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70" r:id="rId3"/>
    <p:sldId id="257" r:id="rId4"/>
    <p:sldId id="258" r:id="rId5"/>
    <p:sldId id="261" r:id="rId6"/>
    <p:sldId id="259" r:id="rId7"/>
    <p:sldId id="260" r:id="rId8"/>
    <p:sldId id="262" r:id="rId9"/>
    <p:sldId id="263" r:id="rId10"/>
    <p:sldId id="267" r:id="rId11"/>
    <p:sldId id="265" r:id="rId12"/>
    <p:sldId id="266" r:id="rId13"/>
    <p:sldId id="264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09164-C9FA-44CA-85A2-F44D22C0E4F6}" type="datetimeFigureOut">
              <a:rPr lang="en-GB" smtClean="0"/>
              <a:t>04/02/2014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47FA5-89A6-4122-A03A-6108C40A8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433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09164-C9FA-44CA-85A2-F44D22C0E4F6}" type="datetimeFigureOut">
              <a:rPr lang="en-GB" smtClean="0"/>
              <a:t>04/02/2014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47FA5-89A6-4122-A03A-6108C40A8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053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09164-C9FA-44CA-85A2-F44D22C0E4F6}" type="datetimeFigureOut">
              <a:rPr lang="en-GB" smtClean="0"/>
              <a:t>04/02/2014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47FA5-89A6-4122-A03A-6108C40A8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65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09164-C9FA-44CA-85A2-F44D22C0E4F6}" type="datetimeFigureOut">
              <a:rPr lang="en-GB" smtClean="0"/>
              <a:t>04/02/2014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47FA5-89A6-4122-A03A-6108C40A8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636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09164-C9FA-44CA-85A2-F44D22C0E4F6}" type="datetimeFigureOut">
              <a:rPr lang="en-GB" smtClean="0"/>
              <a:t>04/02/2014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47FA5-89A6-4122-A03A-6108C40A8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164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09164-C9FA-44CA-85A2-F44D22C0E4F6}" type="datetimeFigureOut">
              <a:rPr lang="en-GB" smtClean="0"/>
              <a:t>04/02/2014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47FA5-89A6-4122-A03A-6108C40A8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635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09164-C9FA-44CA-85A2-F44D22C0E4F6}" type="datetimeFigureOut">
              <a:rPr lang="en-GB" smtClean="0"/>
              <a:t>04/02/2014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47FA5-89A6-4122-A03A-6108C40A8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861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09164-C9FA-44CA-85A2-F44D22C0E4F6}" type="datetimeFigureOut">
              <a:rPr lang="en-GB" smtClean="0"/>
              <a:t>04/02/2014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47FA5-89A6-4122-A03A-6108C40A8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150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09164-C9FA-44CA-85A2-F44D22C0E4F6}" type="datetimeFigureOut">
              <a:rPr lang="en-GB" smtClean="0"/>
              <a:t>04/02/2014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47FA5-89A6-4122-A03A-6108C40A8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997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09164-C9FA-44CA-85A2-F44D22C0E4F6}" type="datetimeFigureOut">
              <a:rPr lang="en-GB" smtClean="0"/>
              <a:t>04/02/2014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47FA5-89A6-4122-A03A-6108C40A8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747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09164-C9FA-44CA-85A2-F44D22C0E4F6}" type="datetimeFigureOut">
              <a:rPr lang="en-GB" smtClean="0"/>
              <a:t>04/02/2014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47FA5-89A6-4122-A03A-6108C40A8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388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09164-C9FA-44CA-85A2-F44D22C0E4F6}" type="datetimeFigureOut">
              <a:rPr lang="en-GB" smtClean="0"/>
              <a:t>04/02/2014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F47FA5-89A6-4122-A03A-6108C40A8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263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589240"/>
            <a:ext cx="6620718" cy="1240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25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Group 6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15208540"/>
              </p:ext>
            </p:extLst>
          </p:nvPr>
        </p:nvGraphicFramePr>
        <p:xfrm>
          <a:off x="1331913" y="1152269"/>
          <a:ext cx="6707187" cy="4364963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        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CZ.1.07/1.5.00/34.0029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VY_32_INOVACE_14-18_Construction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1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Materials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 1</a:t>
                      </a:r>
                      <a:endParaRPr kumimoji="0" lang="cs-CZ" alt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038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Střední průmyslová škola stavební, Resslova 2,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České Budějovice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Jan Mužík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celek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Anglický jazyk odborný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- 4.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1. 12. 2013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Tento výukový materiál slouží k prezentaci a procvičení slovní zásoby k tématu CONSTRUCTION MATERIALS 1. Lze jej využít k nácviku slovní zásoby pro 3. (školní) část ústní maturitní zkoušky.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Žáci se při prezentaci seznamují se základními výrazy k tématu. Nacvičují si i správnou výslovnost. Procvičují si schopnost samostatného ústního projevu při komentování obrázků. Na závěrečných dvou </a:t>
                      </a:r>
                      <a:r>
                        <a:rPr kumimoji="0" lang="cs-CZ" altLang="en-US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slidech</a:t>
                      </a: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si zopakují, zapíší a procvičí slovní zásobu. 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1185">
                <a:tc gridSpan="2"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alt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383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Construction</a:t>
            </a:r>
            <a:r>
              <a:rPr lang="cs-CZ" b="1" dirty="0" smtClean="0"/>
              <a:t> </a:t>
            </a:r>
            <a:r>
              <a:rPr lang="cs-CZ" b="1" dirty="0" err="1" smtClean="0"/>
              <a:t>Materials</a:t>
            </a:r>
            <a:r>
              <a:rPr lang="cs-CZ" b="1" dirty="0" smtClean="0"/>
              <a:t> 1</a:t>
            </a:r>
            <a:endParaRPr lang="en-GB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err="1" smtClean="0"/>
              <a:t>Traditional</a:t>
            </a:r>
            <a:r>
              <a:rPr lang="cs-CZ" b="1" dirty="0" smtClean="0"/>
              <a:t> </a:t>
            </a:r>
            <a:r>
              <a:rPr lang="cs-CZ" b="1" dirty="0" err="1" smtClean="0"/>
              <a:t>Building</a:t>
            </a:r>
            <a:r>
              <a:rPr lang="cs-CZ" b="1" dirty="0" smtClean="0"/>
              <a:t> </a:t>
            </a:r>
            <a:r>
              <a:rPr lang="cs-CZ" b="1" dirty="0" err="1" smtClean="0"/>
              <a:t>Materials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53579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Stone</a:t>
            </a:r>
            <a:endParaRPr lang="en-GB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16832"/>
            <a:ext cx="4038600" cy="2692400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404664"/>
            <a:ext cx="4038600" cy="5721499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Stone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one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oldest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construction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materials</a:t>
            </a:r>
            <a:endParaRPr lang="cs-CZ" sz="3600" b="1" dirty="0" smtClean="0"/>
          </a:p>
          <a:p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oldest</a:t>
            </a:r>
            <a:r>
              <a:rPr lang="cs-CZ" sz="3600" b="1" dirty="0" smtClean="0"/>
              <a:t> stone </a:t>
            </a:r>
            <a:r>
              <a:rPr lang="cs-CZ" sz="3600" b="1" dirty="0" err="1" smtClean="0"/>
              <a:t>walls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didn‘t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need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any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mortar</a:t>
            </a:r>
            <a:r>
              <a:rPr lang="cs-CZ" sz="3600" b="1" dirty="0" smtClean="0"/>
              <a:t>.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stones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were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held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together</a:t>
            </a:r>
            <a:r>
              <a:rPr lang="cs-CZ" sz="3600" b="1" dirty="0" smtClean="0"/>
              <a:t> by </a:t>
            </a:r>
            <a:r>
              <a:rPr lang="cs-CZ" sz="3600" b="1" dirty="0" err="1" smtClean="0"/>
              <a:t>gravity</a:t>
            </a:r>
            <a:r>
              <a:rPr lang="cs-CZ" sz="3600" b="1" dirty="0" smtClean="0"/>
              <a:t>.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2247980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Stone and </a:t>
            </a:r>
            <a:r>
              <a:rPr lang="cs-CZ" b="1" dirty="0" err="1" smtClean="0"/>
              <a:t>Mortar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060848"/>
            <a:ext cx="2674640" cy="4065315"/>
          </a:xfrm>
        </p:spPr>
        <p:txBody>
          <a:bodyPr/>
          <a:lstStyle/>
          <a:p>
            <a:r>
              <a:rPr lang="cs-CZ" sz="3600" b="1" dirty="0" err="1" smtClean="0"/>
              <a:t>Later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mortar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was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used</a:t>
            </a:r>
            <a:r>
              <a:rPr lang="cs-CZ" sz="3600" b="1" dirty="0" smtClean="0"/>
              <a:t> to </a:t>
            </a:r>
            <a:r>
              <a:rPr lang="cs-CZ" sz="3600" b="1" dirty="0" err="1" smtClean="0"/>
              <a:t>fill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gaps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between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stones</a:t>
            </a:r>
            <a:endParaRPr lang="cs-CZ" sz="3600" b="1" dirty="0" smtClean="0"/>
          </a:p>
          <a:p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348880"/>
            <a:ext cx="5194920" cy="3909957"/>
          </a:xfrm>
        </p:spPr>
      </p:pic>
    </p:spTree>
    <p:extLst>
      <p:ext uri="{BB962C8B-B14F-4D97-AF65-F5344CB8AC3E}">
        <p14:creationId xmlns:p14="http://schemas.microsoft.com/office/powerpoint/2010/main" val="187863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Mortar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b="1" dirty="0" err="1" smtClean="0"/>
              <a:t>Mortar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made </a:t>
            </a:r>
            <a:r>
              <a:rPr lang="cs-CZ" sz="3600" b="1" dirty="0" err="1" smtClean="0"/>
              <a:t>of</a:t>
            </a:r>
            <a:r>
              <a:rPr lang="cs-CZ" sz="3600" b="1" dirty="0" smtClean="0"/>
              <a:t>:</a:t>
            </a:r>
          </a:p>
          <a:p>
            <a:pPr lvl="1"/>
            <a:r>
              <a:rPr lang="cs-CZ" sz="3600" b="1" dirty="0" err="1"/>
              <a:t>s</a:t>
            </a:r>
            <a:r>
              <a:rPr lang="cs-CZ" sz="3600" b="1" dirty="0" err="1" smtClean="0"/>
              <a:t>and</a:t>
            </a:r>
            <a:endParaRPr lang="cs-CZ" sz="3600" b="1" dirty="0" smtClean="0"/>
          </a:p>
          <a:p>
            <a:pPr lvl="1"/>
            <a:r>
              <a:rPr lang="cs-CZ" sz="3600" b="1" dirty="0"/>
              <a:t>c</a:t>
            </a:r>
            <a:r>
              <a:rPr lang="cs-CZ" sz="3600" b="1" dirty="0" smtClean="0"/>
              <a:t>ement </a:t>
            </a:r>
          </a:p>
          <a:p>
            <a:pPr lvl="2"/>
            <a:r>
              <a:rPr lang="cs-CZ" sz="3200" b="1" dirty="0" err="1" smtClean="0"/>
              <a:t>or</a:t>
            </a:r>
            <a:r>
              <a:rPr lang="cs-CZ" sz="3200" b="1" dirty="0" smtClean="0"/>
              <a:t> lime</a:t>
            </a:r>
          </a:p>
          <a:p>
            <a:pPr lvl="1"/>
            <a:r>
              <a:rPr lang="cs-CZ" sz="3600" b="1" dirty="0" err="1"/>
              <a:t>w</a:t>
            </a:r>
            <a:r>
              <a:rPr lang="cs-CZ" sz="3600" b="1" dirty="0" err="1" smtClean="0"/>
              <a:t>ater</a:t>
            </a:r>
            <a:r>
              <a:rPr lang="cs-CZ" sz="3600" b="1" dirty="0" smtClean="0"/>
              <a:t> </a:t>
            </a:r>
          </a:p>
          <a:p>
            <a:pPr lvl="1"/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Beton, Cement, Místo, Podlaha, Čepel, Mix, Jídlo 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457" y="1556792"/>
            <a:ext cx="4896543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91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Timber</a:t>
            </a:r>
            <a:endParaRPr lang="en-GB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700808"/>
            <a:ext cx="3894584" cy="366186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err="1" smtClean="0"/>
              <a:t>Another</a:t>
            </a:r>
            <a:r>
              <a:rPr lang="cs-CZ" sz="3600" b="1" dirty="0" smtClean="0"/>
              <a:t> natural </a:t>
            </a:r>
            <a:r>
              <a:rPr lang="cs-CZ" sz="3600" b="1" dirty="0" err="1" smtClean="0"/>
              <a:t>building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material</a:t>
            </a: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extracted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from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trees</a:t>
            </a:r>
            <a:r>
              <a:rPr lang="cs-CZ" sz="3600" b="1" dirty="0" smtClean="0"/>
              <a:t>.</a:t>
            </a:r>
          </a:p>
          <a:p>
            <a:pPr marL="0" indent="0">
              <a:buNone/>
            </a:pPr>
            <a:r>
              <a:rPr lang="cs-CZ" sz="3600" b="1" dirty="0" err="1" smtClean="0"/>
              <a:t>Here</a:t>
            </a:r>
            <a:r>
              <a:rPr lang="cs-CZ" sz="3600" b="1" dirty="0" smtClean="0"/>
              <a:t>: a </a:t>
            </a:r>
            <a:r>
              <a:rPr lang="cs-CZ" sz="3600" b="1" dirty="0" err="1" smtClean="0"/>
              <a:t>timber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structure</a:t>
            </a:r>
            <a:endParaRPr lang="en-GB" sz="3600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72816"/>
            <a:ext cx="4722525" cy="3600400"/>
          </a:xfrm>
        </p:spPr>
      </p:pic>
    </p:spTree>
    <p:extLst>
      <p:ext uri="{BB962C8B-B14F-4D97-AF65-F5344CB8AC3E}">
        <p14:creationId xmlns:p14="http://schemas.microsoft.com/office/powerpoint/2010/main" val="525775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Building</a:t>
            </a:r>
            <a:r>
              <a:rPr lang="cs-CZ" b="1" dirty="0" smtClean="0"/>
              <a:t> a </a:t>
            </a:r>
            <a:r>
              <a:rPr lang="cs-CZ" b="1" dirty="0" err="1" smtClean="0"/>
              <a:t>timber</a:t>
            </a:r>
            <a:r>
              <a:rPr lang="cs-CZ" b="1" dirty="0" smtClean="0"/>
              <a:t> </a:t>
            </a:r>
            <a:r>
              <a:rPr lang="cs-CZ" b="1" dirty="0" err="1" smtClean="0"/>
              <a:t>framed</a:t>
            </a:r>
            <a:r>
              <a:rPr lang="cs-CZ" b="1" dirty="0" smtClean="0"/>
              <a:t> house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132856"/>
            <a:ext cx="3970784" cy="4725144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First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timber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frame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built</a:t>
            </a:r>
            <a:r>
              <a:rPr lang="cs-CZ" sz="3600" b="1" dirty="0" smtClean="0"/>
              <a:t>.</a:t>
            </a:r>
          </a:p>
          <a:p>
            <a:r>
              <a:rPr lang="cs-CZ" sz="3600" b="1" dirty="0" err="1" smtClean="0"/>
              <a:t>Then</a:t>
            </a:r>
            <a:r>
              <a:rPr lang="cs-CZ" sz="3600" b="1" dirty="0" smtClean="0"/>
              <a:t>, t</a:t>
            </a:r>
            <a:r>
              <a:rPr lang="en-GB" sz="3600" b="1" dirty="0" smtClean="0"/>
              <a:t>he </a:t>
            </a:r>
            <a:r>
              <a:rPr lang="en-GB" sz="3600" b="1" i="1" dirty="0" smtClean="0"/>
              <a:t>panels</a:t>
            </a:r>
            <a:r>
              <a:rPr lang="en-GB" sz="3600" b="1" dirty="0" smtClean="0"/>
              <a:t> between the timbers </a:t>
            </a:r>
            <a:r>
              <a:rPr lang="cs-CZ" sz="3600" b="1" dirty="0" smtClean="0"/>
              <a:t>are</a:t>
            </a:r>
            <a:r>
              <a:rPr lang="en-GB" sz="3600" b="1" dirty="0" smtClean="0"/>
              <a:t> filled-in with</a:t>
            </a:r>
            <a:r>
              <a:rPr lang="cs-CZ" sz="3600" b="1" dirty="0" smtClean="0"/>
              <a:t> stone </a:t>
            </a:r>
            <a:r>
              <a:rPr lang="cs-CZ" sz="3600" b="1" dirty="0" err="1" smtClean="0"/>
              <a:t>or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brick</a:t>
            </a:r>
            <a:endParaRPr lang="en-GB" sz="3600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492896"/>
            <a:ext cx="4320480" cy="2880320"/>
          </a:xfrm>
        </p:spPr>
      </p:pic>
    </p:spTree>
    <p:extLst>
      <p:ext uri="{BB962C8B-B14F-4D97-AF65-F5344CB8AC3E}">
        <p14:creationId xmlns:p14="http://schemas.microsoft.com/office/powerpoint/2010/main" val="3693702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Masonry</a:t>
            </a:r>
            <a:r>
              <a:rPr lang="cs-CZ" b="1" dirty="0" smtClean="0"/>
              <a:t>: </a:t>
            </a:r>
            <a:r>
              <a:rPr lang="cs-CZ" b="1" dirty="0" err="1" smtClean="0"/>
              <a:t>Bricks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3610744" cy="4209331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One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first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building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materials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used</a:t>
            </a:r>
            <a:r>
              <a:rPr lang="cs-CZ" sz="3600" b="1" dirty="0" smtClean="0"/>
              <a:t> in </a:t>
            </a:r>
            <a:r>
              <a:rPr lang="cs-CZ" sz="3600" b="1" dirty="0" err="1" smtClean="0"/>
              <a:t>human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history</a:t>
            </a:r>
            <a:r>
              <a:rPr lang="cs-CZ" sz="3600" b="1" dirty="0"/>
              <a:t> </a:t>
            </a:r>
            <a:endParaRPr lang="cs-CZ" sz="3600" b="1" dirty="0" smtClean="0"/>
          </a:p>
          <a:p>
            <a:r>
              <a:rPr lang="cs-CZ" sz="3600" b="1" dirty="0" smtClean="0"/>
              <a:t>(</a:t>
            </a:r>
            <a:r>
              <a:rPr lang="cs-CZ" sz="3600" b="1" dirty="0" err="1" smtClean="0"/>
              <a:t>Mesopotamia</a:t>
            </a:r>
            <a:r>
              <a:rPr lang="cs-CZ" sz="3600" b="1" dirty="0" smtClean="0"/>
              <a:t>, Egypt) </a:t>
            </a:r>
            <a:endParaRPr lang="en-GB" sz="3600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4986" y="2492896"/>
            <a:ext cx="4796760" cy="3338545"/>
          </a:xfrm>
        </p:spPr>
      </p:pic>
    </p:spTree>
    <p:extLst>
      <p:ext uri="{BB962C8B-B14F-4D97-AF65-F5344CB8AC3E}">
        <p14:creationId xmlns:p14="http://schemas.microsoft.com/office/powerpoint/2010/main" val="348988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Masonry</a:t>
            </a:r>
            <a:r>
              <a:rPr lang="cs-CZ" b="1" dirty="0" smtClean="0"/>
              <a:t>: </a:t>
            </a:r>
            <a:r>
              <a:rPr lang="cs-CZ" b="1" dirty="0" err="1" smtClean="0"/>
              <a:t>Concrete</a:t>
            </a:r>
            <a:r>
              <a:rPr lang="cs-CZ" b="1" dirty="0" smtClean="0"/>
              <a:t> </a:t>
            </a:r>
            <a:r>
              <a:rPr lang="cs-CZ" b="1" dirty="0" err="1" smtClean="0"/>
              <a:t>Blocks</a:t>
            </a:r>
            <a:endParaRPr lang="en-GB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1988841"/>
            <a:ext cx="4908071" cy="318453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52120" y="1988840"/>
            <a:ext cx="2890664" cy="4248472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They</a:t>
            </a:r>
            <a:r>
              <a:rPr lang="cs-CZ" sz="3600" b="1" dirty="0" smtClean="0"/>
              <a:t> are </a:t>
            </a:r>
            <a:r>
              <a:rPr lang="cs-CZ" sz="3600" b="1" dirty="0" err="1" smtClean="0"/>
              <a:t>sometimes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called</a:t>
            </a:r>
            <a:r>
              <a:rPr lang="cs-CZ" sz="3600" b="1" dirty="0" smtClean="0"/>
              <a:t> CMU (</a:t>
            </a:r>
            <a:r>
              <a:rPr lang="cs-CZ" sz="3600" b="1" dirty="0" err="1" smtClean="0"/>
              <a:t>Concrete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Masonry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Units</a:t>
            </a:r>
            <a:r>
              <a:rPr lang="cs-CZ" sz="3600" b="1" dirty="0" smtClean="0"/>
              <a:t>)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86080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Concrete</a:t>
            </a:r>
            <a:endParaRPr lang="en-GB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204864"/>
            <a:ext cx="4124297" cy="2664296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Concrete mortar was used by the Romans </a:t>
            </a:r>
            <a:r>
              <a:rPr lang="cs-CZ" b="1" dirty="0" err="1" smtClean="0"/>
              <a:t>around</a:t>
            </a:r>
            <a:r>
              <a:rPr lang="en-GB" b="1" dirty="0" smtClean="0"/>
              <a:t> 200 B.C. </a:t>
            </a:r>
            <a:endParaRPr lang="cs-CZ" b="1" dirty="0" smtClean="0"/>
          </a:p>
          <a:p>
            <a:r>
              <a:rPr lang="cs-CZ" b="1" dirty="0" err="1" smtClean="0"/>
              <a:t>Concrete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made </a:t>
            </a:r>
            <a:r>
              <a:rPr lang="cs-CZ" b="1" dirty="0" err="1" smtClean="0"/>
              <a:t>of</a:t>
            </a:r>
            <a:endParaRPr lang="cs-CZ" b="1" dirty="0" smtClean="0"/>
          </a:p>
          <a:p>
            <a:pPr lvl="1"/>
            <a:r>
              <a:rPr lang="cs-CZ" sz="2800" b="1" dirty="0"/>
              <a:t>w</a:t>
            </a:r>
            <a:r>
              <a:rPr lang="en-GB" sz="2800" b="1" dirty="0" err="1" smtClean="0"/>
              <a:t>ater</a:t>
            </a:r>
            <a:endParaRPr lang="cs-CZ" sz="2800" b="1" dirty="0" smtClean="0"/>
          </a:p>
          <a:p>
            <a:pPr lvl="1"/>
            <a:r>
              <a:rPr lang="en-GB" sz="2800" b="1" dirty="0" smtClean="0"/>
              <a:t>cement </a:t>
            </a:r>
            <a:endParaRPr lang="cs-CZ" sz="2800" b="1" dirty="0" smtClean="0"/>
          </a:p>
          <a:p>
            <a:pPr lvl="1"/>
            <a:r>
              <a:rPr lang="en-GB" sz="2800" b="1" dirty="0" smtClean="0"/>
              <a:t>sand </a:t>
            </a:r>
            <a:endParaRPr lang="cs-CZ" sz="2800" b="1" dirty="0" smtClean="0"/>
          </a:p>
          <a:p>
            <a:pPr lvl="1"/>
            <a:r>
              <a:rPr lang="en-GB" sz="2800" b="1" dirty="0" smtClean="0"/>
              <a:t>gravel</a:t>
            </a:r>
            <a:endParaRPr lang="cs-CZ" sz="2800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530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Vocabulary</a:t>
            </a:r>
            <a:r>
              <a:rPr lang="cs-CZ" b="1" dirty="0"/>
              <a:t>: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err="1" smtClean="0"/>
              <a:t>Brick</a:t>
            </a:r>
            <a:endParaRPr lang="cs-CZ" b="1" dirty="0" smtClean="0"/>
          </a:p>
          <a:p>
            <a:r>
              <a:rPr lang="cs-CZ" b="1" dirty="0" err="1" smtClean="0"/>
              <a:t>Concrete</a:t>
            </a:r>
            <a:r>
              <a:rPr lang="cs-CZ" b="1" dirty="0" smtClean="0"/>
              <a:t> </a:t>
            </a:r>
            <a:r>
              <a:rPr lang="cs-CZ" b="1" dirty="0" err="1" smtClean="0"/>
              <a:t>block</a:t>
            </a:r>
            <a:endParaRPr lang="cs-CZ" b="1" dirty="0" smtClean="0"/>
          </a:p>
          <a:p>
            <a:r>
              <a:rPr lang="cs-CZ" b="1" dirty="0" err="1" smtClean="0"/>
              <a:t>Frame</a:t>
            </a:r>
            <a:endParaRPr lang="cs-CZ" b="1" dirty="0" smtClean="0"/>
          </a:p>
          <a:p>
            <a:r>
              <a:rPr lang="cs-CZ" b="1" dirty="0" smtClean="0"/>
              <a:t>Gap</a:t>
            </a:r>
          </a:p>
          <a:p>
            <a:r>
              <a:rPr lang="cs-CZ" b="1" dirty="0" err="1" smtClean="0"/>
              <a:t>Gravel</a:t>
            </a:r>
            <a:endParaRPr lang="cs-CZ" b="1" dirty="0" smtClean="0"/>
          </a:p>
          <a:p>
            <a:r>
              <a:rPr lang="cs-CZ" b="1" dirty="0" err="1" smtClean="0"/>
              <a:t>Gravity</a:t>
            </a:r>
            <a:endParaRPr lang="cs-CZ" b="1" dirty="0" smtClean="0"/>
          </a:p>
          <a:p>
            <a:r>
              <a:rPr lang="cs-CZ" b="1" dirty="0" smtClean="0"/>
              <a:t>Lime</a:t>
            </a:r>
          </a:p>
          <a:p>
            <a:r>
              <a:rPr lang="cs-CZ" b="1" dirty="0" err="1" smtClean="0"/>
              <a:t>Masonry</a:t>
            </a:r>
            <a:endParaRPr lang="cs-CZ" b="1" dirty="0" smtClean="0"/>
          </a:p>
          <a:p>
            <a:r>
              <a:rPr lang="cs-CZ" b="1" dirty="0" err="1" smtClean="0"/>
              <a:t>Mortar</a:t>
            </a:r>
            <a:endParaRPr lang="cs-CZ" b="1" dirty="0" smtClean="0"/>
          </a:p>
          <a:p>
            <a:r>
              <a:rPr lang="cs-CZ" b="1" dirty="0" err="1" smtClean="0"/>
              <a:t>Structure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Timber</a:t>
            </a:r>
            <a:endParaRPr lang="cs-CZ" b="1" dirty="0" smtClean="0"/>
          </a:p>
          <a:p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Cihla</a:t>
            </a:r>
          </a:p>
          <a:p>
            <a:r>
              <a:rPr lang="cs-CZ" b="1" dirty="0" smtClean="0"/>
              <a:t>Betonový blok</a:t>
            </a:r>
          </a:p>
          <a:p>
            <a:r>
              <a:rPr lang="cs-CZ" b="1" dirty="0" smtClean="0"/>
              <a:t>Rám </a:t>
            </a:r>
          </a:p>
          <a:p>
            <a:r>
              <a:rPr lang="cs-CZ" b="1" dirty="0" smtClean="0"/>
              <a:t>Mezera</a:t>
            </a:r>
          </a:p>
          <a:p>
            <a:r>
              <a:rPr lang="cs-CZ" b="1" dirty="0" smtClean="0"/>
              <a:t>Štěrk</a:t>
            </a:r>
          </a:p>
          <a:p>
            <a:r>
              <a:rPr lang="cs-CZ" b="1" dirty="0" smtClean="0"/>
              <a:t>Gravitace</a:t>
            </a:r>
          </a:p>
          <a:p>
            <a:r>
              <a:rPr lang="cs-CZ" b="1" dirty="0" smtClean="0"/>
              <a:t>Vápno</a:t>
            </a:r>
          </a:p>
          <a:p>
            <a:r>
              <a:rPr lang="cs-CZ" b="1" dirty="0" smtClean="0"/>
              <a:t>Zdivo</a:t>
            </a:r>
          </a:p>
          <a:p>
            <a:r>
              <a:rPr lang="cs-CZ" b="1" dirty="0" smtClean="0"/>
              <a:t>Malta</a:t>
            </a:r>
          </a:p>
          <a:p>
            <a:r>
              <a:rPr lang="cs-CZ" b="1" dirty="0" smtClean="0"/>
              <a:t>Konstrukce</a:t>
            </a:r>
          </a:p>
          <a:p>
            <a:r>
              <a:rPr lang="cs-CZ" b="1" dirty="0" smtClean="0"/>
              <a:t>Řezivo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825547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Vocabulary</a:t>
            </a:r>
            <a:r>
              <a:rPr lang="cs-CZ" b="1" dirty="0"/>
              <a:t>: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Cihla</a:t>
            </a:r>
          </a:p>
          <a:p>
            <a:r>
              <a:rPr lang="cs-CZ" b="1" dirty="0" smtClean="0"/>
              <a:t>Betonový blok</a:t>
            </a:r>
          </a:p>
          <a:p>
            <a:r>
              <a:rPr lang="cs-CZ" b="1" dirty="0" smtClean="0"/>
              <a:t>Rám </a:t>
            </a:r>
          </a:p>
          <a:p>
            <a:r>
              <a:rPr lang="cs-CZ" b="1" dirty="0" smtClean="0"/>
              <a:t>Mezera</a:t>
            </a:r>
          </a:p>
          <a:p>
            <a:r>
              <a:rPr lang="cs-CZ" b="1" dirty="0" smtClean="0"/>
              <a:t>Štěrk</a:t>
            </a:r>
          </a:p>
          <a:p>
            <a:r>
              <a:rPr lang="cs-CZ" b="1" dirty="0" smtClean="0"/>
              <a:t>Gravitace</a:t>
            </a:r>
          </a:p>
          <a:p>
            <a:r>
              <a:rPr lang="cs-CZ" b="1" dirty="0" smtClean="0"/>
              <a:t>Vápno</a:t>
            </a:r>
          </a:p>
          <a:p>
            <a:r>
              <a:rPr lang="cs-CZ" b="1" dirty="0" smtClean="0"/>
              <a:t>Zdivo</a:t>
            </a:r>
          </a:p>
          <a:p>
            <a:r>
              <a:rPr lang="cs-CZ" b="1" dirty="0" smtClean="0"/>
              <a:t>Malta</a:t>
            </a:r>
          </a:p>
          <a:p>
            <a:r>
              <a:rPr lang="cs-CZ" b="1" dirty="0" smtClean="0"/>
              <a:t>Konstrukce</a:t>
            </a:r>
          </a:p>
          <a:p>
            <a:r>
              <a:rPr lang="cs-CZ" b="1" dirty="0" smtClean="0"/>
              <a:t>Řezivo</a:t>
            </a:r>
            <a:endParaRPr lang="en-GB" b="1" dirty="0" smtClean="0"/>
          </a:p>
          <a:p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err="1" smtClean="0"/>
              <a:t>Brick</a:t>
            </a:r>
            <a:endParaRPr lang="cs-CZ" b="1" dirty="0" smtClean="0"/>
          </a:p>
          <a:p>
            <a:r>
              <a:rPr lang="cs-CZ" b="1" dirty="0" err="1" smtClean="0"/>
              <a:t>Concrete</a:t>
            </a:r>
            <a:r>
              <a:rPr lang="cs-CZ" b="1" dirty="0" smtClean="0"/>
              <a:t> </a:t>
            </a:r>
            <a:r>
              <a:rPr lang="cs-CZ" b="1" dirty="0" err="1" smtClean="0"/>
              <a:t>block</a:t>
            </a:r>
            <a:endParaRPr lang="cs-CZ" b="1" dirty="0" smtClean="0"/>
          </a:p>
          <a:p>
            <a:r>
              <a:rPr lang="cs-CZ" b="1" dirty="0" err="1" smtClean="0"/>
              <a:t>Frame</a:t>
            </a:r>
            <a:endParaRPr lang="cs-CZ" b="1" dirty="0" smtClean="0"/>
          </a:p>
          <a:p>
            <a:r>
              <a:rPr lang="cs-CZ" b="1" dirty="0" smtClean="0"/>
              <a:t>Gap</a:t>
            </a:r>
          </a:p>
          <a:p>
            <a:r>
              <a:rPr lang="cs-CZ" b="1" dirty="0" err="1" smtClean="0"/>
              <a:t>Gravel</a:t>
            </a:r>
            <a:endParaRPr lang="cs-CZ" b="1" dirty="0" smtClean="0"/>
          </a:p>
          <a:p>
            <a:r>
              <a:rPr lang="cs-CZ" b="1" dirty="0" err="1" smtClean="0"/>
              <a:t>Gravity</a:t>
            </a:r>
            <a:endParaRPr lang="cs-CZ" b="1" dirty="0" smtClean="0"/>
          </a:p>
          <a:p>
            <a:r>
              <a:rPr lang="cs-CZ" b="1" dirty="0" smtClean="0"/>
              <a:t>Lime</a:t>
            </a:r>
          </a:p>
          <a:p>
            <a:r>
              <a:rPr lang="cs-CZ" b="1" dirty="0" err="1" smtClean="0"/>
              <a:t>Masonry</a:t>
            </a:r>
            <a:endParaRPr lang="cs-CZ" b="1" dirty="0" smtClean="0"/>
          </a:p>
          <a:p>
            <a:r>
              <a:rPr lang="cs-CZ" b="1" dirty="0" err="1" smtClean="0"/>
              <a:t>Mortar</a:t>
            </a:r>
            <a:endParaRPr lang="cs-CZ" b="1" dirty="0" smtClean="0"/>
          </a:p>
          <a:p>
            <a:r>
              <a:rPr lang="cs-CZ" b="1" dirty="0" err="1" smtClean="0"/>
              <a:t>Structure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Timber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67228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Oxford </a:t>
            </a:r>
            <a:r>
              <a:rPr lang="cs-CZ" dirty="0" err="1"/>
              <a:t>Dictionary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Construction</a:t>
            </a:r>
            <a:r>
              <a:rPr lang="cs-CZ" dirty="0"/>
              <a:t>, </a:t>
            </a:r>
            <a:r>
              <a:rPr lang="cs-CZ" dirty="0" err="1"/>
              <a:t>Surveying</a:t>
            </a:r>
            <a:r>
              <a:rPr lang="cs-CZ" dirty="0"/>
              <a:t> &amp; Civil </a:t>
            </a:r>
            <a:r>
              <a:rPr lang="cs-CZ" dirty="0" err="1"/>
              <a:t>Engineering</a:t>
            </a:r>
            <a:r>
              <a:rPr lang="cs-CZ" dirty="0"/>
              <a:t>. </a:t>
            </a:r>
            <a:r>
              <a:rPr lang="cs-CZ" dirty="0" err="1"/>
              <a:t>Gorse</a:t>
            </a:r>
            <a:r>
              <a:rPr lang="cs-CZ" dirty="0"/>
              <a:t>, C., </a:t>
            </a:r>
            <a:r>
              <a:rPr lang="cs-CZ" dirty="0" err="1"/>
              <a:t>Johnston</a:t>
            </a:r>
            <a:r>
              <a:rPr lang="cs-CZ" dirty="0"/>
              <a:t>, D. a </a:t>
            </a:r>
            <a:r>
              <a:rPr lang="cs-CZ" dirty="0" err="1"/>
              <a:t>Pritchard</a:t>
            </a:r>
            <a:r>
              <a:rPr lang="cs-CZ" dirty="0"/>
              <a:t>, M., OUP, Oxford 2012</a:t>
            </a:r>
          </a:p>
          <a:p>
            <a:r>
              <a:rPr lang="cs-CZ" dirty="0"/>
              <a:t>Job </a:t>
            </a:r>
            <a:r>
              <a:rPr lang="cs-CZ" dirty="0" err="1"/>
              <a:t>Matters</a:t>
            </a:r>
            <a:r>
              <a:rPr lang="cs-CZ" dirty="0"/>
              <a:t> </a:t>
            </a:r>
            <a:r>
              <a:rPr lang="cs-CZ" dirty="0" err="1"/>
              <a:t>Construction</a:t>
            </a:r>
            <a:r>
              <a:rPr lang="cs-CZ" dirty="0"/>
              <a:t> </a:t>
            </a:r>
            <a:r>
              <a:rPr lang="en-GB" dirty="0"/>
              <a:t> Thomson, K</a:t>
            </a:r>
            <a:r>
              <a:rPr lang="cs-CZ" dirty="0"/>
              <a:t>.</a:t>
            </a:r>
            <a:r>
              <a:rPr lang="en-GB" dirty="0"/>
              <a:t> a </a:t>
            </a:r>
            <a:r>
              <a:rPr lang="en-GB" dirty="0" err="1"/>
              <a:t>Vaňač</a:t>
            </a:r>
            <a:r>
              <a:rPr lang="en-GB" dirty="0"/>
              <a:t>, P</a:t>
            </a:r>
            <a:r>
              <a:rPr lang="cs-CZ" dirty="0"/>
              <a:t>.</a:t>
            </a:r>
            <a:r>
              <a:rPr lang="en-GB" dirty="0"/>
              <a:t>, </a:t>
            </a:r>
            <a:r>
              <a:rPr lang="en-GB" dirty="0" err="1"/>
              <a:t>nakladatelství</a:t>
            </a:r>
            <a:r>
              <a:rPr lang="en-GB" dirty="0"/>
              <a:t> </a:t>
            </a:r>
            <a:r>
              <a:rPr lang="en-GB" dirty="0" err="1"/>
              <a:t>Fraus</a:t>
            </a:r>
            <a:r>
              <a:rPr lang="en-GB" dirty="0"/>
              <a:t>, </a:t>
            </a:r>
            <a:r>
              <a:rPr lang="en-GB" dirty="0" err="1"/>
              <a:t>Plzeň</a:t>
            </a:r>
            <a:r>
              <a:rPr lang="en-GB" dirty="0"/>
              <a:t> </a:t>
            </a:r>
            <a:r>
              <a:rPr lang="en-GB" dirty="0" smtClean="0"/>
              <a:t>2008</a:t>
            </a:r>
            <a:endParaRPr lang="cs-CZ" dirty="0" smtClean="0">
              <a:cs typeface="Arial" pitchFamily="34" charset="0"/>
            </a:endParaRPr>
          </a:p>
          <a:p>
            <a:pPr lvl="0"/>
            <a:r>
              <a:rPr lang="cs-CZ" dirty="0" err="1" smtClean="0">
                <a:cs typeface="Arial" pitchFamily="34" charset="0"/>
              </a:rPr>
              <a:t>Flash</a:t>
            </a:r>
            <a:r>
              <a:rPr lang="cs-CZ" dirty="0" smtClean="0">
                <a:cs typeface="Arial" pitchFamily="34" charset="0"/>
              </a:rPr>
              <a:t> </a:t>
            </a:r>
            <a:r>
              <a:rPr lang="cs-CZ" dirty="0">
                <a:cs typeface="Arial" pitchFamily="34" charset="0"/>
              </a:rPr>
              <a:t>on </a:t>
            </a:r>
            <a:r>
              <a:rPr lang="cs-CZ" dirty="0" err="1">
                <a:cs typeface="Arial" pitchFamily="34" charset="0"/>
              </a:rPr>
              <a:t>English</a:t>
            </a:r>
            <a:r>
              <a:rPr lang="cs-CZ" dirty="0">
                <a:cs typeface="Arial" pitchFamily="34" charset="0"/>
              </a:rPr>
              <a:t> </a:t>
            </a:r>
            <a:r>
              <a:rPr lang="cs-CZ" dirty="0" err="1">
                <a:cs typeface="Arial" pitchFamily="34" charset="0"/>
              </a:rPr>
              <a:t>for</a:t>
            </a:r>
            <a:r>
              <a:rPr lang="cs-CZ" dirty="0">
                <a:cs typeface="Arial" pitchFamily="34" charset="0"/>
              </a:rPr>
              <a:t> </a:t>
            </a:r>
            <a:r>
              <a:rPr lang="cs-CZ" dirty="0" err="1">
                <a:cs typeface="Arial" pitchFamily="34" charset="0"/>
              </a:rPr>
              <a:t>Construction</a:t>
            </a:r>
            <a:r>
              <a:rPr lang="cs-CZ" dirty="0">
                <a:cs typeface="Arial" pitchFamily="34" charset="0"/>
              </a:rPr>
              <a:t>, </a:t>
            </a:r>
            <a:r>
              <a:rPr lang="cs-CZ" dirty="0" err="1">
                <a:cs typeface="Arial" pitchFamily="34" charset="0"/>
              </a:rPr>
              <a:t>Caruzzo</a:t>
            </a:r>
            <a:r>
              <a:rPr lang="cs-CZ" dirty="0">
                <a:cs typeface="Arial" pitchFamily="34" charset="0"/>
              </a:rPr>
              <a:t>, P</a:t>
            </a:r>
            <a:r>
              <a:rPr lang="cs-CZ" dirty="0" smtClean="0">
                <a:cs typeface="Arial" pitchFamily="34" charset="0"/>
              </a:rPr>
              <a:t>. ELI </a:t>
            </a:r>
            <a:r>
              <a:rPr lang="cs-CZ" dirty="0" err="1">
                <a:cs typeface="Arial" pitchFamily="34" charset="0"/>
              </a:rPr>
              <a:t>S.r.I</a:t>
            </a:r>
            <a:r>
              <a:rPr lang="cs-CZ" dirty="0">
                <a:cs typeface="Arial" pitchFamily="34" charset="0"/>
              </a:rPr>
              <a:t>, </a:t>
            </a:r>
            <a:r>
              <a:rPr lang="cs-CZ" dirty="0" smtClean="0">
                <a:cs typeface="Arial" pitchFamily="34" charset="0"/>
              </a:rPr>
              <a:t>2012</a:t>
            </a:r>
            <a:endParaRPr lang="cs-CZ" dirty="0" smtClean="0"/>
          </a:p>
          <a:p>
            <a:r>
              <a:rPr lang="cs-CZ" dirty="0" smtClean="0"/>
              <a:t>Galerie Microsoft Office</a:t>
            </a:r>
          </a:p>
          <a:p>
            <a:r>
              <a:rPr lang="cs-CZ" dirty="0" smtClean="0"/>
              <a:t>www.pixabay.com</a:t>
            </a:r>
          </a:p>
          <a:p>
            <a:r>
              <a:rPr lang="cs-CZ" dirty="0" smtClean="0"/>
              <a:t>www.wikipedia.org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868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393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Construction Materials 1</vt:lpstr>
      <vt:lpstr>Stone</vt:lpstr>
      <vt:lpstr>Stone and Mortar</vt:lpstr>
      <vt:lpstr>Mortar</vt:lpstr>
      <vt:lpstr>Timber</vt:lpstr>
      <vt:lpstr>Building a timber framed house</vt:lpstr>
      <vt:lpstr>Masonry: Bricks</vt:lpstr>
      <vt:lpstr>Masonry: Concrete Blocks</vt:lpstr>
      <vt:lpstr>Concrete</vt:lpstr>
      <vt:lpstr>Vocabulary:</vt:lpstr>
      <vt:lpstr>Vocabulary:</vt:lpstr>
      <vt:lpstr>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Materials 1</dc:title>
  <dc:creator>kantor</dc:creator>
  <cp:lastModifiedBy>Alena Stachová</cp:lastModifiedBy>
  <cp:revision>17</cp:revision>
  <dcterms:created xsi:type="dcterms:W3CDTF">2013-12-02T17:07:02Z</dcterms:created>
  <dcterms:modified xsi:type="dcterms:W3CDTF">2014-02-04T13:03:11Z</dcterms:modified>
</cp:coreProperties>
</file>