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18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F81ACC-421B-4CB7-90D9-464B313D83DF}" type="datetimeFigureOut">
              <a:rPr lang="cs-CZ" smtClean="0"/>
              <a:t>4. 2. 2014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CE94A-3874-487E-82A3-83F0DCFC2004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F81ACC-421B-4CB7-90D9-464B313D83DF}" type="datetimeFigureOut">
              <a:rPr lang="cs-CZ" smtClean="0"/>
              <a:t>4. 2. 2014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CE94A-3874-487E-82A3-83F0DCFC2004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F81ACC-421B-4CB7-90D9-464B313D83DF}" type="datetimeFigureOut">
              <a:rPr lang="cs-CZ" smtClean="0"/>
              <a:t>4. 2. 2014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CE94A-3874-487E-82A3-83F0DCFC200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F81ACC-421B-4CB7-90D9-464B313D83DF}" type="datetimeFigureOut">
              <a:rPr lang="cs-CZ" smtClean="0"/>
              <a:t>4. 2. 2014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CE94A-3874-487E-82A3-83F0DCFC2004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F81ACC-421B-4CB7-90D9-464B313D83DF}" type="datetimeFigureOut">
              <a:rPr lang="cs-CZ" smtClean="0"/>
              <a:t>4. 2. 2014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CE94A-3874-487E-82A3-83F0DCFC2004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F81ACC-421B-4CB7-90D9-464B313D83DF}" type="datetimeFigureOut">
              <a:rPr lang="cs-CZ" smtClean="0"/>
              <a:t>4. 2. 2014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CE94A-3874-487E-82A3-83F0DCFC200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F81ACC-421B-4CB7-90D9-464B313D83DF}" type="datetimeFigureOut">
              <a:rPr lang="cs-CZ" smtClean="0"/>
              <a:t>4. 2. 2014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CE94A-3874-487E-82A3-83F0DCFC200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F81ACC-421B-4CB7-90D9-464B313D83DF}" type="datetimeFigureOut">
              <a:rPr lang="cs-CZ" smtClean="0"/>
              <a:t>4. 2. 2014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CE94A-3874-487E-82A3-83F0DCFC200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F81ACC-421B-4CB7-90D9-464B313D83DF}" type="datetimeFigureOut">
              <a:rPr lang="cs-CZ" smtClean="0"/>
              <a:t>4. 2. 2014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CE94A-3874-487E-82A3-83F0DCFC2004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F81ACC-421B-4CB7-90D9-464B313D83DF}" type="datetimeFigureOut">
              <a:rPr lang="cs-CZ" smtClean="0"/>
              <a:t>4. 2. 2014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CE94A-3874-487E-82A3-83F0DCFC200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F81ACC-421B-4CB7-90D9-464B313D83DF}" type="datetimeFigureOut">
              <a:rPr lang="cs-CZ" smtClean="0"/>
              <a:t>4. 2. 2014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CE94A-3874-487E-82A3-83F0DCFC200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FF81ACC-421B-4CB7-90D9-464B313D83DF}" type="datetimeFigureOut">
              <a:rPr lang="cs-CZ" smtClean="0"/>
              <a:t>4. 2. 2014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E9CE94A-3874-487E-82A3-83F0DCFC2004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03428272"/>
              </p:ext>
            </p:extLst>
          </p:nvPr>
        </p:nvGraphicFramePr>
        <p:xfrm>
          <a:off x="1835696" y="260648"/>
          <a:ext cx="5634037" cy="6302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Dokument" r:id="rId3" imgW="5978830" imgH="6711367" progId="Word.Document.12">
                  <p:embed/>
                </p:oleObj>
              </mc:Choice>
              <mc:Fallback>
                <p:oleObj name="Dokument" r:id="rId3" imgW="5978830" imgH="6711367" progId="Word.Document.12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35696" y="260648"/>
                        <a:ext cx="5634037" cy="63023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74767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27209" y="380563"/>
            <a:ext cx="898675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Finanční gramotnost</a:t>
            </a:r>
            <a:endParaRPr lang="cs-CZ" sz="7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1577683"/>
            <a:ext cx="5020926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chemeClr val="accent1">
                    <a:lumMod val="50000"/>
                  </a:schemeClr>
                </a:solidFill>
              </a:rPr>
              <a:t>Ekonomické</a:t>
            </a:r>
          </a:p>
          <a:p>
            <a:r>
              <a:rPr lang="cs-CZ" sz="6600" b="1" dirty="0" smtClean="0">
                <a:solidFill>
                  <a:schemeClr val="accent1">
                    <a:lumMod val="50000"/>
                  </a:schemeClr>
                </a:solidFill>
              </a:rPr>
              <a:t> dovednosti </a:t>
            </a:r>
            <a:endParaRPr lang="cs-CZ" sz="6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050" name="Picture 2" descr="C:\Users\jana.volechova\AppData\Local\Microsoft\Windows\Temporary Internet Files\Content.IE5\6V2O51KX\MC9004392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639512"/>
            <a:ext cx="2666529" cy="3733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a.volechova\AppData\Local\Microsoft\Windows\Temporary Internet Files\Content.IE5\6V2O51KX\MP90044910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701341"/>
            <a:ext cx="3744416" cy="2918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1465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871" y="620688"/>
            <a:ext cx="9017212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Představ si, že si rodiče potřebují </a:t>
            </a:r>
          </a:p>
          <a:p>
            <a:r>
              <a:rPr lang="cs-CZ" sz="4000" dirty="0"/>
              <a:t>p</a:t>
            </a:r>
            <a:r>
              <a:rPr lang="cs-CZ" sz="4000" dirty="0" smtClean="0"/>
              <a:t>ůjčit 50 tisíc korun, které chtějí</a:t>
            </a:r>
          </a:p>
          <a:p>
            <a:r>
              <a:rPr lang="cs-CZ" sz="4000" dirty="0" smtClean="0"/>
              <a:t>vrátit jedinou splátkou přesně za rok. </a:t>
            </a:r>
          </a:p>
          <a:p>
            <a:r>
              <a:rPr lang="cs-CZ" sz="4000" dirty="0" smtClean="0"/>
              <a:t>Za uzavření smlouvy zaplatí</a:t>
            </a:r>
          </a:p>
          <a:p>
            <a:r>
              <a:rPr lang="cs-CZ" sz="4000" dirty="0" smtClean="0"/>
              <a:t>manipulační poplatek, splátka 50 tisíc</a:t>
            </a:r>
          </a:p>
          <a:p>
            <a:r>
              <a:rPr lang="cs-CZ" sz="4000" dirty="0" smtClean="0"/>
              <a:t>korun bude navýšena o úrok. Mají </a:t>
            </a:r>
          </a:p>
          <a:p>
            <a:r>
              <a:rPr lang="cs-CZ" sz="4000" dirty="0" smtClean="0"/>
              <a:t>celkem čtyři nabídky. Seřaď je od </a:t>
            </a:r>
          </a:p>
          <a:p>
            <a:r>
              <a:rPr lang="cs-CZ" sz="4000" dirty="0" smtClean="0"/>
              <a:t>cenově nejvýhodnější nabídky</a:t>
            </a:r>
          </a:p>
          <a:p>
            <a:r>
              <a:rPr lang="cs-CZ" sz="4000" dirty="0" smtClean="0"/>
              <a:t>k nabídce nejméně výhodné.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076315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0812533"/>
              </p:ext>
            </p:extLst>
          </p:nvPr>
        </p:nvGraphicFramePr>
        <p:xfrm>
          <a:off x="251520" y="332656"/>
          <a:ext cx="8712969" cy="59046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8112"/>
                <a:gridCol w="4680520"/>
                <a:gridCol w="3024337"/>
              </a:tblGrid>
              <a:tr h="118093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Manipulační poplatek (Kč)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Navýšení</a:t>
                      </a:r>
                    </a:p>
                    <a:p>
                      <a:r>
                        <a:rPr lang="cs-CZ" sz="2800" dirty="0" smtClean="0"/>
                        <a:t>splátky (úrok)</a:t>
                      </a:r>
                      <a:endParaRPr lang="cs-CZ" sz="2800" dirty="0"/>
                    </a:p>
                  </a:txBody>
                  <a:tcPr/>
                </a:tc>
              </a:tr>
              <a:tr h="1180931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  A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                      300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        20%</a:t>
                      </a:r>
                      <a:endParaRPr lang="cs-CZ" sz="4000" dirty="0"/>
                    </a:p>
                  </a:txBody>
                  <a:tcPr/>
                </a:tc>
              </a:tr>
              <a:tr h="1180931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 </a:t>
                      </a:r>
                      <a:r>
                        <a:rPr lang="cs-CZ" sz="4000" baseline="0" dirty="0" smtClean="0"/>
                        <a:t> B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                  </a:t>
                      </a:r>
                      <a:r>
                        <a:rPr lang="cs-CZ" sz="4000" dirty="0" smtClean="0"/>
                        <a:t>   1 000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</a:t>
                      </a:r>
                      <a:r>
                        <a:rPr lang="cs-CZ" sz="1800" dirty="0" smtClean="0"/>
                        <a:t> </a:t>
                      </a:r>
                      <a:r>
                        <a:rPr lang="cs-CZ" sz="4000" dirty="0" smtClean="0"/>
                        <a:t>20%</a:t>
                      </a:r>
                      <a:endParaRPr lang="cs-CZ" sz="4000" dirty="0"/>
                    </a:p>
                  </a:txBody>
                  <a:tcPr/>
                </a:tc>
              </a:tr>
              <a:tr h="1180931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  C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                               </a:t>
                      </a:r>
                      <a:r>
                        <a:rPr lang="cs-CZ" sz="4000" dirty="0" smtClean="0"/>
                        <a:t>450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        19%                              </a:t>
                      </a:r>
                      <a:endParaRPr lang="cs-CZ" sz="4000" dirty="0"/>
                    </a:p>
                  </a:txBody>
                  <a:tcPr/>
                </a:tc>
              </a:tr>
              <a:tr h="1180931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  D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                         </a:t>
                      </a:r>
                      <a:r>
                        <a:rPr lang="cs-CZ" sz="4000" dirty="0" smtClean="0"/>
                        <a:t>2 000</a:t>
                      </a:r>
                      <a:r>
                        <a:rPr lang="cs-CZ" dirty="0" smtClean="0"/>
                        <a:t>   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 </a:t>
                      </a:r>
                      <a:r>
                        <a:rPr lang="cs-CZ" sz="4000" dirty="0" smtClean="0"/>
                        <a:t>16%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6247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4626773"/>
              </p:ext>
            </p:extLst>
          </p:nvPr>
        </p:nvGraphicFramePr>
        <p:xfrm>
          <a:off x="179512" y="836712"/>
          <a:ext cx="8712969" cy="59046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8112"/>
                <a:gridCol w="4680520"/>
                <a:gridCol w="3024337"/>
              </a:tblGrid>
              <a:tr h="118093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Splátka,</a:t>
                      </a:r>
                      <a:r>
                        <a:rPr lang="cs-CZ" sz="2800" baseline="0" dirty="0" smtClean="0"/>
                        <a:t> úrok, manipulační poplatek </a:t>
                      </a:r>
                      <a:r>
                        <a:rPr lang="cs-CZ" sz="2800" dirty="0" smtClean="0"/>
                        <a:t>(Kč)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     Pořadí</a:t>
                      </a:r>
                    </a:p>
                    <a:p>
                      <a:endParaRPr lang="cs-CZ" sz="2800" dirty="0" smtClean="0"/>
                    </a:p>
                  </a:txBody>
                  <a:tcPr/>
                </a:tc>
              </a:tr>
              <a:tr h="1180931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  A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           60 300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        3.</a:t>
                      </a:r>
                      <a:endParaRPr lang="cs-CZ" sz="4000" dirty="0"/>
                    </a:p>
                  </a:txBody>
                  <a:tcPr/>
                </a:tc>
              </a:tr>
              <a:tr h="1180931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 </a:t>
                      </a:r>
                      <a:r>
                        <a:rPr lang="cs-CZ" sz="4000" baseline="0" dirty="0" smtClean="0"/>
                        <a:t> B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      </a:t>
                      </a:r>
                      <a:r>
                        <a:rPr lang="cs-CZ" sz="4000" dirty="0" smtClean="0"/>
                        <a:t>61 000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</a:t>
                      </a:r>
                      <a:r>
                        <a:rPr lang="cs-CZ" sz="1800" dirty="0" smtClean="0"/>
                        <a:t> </a:t>
                      </a:r>
                      <a:r>
                        <a:rPr lang="cs-CZ" sz="4000" dirty="0" smtClean="0"/>
                        <a:t>4.</a:t>
                      </a:r>
                      <a:endParaRPr lang="cs-CZ" sz="4000" dirty="0"/>
                    </a:p>
                  </a:txBody>
                  <a:tcPr/>
                </a:tc>
              </a:tr>
              <a:tr h="1180931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  C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baseline="0" dirty="0" smtClean="0"/>
                        <a:t>            </a:t>
                      </a:r>
                      <a:r>
                        <a:rPr lang="cs-CZ" sz="4000" dirty="0" smtClean="0"/>
                        <a:t>59 950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        1.                              </a:t>
                      </a:r>
                      <a:endParaRPr lang="cs-CZ" sz="4000" dirty="0"/>
                    </a:p>
                  </a:txBody>
                  <a:tcPr/>
                </a:tc>
              </a:tr>
              <a:tr h="1180931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  D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        </a:t>
                      </a:r>
                      <a:r>
                        <a:rPr lang="cs-CZ" sz="4000" dirty="0" smtClean="0"/>
                        <a:t>60 000</a:t>
                      </a:r>
                      <a:r>
                        <a:rPr lang="cs-CZ" dirty="0" smtClean="0"/>
                        <a:t>   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</a:t>
                      </a:r>
                      <a:r>
                        <a:rPr lang="cs-CZ" sz="4000" dirty="0" smtClean="0"/>
                        <a:t>2.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51520" y="199659"/>
            <a:ext cx="16979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Řešení: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7969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556792"/>
            <a:ext cx="8892884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 Tatínek plánoval, že za rekonstrukci</a:t>
            </a:r>
          </a:p>
          <a:p>
            <a:r>
              <a:rPr lang="cs-CZ" sz="3600" dirty="0" smtClean="0"/>
              <a:t> koupelny utratí 48 000 Kč. Ve skutečnosti</a:t>
            </a:r>
          </a:p>
          <a:p>
            <a:r>
              <a:rPr lang="cs-CZ" sz="3600" dirty="0" smtClean="0"/>
              <a:t> zaplatil o 12% více než plánoval.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a) Kolik korun zaplatil za rekonstrukci? </a:t>
            </a:r>
          </a:p>
          <a:p>
            <a:r>
              <a:rPr lang="cs-CZ" sz="3600" dirty="0" smtClean="0"/>
              <a:t>   b) Jaký byl rozdíl mezi plánovanou</a:t>
            </a:r>
          </a:p>
          <a:p>
            <a:r>
              <a:rPr lang="cs-CZ" sz="3600" dirty="0"/>
              <a:t>	</a:t>
            </a:r>
            <a:r>
              <a:rPr lang="cs-CZ" sz="3600" dirty="0" smtClean="0"/>
              <a:t> a skutečnou cenou za přestavbu?</a:t>
            </a:r>
          </a:p>
          <a:p>
            <a:r>
              <a:rPr lang="cs-CZ" sz="3600" dirty="0" smtClean="0"/>
              <a:t>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80498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0"/>
            <a:ext cx="16979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Řešení: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764704"/>
            <a:ext cx="91440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Plánovaná cena……………………………48 000 Kč</a:t>
            </a:r>
          </a:p>
          <a:p>
            <a:r>
              <a:rPr lang="cs-CZ" sz="3600" dirty="0" smtClean="0"/>
              <a:t>Skutečná cena..48 000 Kč .1,12 = 53 760 Kč</a:t>
            </a:r>
          </a:p>
          <a:p>
            <a:endParaRPr lang="cs-CZ" sz="3600" dirty="0"/>
          </a:p>
          <a:p>
            <a:r>
              <a:rPr lang="cs-CZ" sz="3600" dirty="0" smtClean="0"/>
              <a:t>Otec zaplatil za rekonstrukci koupelny</a:t>
            </a:r>
          </a:p>
          <a:p>
            <a:r>
              <a:rPr lang="cs-CZ" sz="3600" dirty="0" smtClean="0"/>
              <a:t>53 760 Kč.</a:t>
            </a:r>
          </a:p>
          <a:p>
            <a:endParaRPr lang="cs-CZ" sz="3600" dirty="0"/>
          </a:p>
          <a:p>
            <a:r>
              <a:rPr lang="cs-CZ" sz="3600" dirty="0" smtClean="0"/>
              <a:t>Rozdíl mezi plánovanou a skutečnou cenou </a:t>
            </a:r>
          </a:p>
          <a:p>
            <a:r>
              <a:rPr lang="cs-CZ" sz="3600" dirty="0"/>
              <a:t>j</a:t>
            </a:r>
            <a:r>
              <a:rPr lang="cs-CZ" sz="3600" dirty="0" smtClean="0"/>
              <a:t>e 5 760 korun.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380982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8864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Zdroj všech obrázků je galerie Microsoft Office  2010, vlastník licence ZŠ Jablonec nad Nisou – Mšeno, Mozartova</a:t>
            </a:r>
            <a:r>
              <a:rPr lang="cs-CZ" dirty="0"/>
              <a:t> </a:t>
            </a:r>
            <a:r>
              <a:rPr lang="cs-CZ" dirty="0" smtClean="0"/>
              <a:t>24, příspěvková organizace.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7571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161</TotalTime>
  <Words>252</Words>
  <Application>Microsoft Office PowerPoint</Application>
  <PresentationFormat>Předvádění na obrazovce (4:3)</PresentationFormat>
  <Paragraphs>61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Aerodynamika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Volechová</dc:creator>
  <cp:lastModifiedBy>Jana Volechová</cp:lastModifiedBy>
  <cp:revision>8</cp:revision>
  <dcterms:created xsi:type="dcterms:W3CDTF">2014-01-22T18:09:56Z</dcterms:created>
  <dcterms:modified xsi:type="dcterms:W3CDTF">2014-02-04T16:37:26Z</dcterms:modified>
</cp:coreProperties>
</file>