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4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10" autoAdjust="0"/>
  </p:normalViewPr>
  <p:slideViewPr>
    <p:cSldViewPr>
      <p:cViewPr varScale="1">
        <p:scale>
          <a:sx n="42" d="100"/>
          <a:sy n="42" d="100"/>
        </p:scale>
        <p:origin x="-13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893CA-AD99-443A-A2D6-DDBB1C2466E0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243E3-DE47-4050-8011-872915794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3642E-A342-4112-AF89-DFD5F30CDC21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A1BD1-7C3B-44B4-BE5D-7913C6EF0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89A69-83CC-4E2F-AA6A-9E11D02B59D5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5919E-BD29-411F-AB41-7EC31AA07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17BBC-E159-4E53-BC1B-292CF60BDCD0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16023-E23F-46F8-B680-4D5F76C04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68F6B-6CE5-441F-8D3E-B3DE0C166158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897EC-AEE2-4DCE-8C10-EE5B92CEB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D62C2-451F-416A-B676-1C40BA1A056A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4B7C9-44BF-4E4C-930A-871A2DD00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4AFB4-A78D-4B8E-B9BC-8FB00D338E9C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F6490-99CA-4F7B-9869-2BCCF5DB9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B1468-42A5-41CF-B73F-4BA42DB138AE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22424-BCA7-4BE1-B4F2-7D9D9DDA5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60105-4D3F-45AC-95CC-E33E20D057EB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AAE21-97AE-4EA0-A4B7-14CB49533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28F28-7C71-48E5-83F4-759D68EADB1F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5B4B2-F027-4908-832F-16B0B20FE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CBAA1-1A73-4DAA-89E6-69C58FEBC8D2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7E6F3-0FBF-41AC-8062-3B2D557EA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4158AE-846B-4600-B708-987605E57AA2}" type="datetimeFigureOut">
              <a:rPr lang="cs-CZ"/>
              <a:pPr>
                <a:defRPr/>
              </a:pPr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7E8E83-9A65-4823-8F2A-0EC2F8F84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oleObject" Target="../embeddings/oleObject10.bin"/><Relationship Id="rId3" Type="http://schemas.openxmlformats.org/officeDocument/2006/relationships/image" Target="../media/image15.wmf"/><Relationship Id="rId7" Type="http://schemas.openxmlformats.org/officeDocument/2006/relationships/oleObject" Target="../embeddings/oleObject4.bin"/><Relationship Id="rId12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12.bin"/><Relationship Id="rId10" Type="http://schemas.openxmlformats.org/officeDocument/2006/relationships/oleObject" Target="../embeddings/oleObject7.bin"/><Relationship Id="rId4" Type="http://schemas.openxmlformats.org/officeDocument/2006/relationships/image" Target="../media/image3.wmf"/><Relationship Id="rId9" Type="http://schemas.openxmlformats.org/officeDocument/2006/relationships/oleObject" Target="../embeddings/oleObject6.bin"/><Relationship Id="rId14" Type="http://schemas.openxmlformats.org/officeDocument/2006/relationships/oleObject" Target="../embeddings/oleObject1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4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8.bin"/><Relationship Id="rId11" Type="http://schemas.openxmlformats.org/officeDocument/2006/relationships/oleObject" Target="../embeddings/oleObject23.bin"/><Relationship Id="rId5" Type="http://schemas.openxmlformats.org/officeDocument/2006/relationships/oleObject" Target="../embeddings/oleObject17.bin"/><Relationship Id="rId10" Type="http://schemas.openxmlformats.org/officeDocument/2006/relationships/oleObject" Target="../embeddings/oleObject22.bin"/><Relationship Id="rId4" Type="http://schemas.openxmlformats.org/officeDocument/2006/relationships/oleObject" Target="../embeddings/oleObject16.bin"/><Relationship Id="rId9" Type="http://schemas.openxmlformats.org/officeDocument/2006/relationships/oleObject" Target="../embeddings/oleObject21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1828800" y="195263"/>
          <a:ext cx="5665788" cy="6238875"/>
        </p:xfrm>
        <a:graphic>
          <a:graphicData uri="http://schemas.openxmlformats.org/presentationml/2006/ole">
            <p:oleObj spid="_x0000_s6155" name="Dokument" r:id="rId3" imgW="5902889" imgH="6517378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515938"/>
            <a:ext cx="80518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rebuchet MS" pitchFamily="34" charset="0"/>
              </a:rPr>
              <a:t>RACIONÁLNÍ ČÍSLA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5288" y="2330450"/>
            <a:ext cx="8410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7200">
                <a:solidFill>
                  <a:srgbClr val="FF0000"/>
                </a:solidFill>
                <a:latin typeface="Trebuchet MS" pitchFamily="34" charset="0"/>
              </a:rPr>
              <a:t>ZLOMKY A DESETINÁ</a:t>
            </a:r>
          </a:p>
          <a:p>
            <a:pPr algn="ctr"/>
            <a:r>
              <a:rPr lang="cs-CZ" sz="7200">
                <a:solidFill>
                  <a:srgbClr val="FF0000"/>
                </a:solidFill>
                <a:latin typeface="Trebuchet MS" pitchFamily="34" charset="0"/>
              </a:rPr>
              <a:t>ČÍSLA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708150" y="5013325"/>
            <a:ext cx="54260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solidFill>
                  <a:srgbClr val="7030A0"/>
                </a:solidFill>
                <a:latin typeface="Trebuchet MS" pitchFamily="34" charset="0"/>
              </a:rPr>
              <a:t>ČÍSELNÁ</a:t>
            </a:r>
            <a:r>
              <a:rPr lang="cs-CZ" sz="7200">
                <a:solidFill>
                  <a:srgbClr val="FF0000"/>
                </a:solidFill>
                <a:latin typeface="Trebuchet MS" pitchFamily="34" charset="0"/>
              </a:rPr>
              <a:t> </a:t>
            </a:r>
            <a:r>
              <a:rPr lang="cs-CZ" sz="7200">
                <a:solidFill>
                  <a:srgbClr val="7030A0"/>
                </a:solidFill>
                <a:latin typeface="Trebuchet MS" pitchFamily="34" charset="0"/>
              </a:rPr>
              <a:t>OSA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21"/>
          <p:cNvGraphicFramePr>
            <a:graphicFrameLocks noChangeAspect="1"/>
          </p:cNvGraphicFramePr>
          <p:nvPr/>
        </p:nvGraphicFramePr>
        <p:xfrm>
          <a:off x="842963" y="4237038"/>
          <a:ext cx="6826250" cy="312737"/>
        </p:xfrm>
        <a:graphic>
          <a:graphicData uri="http://schemas.openxmlformats.org/presentationml/2006/ole">
            <p:oleObj spid="_x0000_s2069" name="Picture" r:id="rId3" imgW="6829920" imgH="315000" progId="Word.Picture.8">
              <p:embed/>
            </p:oleObj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11188" y="490538"/>
            <a:ext cx="7169150" cy="338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tabLst>
                <a:tab pos="227013" algn="l"/>
              </a:tabLst>
            </a:pPr>
            <a:endParaRPr lang="cs-CZ" altLang="cs-CZ" sz="3600" b="1">
              <a:cs typeface="Times New Roman" pitchFamily="18" charset="0"/>
            </a:endParaRPr>
          </a:p>
          <a:p>
            <a:pPr>
              <a:tabLst>
                <a:tab pos="227013" algn="l"/>
              </a:tabLst>
            </a:pPr>
            <a:endParaRPr lang="cs-CZ" altLang="cs-CZ" sz="1400" b="1"/>
          </a:p>
          <a:p>
            <a:pPr>
              <a:tabLst>
                <a:tab pos="227013" algn="l"/>
              </a:tabLst>
            </a:pPr>
            <a:endParaRPr lang="cs-CZ" altLang="cs-CZ" sz="1400" b="1"/>
          </a:p>
          <a:p>
            <a:pPr>
              <a:tabLst>
                <a:tab pos="227013" algn="l"/>
              </a:tabLst>
            </a:pPr>
            <a:endParaRPr lang="cs-CZ" altLang="cs-CZ" sz="800"/>
          </a:p>
          <a:p>
            <a:pPr eaLnBrk="0" hangingPunct="0">
              <a:tabLst>
                <a:tab pos="227013" algn="l"/>
              </a:tabLst>
            </a:pPr>
            <a:r>
              <a:rPr lang="cs-CZ" altLang="cs-CZ" sz="3600" b="1">
                <a:cs typeface="Times New Roman" pitchFamily="18" charset="0"/>
              </a:rPr>
              <a:t>Zapiš racionální čísla, která jsou</a:t>
            </a:r>
          </a:p>
          <a:p>
            <a:pPr eaLnBrk="0" hangingPunct="0">
              <a:tabLst>
                <a:tab pos="227013" algn="l"/>
              </a:tabLst>
            </a:pPr>
            <a:r>
              <a:rPr lang="cs-CZ" altLang="cs-CZ" sz="3600" b="1">
                <a:cs typeface="Times New Roman" pitchFamily="18" charset="0"/>
              </a:rPr>
              <a:t> na ose vyznačena tečkami,</a:t>
            </a:r>
          </a:p>
          <a:p>
            <a:pPr eaLnBrk="0" hangingPunct="0">
              <a:tabLst>
                <a:tab pos="227013" algn="l"/>
              </a:tabLst>
            </a:pPr>
            <a:r>
              <a:rPr lang="cs-CZ" altLang="cs-CZ" sz="3600" b="1">
                <a:cs typeface="Times New Roman" pitchFamily="18" charset="0"/>
              </a:rPr>
              <a:t> ve tvaru desetinného čísla:</a:t>
            </a:r>
            <a:endParaRPr lang="cs-CZ" altLang="cs-CZ" sz="3600"/>
          </a:p>
          <a:p>
            <a:pPr eaLnBrk="0" hangingPunct="0">
              <a:tabLst>
                <a:tab pos="227013" algn="l"/>
              </a:tabLst>
            </a:pPr>
            <a:endParaRPr lang="cs-CZ" altLang="cs-CZ" sz="3600"/>
          </a:p>
        </p:txBody>
      </p:sp>
      <p:sp>
        <p:nvSpPr>
          <p:cNvPr id="2071" name="Rectangle 4"/>
          <p:cNvSpPr>
            <a:spLocks noChangeArrowheads="1"/>
          </p:cNvSpPr>
          <p:nvPr/>
        </p:nvSpPr>
        <p:spPr bwMode="auto">
          <a:xfrm>
            <a:off x="-74613" y="4059238"/>
            <a:ext cx="184151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tabLst>
                <a:tab pos="227013" algn="l"/>
              </a:tabLst>
            </a:pPr>
            <a:endParaRPr lang="cs-CZ" altLang="cs-CZ" sz="800"/>
          </a:p>
          <a:p>
            <a:pPr eaLnBrk="0" hangingPunct="0">
              <a:tabLst>
                <a:tab pos="227013" algn="l"/>
              </a:tabLst>
            </a:pPr>
            <a:endParaRPr lang="cs-CZ" altLang="cs-CZ"/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795963" y="4397375"/>
            <a:ext cx="4619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0,6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81725" y="3968750"/>
            <a:ext cx="5603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0,9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15138" y="4322763"/>
            <a:ext cx="4619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1,6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21525" y="3968750"/>
            <a:ext cx="461963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1,9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3800" y="3967163"/>
            <a:ext cx="5286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-0,1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46600" y="4344988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-0,6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92563" y="3967163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-1,1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297238" y="3981450"/>
            <a:ext cx="5286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-1,8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489200" y="4303713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-2,5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225675" y="3968750"/>
            <a:ext cx="5286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-2,9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731963" y="4341813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-3,1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293813" y="3938588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-3,7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96913" y="4322763"/>
            <a:ext cx="527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-4,2</a:t>
            </a:r>
          </a:p>
        </p:txBody>
      </p:sp>
      <p:pic>
        <p:nvPicPr>
          <p:cNvPr id="2061" name="Picture 13" descr="C:\Users\jana.volechova\AppData\Local\Microsoft\Windows\Temporary Internet Files\Content.IE5\6V2O51KX\MC900429803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3300" y="4705350"/>
            <a:ext cx="1412875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  <p:bldP spid="7" grpId="0"/>
      <p:bldP spid="8" grpId="0"/>
      <p:bldP spid="9" grpId="0"/>
      <p:bldP spid="10" grpId="0"/>
      <p:bldP spid="13" grpId="0"/>
      <p:bldP spid="14" grpId="0"/>
      <p:bldP spid="18" grpId="0"/>
      <p:bldP spid="19" grpId="0"/>
      <p:bldP spid="20" grpId="0"/>
      <p:bldP spid="21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15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2788" y="3068638"/>
            <a:ext cx="79930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850" y="188913"/>
            <a:ext cx="73104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rebuchet MS" pitchFamily="34" charset="0"/>
              </a:rPr>
              <a:t>Zapiš racionální čísla, která jsou</a:t>
            </a:r>
          </a:p>
          <a:p>
            <a:r>
              <a:rPr lang="cs-CZ" sz="3600" b="1">
                <a:latin typeface="Trebuchet MS" pitchFamily="34" charset="0"/>
              </a:rPr>
              <a:t>na ose vyznačena body</a:t>
            </a:r>
            <a:r>
              <a:rPr lang="cs-CZ" sz="3600" b="1"/>
              <a:t>,</a:t>
            </a:r>
            <a:r>
              <a:rPr lang="cs-CZ" sz="3600" b="1">
                <a:latin typeface="Trebuchet MS" pitchFamily="34" charset="0"/>
              </a:rPr>
              <a:t>  ve tvaru</a:t>
            </a:r>
          </a:p>
          <a:p>
            <a:r>
              <a:rPr lang="cs-CZ" sz="3600" b="1">
                <a:latin typeface="Trebuchet MS" pitchFamily="34" charset="0"/>
              </a:rPr>
              <a:t>zlomku:</a:t>
            </a:r>
          </a:p>
        </p:txBody>
      </p:sp>
      <p:pic>
        <p:nvPicPr>
          <p:cNvPr id="9218" name="Picture 2" descr="C:\Users\jana.volechova\AppData\Local\Microsoft\Windows\Temporary Internet Files\Content.IE5\6V2O51KX\MC900429803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35825" y="4652963"/>
            <a:ext cx="1412875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Object 36"/>
          <p:cNvGraphicFramePr>
            <a:graphicFrameLocks noChangeAspect="1"/>
          </p:cNvGraphicFramePr>
          <p:nvPr/>
        </p:nvGraphicFramePr>
        <p:xfrm>
          <a:off x="5795963" y="2263775"/>
          <a:ext cx="311150" cy="804863"/>
        </p:xfrm>
        <a:graphic>
          <a:graphicData uri="http://schemas.openxmlformats.org/presentationml/2006/ole">
            <p:oleObj spid="_x0000_s7204" name="Rovnice" r:id="rId5" imgW="152280" imgH="393480" progId="Equation.3">
              <p:embed/>
            </p:oleObj>
          </a:graphicData>
        </a:graphic>
      </p:graphicFrame>
      <p:graphicFrame>
        <p:nvGraphicFramePr>
          <p:cNvPr id="6" name="Object 37"/>
          <p:cNvGraphicFramePr>
            <a:graphicFrameLocks noChangeAspect="1"/>
          </p:cNvGraphicFramePr>
          <p:nvPr/>
        </p:nvGraphicFramePr>
        <p:xfrm>
          <a:off x="5135563" y="2276475"/>
          <a:ext cx="312737" cy="812800"/>
        </p:xfrm>
        <a:graphic>
          <a:graphicData uri="http://schemas.openxmlformats.org/presentationml/2006/ole">
            <p:oleObj spid="_x0000_s7205" name="Rovnice" r:id="rId6" imgW="152280" imgH="393480" progId="Equation.3">
              <p:embed/>
            </p:oleObj>
          </a:graphicData>
        </a:graphic>
      </p:graphicFrame>
      <p:graphicFrame>
        <p:nvGraphicFramePr>
          <p:cNvPr id="7" name="Object 38"/>
          <p:cNvGraphicFramePr>
            <a:graphicFrameLocks noChangeAspect="1"/>
          </p:cNvGraphicFramePr>
          <p:nvPr/>
        </p:nvGraphicFramePr>
        <p:xfrm>
          <a:off x="6227763" y="2349500"/>
          <a:ext cx="411162" cy="747713"/>
        </p:xfrm>
        <a:graphic>
          <a:graphicData uri="http://schemas.openxmlformats.org/presentationml/2006/ole">
            <p:oleObj spid="_x0000_s7206" name="Rovnice" r:id="rId7" imgW="215640" imgH="393480" progId="Equation.3">
              <p:embed/>
            </p:oleObj>
          </a:graphicData>
        </a:graphic>
      </p:graphicFrame>
      <p:graphicFrame>
        <p:nvGraphicFramePr>
          <p:cNvPr id="8" name="Object 39"/>
          <p:cNvGraphicFramePr>
            <a:graphicFrameLocks noChangeAspect="1"/>
          </p:cNvGraphicFramePr>
          <p:nvPr/>
        </p:nvGraphicFramePr>
        <p:xfrm>
          <a:off x="6443663" y="3429000"/>
          <a:ext cx="393700" cy="715963"/>
        </p:xfrm>
        <a:graphic>
          <a:graphicData uri="http://schemas.openxmlformats.org/presentationml/2006/ole">
            <p:oleObj spid="_x0000_s7207" name="Rovnice" r:id="rId8" imgW="215640" imgH="393480" progId="Equation.3">
              <p:embed/>
            </p:oleObj>
          </a:graphicData>
        </a:graphic>
      </p:graphicFrame>
      <p:graphicFrame>
        <p:nvGraphicFramePr>
          <p:cNvPr id="9" name="Object 40"/>
          <p:cNvGraphicFramePr>
            <a:graphicFrameLocks noChangeAspect="1"/>
          </p:cNvGraphicFramePr>
          <p:nvPr/>
        </p:nvGraphicFramePr>
        <p:xfrm>
          <a:off x="6732588" y="2276475"/>
          <a:ext cx="403225" cy="782638"/>
        </p:xfrm>
        <a:graphic>
          <a:graphicData uri="http://schemas.openxmlformats.org/presentationml/2006/ole">
            <p:oleObj spid="_x0000_s7208" name="Rovnice" r:id="rId9" imgW="203040" imgH="393480" progId="Equation.3">
              <p:embed/>
            </p:oleObj>
          </a:graphicData>
        </a:graphic>
      </p:graphicFrame>
      <p:graphicFrame>
        <p:nvGraphicFramePr>
          <p:cNvPr id="10" name="Object 41"/>
          <p:cNvGraphicFramePr>
            <a:graphicFrameLocks noChangeAspect="1"/>
          </p:cNvGraphicFramePr>
          <p:nvPr/>
        </p:nvGraphicFramePr>
        <p:xfrm>
          <a:off x="8302625" y="2316163"/>
          <a:ext cx="431800" cy="744537"/>
        </p:xfrm>
        <a:graphic>
          <a:graphicData uri="http://schemas.openxmlformats.org/presentationml/2006/ole">
            <p:oleObj spid="_x0000_s7209" name="Rovnice" r:id="rId10" imgW="228600" imgH="393480" progId="Equation.3">
              <p:embed/>
            </p:oleObj>
          </a:graphicData>
        </a:graphic>
      </p:graphicFrame>
      <p:graphicFrame>
        <p:nvGraphicFramePr>
          <p:cNvPr id="11" name="Object 42"/>
          <p:cNvGraphicFramePr>
            <a:graphicFrameLocks noChangeAspect="1"/>
          </p:cNvGraphicFramePr>
          <p:nvPr/>
        </p:nvGraphicFramePr>
        <p:xfrm>
          <a:off x="3779838" y="2263775"/>
          <a:ext cx="504825" cy="781050"/>
        </p:xfrm>
        <a:graphic>
          <a:graphicData uri="http://schemas.openxmlformats.org/presentationml/2006/ole">
            <p:oleObj spid="_x0000_s7210" name="Rovnice" r:id="rId11" imgW="253800" imgH="393480" progId="Equation.3">
              <p:embed/>
            </p:oleObj>
          </a:graphicData>
        </a:graphic>
      </p:graphicFrame>
      <p:graphicFrame>
        <p:nvGraphicFramePr>
          <p:cNvPr id="12" name="Object 43"/>
          <p:cNvGraphicFramePr>
            <a:graphicFrameLocks noChangeAspect="1"/>
          </p:cNvGraphicFramePr>
          <p:nvPr/>
        </p:nvGraphicFramePr>
        <p:xfrm>
          <a:off x="3059113" y="3614738"/>
          <a:ext cx="504825" cy="781050"/>
        </p:xfrm>
        <a:graphic>
          <a:graphicData uri="http://schemas.openxmlformats.org/presentationml/2006/ole">
            <p:oleObj spid="_x0000_s7211" name="Rovnice" r:id="rId12" imgW="253800" imgH="393480" progId="Equation.3">
              <p:embed/>
            </p:oleObj>
          </a:graphicData>
        </a:graphic>
      </p:graphicFrame>
      <p:graphicFrame>
        <p:nvGraphicFramePr>
          <p:cNvPr id="13" name="Object 44"/>
          <p:cNvGraphicFramePr>
            <a:graphicFrameLocks noChangeAspect="1"/>
          </p:cNvGraphicFramePr>
          <p:nvPr/>
        </p:nvGraphicFramePr>
        <p:xfrm>
          <a:off x="2627313" y="2368550"/>
          <a:ext cx="471487" cy="731838"/>
        </p:xfrm>
        <a:graphic>
          <a:graphicData uri="http://schemas.openxmlformats.org/presentationml/2006/ole">
            <p:oleObj spid="_x0000_s7212" name="Rovnice" r:id="rId13" imgW="253800" imgH="393480" progId="Equation.3">
              <p:embed/>
            </p:oleObj>
          </a:graphicData>
        </a:graphic>
      </p:graphicFrame>
      <p:graphicFrame>
        <p:nvGraphicFramePr>
          <p:cNvPr id="14" name="Object 45"/>
          <p:cNvGraphicFramePr>
            <a:graphicFrameLocks noChangeAspect="1"/>
          </p:cNvGraphicFramePr>
          <p:nvPr/>
        </p:nvGraphicFramePr>
        <p:xfrm>
          <a:off x="1908175" y="3429000"/>
          <a:ext cx="542925" cy="647700"/>
        </p:xfrm>
        <a:graphic>
          <a:graphicData uri="http://schemas.openxmlformats.org/presentationml/2006/ole">
            <p:oleObj spid="_x0000_s7213" name="Rovnice" r:id="rId14" imgW="330120" imgH="393480" progId="Equation.3">
              <p:embed/>
            </p:oleObj>
          </a:graphicData>
        </a:graphic>
      </p:graphicFrame>
      <p:graphicFrame>
        <p:nvGraphicFramePr>
          <p:cNvPr id="15" name="Object 46"/>
          <p:cNvGraphicFramePr>
            <a:graphicFrameLocks noChangeAspect="1"/>
          </p:cNvGraphicFramePr>
          <p:nvPr/>
        </p:nvGraphicFramePr>
        <p:xfrm>
          <a:off x="1258888" y="2397125"/>
          <a:ext cx="576262" cy="687388"/>
        </p:xfrm>
        <a:graphic>
          <a:graphicData uri="http://schemas.openxmlformats.org/presentationml/2006/ole">
            <p:oleObj spid="_x0000_s7214" name="Rovnice" r:id="rId15" imgW="3301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indent="365125"/>
            <a:endParaRPr lang="cs-CZ" altLang="cs-CZ"/>
          </a:p>
        </p:txBody>
      </p:sp>
      <p:graphicFrame>
        <p:nvGraphicFramePr>
          <p:cNvPr id="5" name="Object 22"/>
          <p:cNvGraphicFramePr>
            <a:graphicFrameLocks noChangeAspect="1"/>
          </p:cNvGraphicFramePr>
          <p:nvPr/>
        </p:nvGraphicFramePr>
        <p:xfrm>
          <a:off x="203200" y="2781300"/>
          <a:ext cx="7867650" cy="1152525"/>
        </p:xfrm>
        <a:graphic>
          <a:graphicData uri="http://schemas.openxmlformats.org/presentationml/2006/ole">
            <p:oleObj spid="_x0000_s4118" name="Rovnice" r:id="rId3" imgW="7183325" imgH="1060820" progId="Equation.3">
              <p:embed/>
            </p:oleObj>
          </a:graphicData>
        </a:graphic>
      </p:graphicFrame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79388" y="228600"/>
            <a:ext cx="62642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rebuchet MS" pitchFamily="34" charset="0"/>
              </a:rPr>
              <a:t>Vyjádři daná racionální čísla desetinným číslem: </a:t>
            </a:r>
            <a:endParaRPr lang="cs-CZ" sz="3600">
              <a:latin typeface="Trebuchet MS" pitchFamily="34" charset="0"/>
            </a:endParaRPr>
          </a:p>
        </p:txBody>
      </p:sp>
      <p:graphicFrame>
        <p:nvGraphicFramePr>
          <p:cNvPr id="8" name="Object 23"/>
          <p:cNvGraphicFramePr>
            <a:graphicFrameLocks noChangeAspect="1"/>
          </p:cNvGraphicFramePr>
          <p:nvPr/>
        </p:nvGraphicFramePr>
        <p:xfrm>
          <a:off x="468313" y="1458913"/>
          <a:ext cx="1500187" cy="1225550"/>
        </p:xfrm>
        <a:graphic>
          <a:graphicData uri="http://schemas.openxmlformats.org/presentationml/2006/ole">
            <p:oleObj spid="_x0000_s4119" name="Rovnice" r:id="rId4" imgW="482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216" name="Object 96"/>
          <p:cNvGraphicFramePr>
            <a:graphicFrameLocks noChangeAspect="1"/>
          </p:cNvGraphicFramePr>
          <p:nvPr/>
        </p:nvGraphicFramePr>
        <p:xfrm>
          <a:off x="654050" y="4508500"/>
          <a:ext cx="423863" cy="1096963"/>
        </p:xfrm>
        <a:graphic>
          <a:graphicData uri="http://schemas.openxmlformats.org/presentationml/2006/ole">
            <p:oleObj spid="_x0000_s5216" name="Rovnice" r:id="rId3" imgW="152280" imgH="393480" progId="Equation.3">
              <p:embed/>
            </p:oleObj>
          </a:graphicData>
        </a:graphic>
      </p:graphicFrame>
      <p:graphicFrame>
        <p:nvGraphicFramePr>
          <p:cNvPr id="5217" name="Object 97"/>
          <p:cNvGraphicFramePr>
            <a:graphicFrameLocks noChangeAspect="1"/>
          </p:cNvGraphicFramePr>
          <p:nvPr/>
        </p:nvGraphicFramePr>
        <p:xfrm>
          <a:off x="5003800" y="439738"/>
          <a:ext cx="792163" cy="982662"/>
        </p:xfrm>
        <a:graphic>
          <a:graphicData uri="http://schemas.openxmlformats.org/presentationml/2006/ole">
            <p:oleObj spid="_x0000_s5217" name="Rovnice" r:id="rId4" imgW="317160" imgH="393480" progId="Equation.3">
              <p:embed/>
            </p:oleObj>
          </a:graphicData>
        </a:graphic>
      </p:graphicFrame>
      <p:graphicFrame>
        <p:nvGraphicFramePr>
          <p:cNvPr id="5218" name="Object 98"/>
          <p:cNvGraphicFramePr>
            <a:graphicFrameLocks noChangeAspect="1"/>
          </p:cNvGraphicFramePr>
          <p:nvPr/>
        </p:nvGraphicFramePr>
        <p:xfrm>
          <a:off x="5148263" y="1477963"/>
          <a:ext cx="719137" cy="930275"/>
        </p:xfrm>
        <a:graphic>
          <a:graphicData uri="http://schemas.openxmlformats.org/presentationml/2006/ole">
            <p:oleObj spid="_x0000_s5218" name="Rovnice" r:id="rId5" imgW="304560" imgH="393480" progId="Equation.3">
              <p:embed/>
            </p:oleObj>
          </a:graphicData>
        </a:graphic>
      </p:graphicFrame>
      <p:graphicFrame>
        <p:nvGraphicFramePr>
          <p:cNvPr id="5219" name="Object 99"/>
          <p:cNvGraphicFramePr>
            <a:graphicFrameLocks noChangeAspect="1"/>
          </p:cNvGraphicFramePr>
          <p:nvPr/>
        </p:nvGraphicFramePr>
        <p:xfrm>
          <a:off x="5148263" y="2492375"/>
          <a:ext cx="647700" cy="1057275"/>
        </p:xfrm>
        <a:graphic>
          <a:graphicData uri="http://schemas.openxmlformats.org/presentationml/2006/ole">
            <p:oleObj spid="_x0000_s5219" name="Rovnice" r:id="rId6" imgW="241200" imgH="393480" progId="Equation.3">
              <p:embed/>
            </p:oleObj>
          </a:graphicData>
        </a:graphic>
      </p:graphicFrame>
      <p:graphicFrame>
        <p:nvGraphicFramePr>
          <p:cNvPr id="5220" name="Object 100"/>
          <p:cNvGraphicFramePr>
            <a:graphicFrameLocks noChangeAspect="1"/>
          </p:cNvGraphicFramePr>
          <p:nvPr/>
        </p:nvGraphicFramePr>
        <p:xfrm>
          <a:off x="5003800" y="3644900"/>
          <a:ext cx="863600" cy="1030288"/>
        </p:xfrm>
        <a:graphic>
          <a:graphicData uri="http://schemas.openxmlformats.org/presentationml/2006/ole">
            <p:oleObj spid="_x0000_s5220" name="Rovnice" r:id="rId7" imgW="330120" imgH="393480" progId="Equation.3">
              <p:embed/>
            </p:oleObj>
          </a:graphicData>
        </a:graphic>
      </p:graphicFrame>
      <p:graphicFrame>
        <p:nvGraphicFramePr>
          <p:cNvPr id="5221" name="Object 101"/>
          <p:cNvGraphicFramePr>
            <a:graphicFrameLocks noChangeAspect="1"/>
          </p:cNvGraphicFramePr>
          <p:nvPr/>
        </p:nvGraphicFramePr>
        <p:xfrm>
          <a:off x="5364163" y="4724400"/>
          <a:ext cx="392112" cy="1104900"/>
        </p:xfrm>
        <a:graphic>
          <a:graphicData uri="http://schemas.openxmlformats.org/presentationml/2006/ole">
            <p:oleObj spid="_x0000_s5221" name="Rovnice" r:id="rId8" imgW="139680" imgH="393480" progId="Equation.3">
              <p:embed/>
            </p:oleObj>
          </a:graphicData>
        </a:graphic>
      </p:graphicFrame>
      <p:graphicFrame>
        <p:nvGraphicFramePr>
          <p:cNvPr id="5222" name="Object 102"/>
          <p:cNvGraphicFramePr>
            <a:graphicFrameLocks noChangeAspect="1"/>
          </p:cNvGraphicFramePr>
          <p:nvPr/>
        </p:nvGraphicFramePr>
        <p:xfrm>
          <a:off x="611188" y="1196975"/>
          <a:ext cx="465137" cy="1200150"/>
        </p:xfrm>
        <a:graphic>
          <a:graphicData uri="http://schemas.openxmlformats.org/presentationml/2006/ole">
            <p:oleObj spid="_x0000_s5222" name="Rovnice" r:id="rId9" imgW="152280" imgH="393480" progId="Equation.3">
              <p:embed/>
            </p:oleObj>
          </a:graphicData>
        </a:graphic>
      </p:graphicFrame>
      <p:graphicFrame>
        <p:nvGraphicFramePr>
          <p:cNvPr id="5223" name="Object 103"/>
          <p:cNvGraphicFramePr>
            <a:graphicFrameLocks noChangeAspect="1"/>
          </p:cNvGraphicFramePr>
          <p:nvPr/>
        </p:nvGraphicFramePr>
        <p:xfrm>
          <a:off x="684213" y="2420938"/>
          <a:ext cx="400050" cy="1131887"/>
        </p:xfrm>
        <a:graphic>
          <a:graphicData uri="http://schemas.openxmlformats.org/presentationml/2006/ole">
            <p:oleObj spid="_x0000_s5223" name="Rovnice" r:id="rId10" imgW="139680" imgH="393480" progId="Equation.3">
              <p:embed/>
            </p:oleObj>
          </a:graphicData>
        </a:graphic>
      </p:graphicFrame>
      <p:graphicFrame>
        <p:nvGraphicFramePr>
          <p:cNvPr id="5224" name="Object 104"/>
          <p:cNvGraphicFramePr>
            <a:graphicFrameLocks noChangeAspect="1"/>
          </p:cNvGraphicFramePr>
          <p:nvPr/>
        </p:nvGraphicFramePr>
        <p:xfrm>
          <a:off x="684213" y="3470275"/>
          <a:ext cx="434975" cy="1127125"/>
        </p:xfrm>
        <a:graphic>
          <a:graphicData uri="http://schemas.openxmlformats.org/presentationml/2006/ole">
            <p:oleObj spid="_x0000_s5224" name="Rovnice" r:id="rId11" imgW="152280" imgH="393480" progId="Equation.3">
              <p:embed/>
            </p:oleObj>
          </a:graphicData>
        </a:graphic>
      </p:graphicFrame>
      <p:sp>
        <p:nvSpPr>
          <p:cNvPr id="5225" name="TextovéPole 13"/>
          <p:cNvSpPr txBox="1">
            <a:spLocks noChangeArrowheads="1"/>
          </p:cNvSpPr>
          <p:nvPr/>
        </p:nvSpPr>
        <p:spPr bwMode="auto">
          <a:xfrm>
            <a:off x="395288" y="217488"/>
            <a:ext cx="16986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Řešení:</a:t>
            </a:r>
          </a:p>
        </p:txBody>
      </p:sp>
      <p:sp>
        <p:nvSpPr>
          <p:cNvPr id="5226" name="TextovéPole 14"/>
          <p:cNvSpPr txBox="1">
            <a:spLocks noChangeArrowheads="1"/>
          </p:cNvSpPr>
          <p:nvPr/>
        </p:nvSpPr>
        <p:spPr bwMode="auto">
          <a:xfrm>
            <a:off x="1601788" y="1484313"/>
            <a:ext cx="1462087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0,25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0,2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0,5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1,4</a:t>
            </a:r>
          </a:p>
        </p:txBody>
      </p:sp>
      <p:sp>
        <p:nvSpPr>
          <p:cNvPr id="5227" name="TextovéPole 15"/>
          <p:cNvSpPr txBox="1">
            <a:spLocks noChangeArrowheads="1"/>
          </p:cNvSpPr>
          <p:nvPr/>
        </p:nvSpPr>
        <p:spPr bwMode="auto">
          <a:xfrm>
            <a:off x="6115050" y="541338"/>
            <a:ext cx="2014538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-1,2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- 2,2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2,75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- 2,875</a:t>
            </a:r>
          </a:p>
          <a:p>
            <a:endParaRPr lang="cs-CZ" sz="3600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sz="3600">
                <a:solidFill>
                  <a:srgbClr val="FF0000"/>
                </a:solidFill>
                <a:latin typeface="Trebuchet MS" pitchFamily="34" charset="0"/>
              </a:rPr>
              <a:t>= 0,625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684213" y="285750"/>
            <a:ext cx="71278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latin typeface="Trebuchet MS" pitchFamily="34" charset="0"/>
              </a:rPr>
              <a:t>Použité zdroje: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Zdroj všech obrázků je galerie Microsoft Office  2010, vlastník licence ZŠ Jablonec nad Nisou – Mšeno, Mozartova 24, příspěvková organizace.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</TotalTime>
  <Words>83</Words>
  <Application>Microsoft Office PowerPoint</Application>
  <PresentationFormat>On-screen Show (4:3)</PresentationFormat>
  <Paragraphs>48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Trebuchet MS</vt:lpstr>
      <vt:lpstr>Arial</vt:lpstr>
      <vt:lpstr>Georgia</vt:lpstr>
      <vt:lpstr>Calibri</vt:lpstr>
      <vt:lpstr>Times New Roman</vt:lpstr>
      <vt:lpstr>Aerodynamika</vt:lpstr>
      <vt:lpstr>Aerodynamika</vt:lpstr>
      <vt:lpstr>Aerodynamika</vt:lpstr>
      <vt:lpstr>Aerodynamika</vt:lpstr>
      <vt:lpstr>Dokument</vt:lpstr>
      <vt:lpstr>Picture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DUM</cp:lastModifiedBy>
  <cp:revision>18</cp:revision>
  <dcterms:created xsi:type="dcterms:W3CDTF">2014-01-12T18:15:50Z</dcterms:created>
  <dcterms:modified xsi:type="dcterms:W3CDTF">2014-02-04T18:51:29Z</dcterms:modified>
</cp:coreProperties>
</file>