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82" r:id="rId2"/>
    <p:sldId id="256" r:id="rId3"/>
    <p:sldId id="257" r:id="rId4"/>
    <p:sldId id="261" r:id="rId5"/>
    <p:sldId id="258" r:id="rId6"/>
    <p:sldId id="262" r:id="rId7"/>
    <p:sldId id="259" r:id="rId8"/>
    <p:sldId id="263" r:id="rId9"/>
    <p:sldId id="266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84" r:id="rId19"/>
    <p:sldId id="285" r:id="rId20"/>
    <p:sldId id="288" r:id="rId21"/>
    <p:sldId id="286" r:id="rId22"/>
    <p:sldId id="289" r:id="rId23"/>
    <p:sldId id="287" r:id="rId24"/>
    <p:sldId id="290" r:id="rId25"/>
    <p:sldId id="283" r:id="rId2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"/>
          <p:cNvGrpSpPr>
            <a:grpSpLocks/>
          </p:cNvGrpSpPr>
          <p:nvPr/>
        </p:nvGrpSpPr>
        <p:grpSpPr bwMode="auto">
          <a:xfrm>
            <a:off x="-1035050" y="1552575"/>
            <a:ext cx="10179050" cy="5305425"/>
            <a:chOff x="-652" y="978"/>
            <a:chExt cx="6412" cy="3342"/>
          </a:xfrm>
        </p:grpSpPr>
        <p:sp>
          <p:nvSpPr>
            <p:cNvPr id="5" name="Freeform 3"/>
            <p:cNvSpPr>
              <a:spLocks/>
            </p:cNvSpPr>
            <p:nvPr/>
          </p:nvSpPr>
          <p:spPr bwMode="auto">
            <a:xfrm>
              <a:off x="2061" y="1707"/>
              <a:ext cx="3699" cy="2613"/>
            </a:xfrm>
            <a:custGeom>
              <a:avLst/>
              <a:gdLst>
                <a:gd name="T0" fmla="*/ 1523 w 3699"/>
                <a:gd name="T1" fmla="*/ 2611 h 2613"/>
                <a:gd name="T2" fmla="*/ 3698 w 3699"/>
                <a:gd name="T3" fmla="*/ 2612 h 2613"/>
                <a:gd name="T4" fmla="*/ 3698 w 3699"/>
                <a:gd name="T5" fmla="*/ 2228 h 2613"/>
                <a:gd name="T6" fmla="*/ 0 w 3699"/>
                <a:gd name="T7" fmla="*/ 0 h 2613"/>
                <a:gd name="T8" fmla="*/ 160 w 3699"/>
                <a:gd name="T9" fmla="*/ 118 h 2613"/>
                <a:gd name="T10" fmla="*/ 292 w 3699"/>
                <a:gd name="T11" fmla="*/ 219 h 2613"/>
                <a:gd name="T12" fmla="*/ 441 w 3699"/>
                <a:gd name="T13" fmla="*/ 347 h 2613"/>
                <a:gd name="T14" fmla="*/ 585 w 3699"/>
                <a:gd name="T15" fmla="*/ 482 h 2613"/>
                <a:gd name="T16" fmla="*/ 796 w 3699"/>
                <a:gd name="T17" fmla="*/ 711 h 2613"/>
                <a:gd name="T18" fmla="*/ 983 w 3699"/>
                <a:gd name="T19" fmla="*/ 955 h 2613"/>
                <a:gd name="T20" fmla="*/ 1119 w 3699"/>
                <a:gd name="T21" fmla="*/ 1168 h 2613"/>
                <a:gd name="T22" fmla="*/ 1238 w 3699"/>
                <a:gd name="T23" fmla="*/ 1388 h 2613"/>
                <a:gd name="T24" fmla="*/ 1331 w 3699"/>
                <a:gd name="T25" fmla="*/ 1608 h 2613"/>
                <a:gd name="T26" fmla="*/ 1400 w 3699"/>
                <a:gd name="T27" fmla="*/ 1809 h 2613"/>
                <a:gd name="T28" fmla="*/ 1447 w 3699"/>
                <a:gd name="T29" fmla="*/ 1979 h 2613"/>
                <a:gd name="T30" fmla="*/ 1490 w 3699"/>
                <a:gd name="T31" fmla="*/ 2190 h 2613"/>
                <a:gd name="T32" fmla="*/ 1511 w 3699"/>
                <a:gd name="T33" fmla="*/ 2374 h 2613"/>
                <a:gd name="T34" fmla="*/ 1523 w 3699"/>
                <a:gd name="T35" fmla="*/ 2611 h 26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699" h="2613">
                  <a:moveTo>
                    <a:pt x="1523" y="2611"/>
                  </a:moveTo>
                  <a:lnTo>
                    <a:pt x="3698" y="2612"/>
                  </a:lnTo>
                  <a:lnTo>
                    <a:pt x="3698" y="2228"/>
                  </a:lnTo>
                  <a:lnTo>
                    <a:pt x="0" y="0"/>
                  </a:lnTo>
                  <a:lnTo>
                    <a:pt x="160" y="118"/>
                  </a:lnTo>
                  <a:lnTo>
                    <a:pt x="292" y="219"/>
                  </a:lnTo>
                  <a:lnTo>
                    <a:pt x="441" y="347"/>
                  </a:lnTo>
                  <a:lnTo>
                    <a:pt x="585" y="482"/>
                  </a:lnTo>
                  <a:lnTo>
                    <a:pt x="796" y="711"/>
                  </a:lnTo>
                  <a:lnTo>
                    <a:pt x="983" y="955"/>
                  </a:lnTo>
                  <a:lnTo>
                    <a:pt x="1119" y="1168"/>
                  </a:lnTo>
                  <a:lnTo>
                    <a:pt x="1238" y="1388"/>
                  </a:lnTo>
                  <a:lnTo>
                    <a:pt x="1331" y="1608"/>
                  </a:lnTo>
                  <a:lnTo>
                    <a:pt x="1400" y="1809"/>
                  </a:lnTo>
                  <a:lnTo>
                    <a:pt x="1447" y="1979"/>
                  </a:lnTo>
                  <a:lnTo>
                    <a:pt x="1490" y="2190"/>
                  </a:lnTo>
                  <a:lnTo>
                    <a:pt x="1511" y="2374"/>
                  </a:lnTo>
                  <a:lnTo>
                    <a:pt x="1523" y="2611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imes New Roman" panose="02020603050405020304" pitchFamily="18" charset="0"/>
              </a:endParaRPr>
            </a:p>
          </p:txBody>
        </p:sp>
        <p:sp>
          <p:nvSpPr>
            <p:cNvPr id="6" name="Arc 4"/>
            <p:cNvSpPr>
              <a:spLocks/>
            </p:cNvSpPr>
            <p:nvPr/>
          </p:nvSpPr>
          <p:spPr bwMode="auto">
            <a:xfrm>
              <a:off x="-652" y="978"/>
              <a:ext cx="4237" cy="3342"/>
            </a:xfrm>
            <a:custGeom>
              <a:avLst/>
              <a:gdLst>
                <a:gd name="T0" fmla="*/ 780 w 21600"/>
                <a:gd name="T1" fmla="*/ 0 h 21231"/>
                <a:gd name="T2" fmla="*/ 4237 w 21600"/>
                <a:gd name="T3" fmla="*/ 3342 h 21231"/>
                <a:gd name="T4" fmla="*/ 0 w 21600"/>
                <a:gd name="T5" fmla="*/ 3342 h 21231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1231" fill="none" extrusionOk="0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</a:path>
                <a:path w="21600" h="21231" stroke="0" extrusionOk="0">
                  <a:moveTo>
                    <a:pt x="3976" y="0"/>
                  </a:moveTo>
                  <a:cubicBezTo>
                    <a:pt x="14194" y="1914"/>
                    <a:pt x="21600" y="10835"/>
                    <a:pt x="21600" y="21231"/>
                  </a:cubicBezTo>
                  <a:lnTo>
                    <a:pt x="0" y="21231"/>
                  </a:lnTo>
                  <a:lnTo>
                    <a:pt x="3976" y="0"/>
                  </a:lnTo>
                  <a:close/>
                </a:path>
              </a:pathLst>
            </a:custGeom>
            <a:noFill/>
            <a:ln w="127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077" name="Rectangle 5"/>
          <p:cNvSpPr>
            <a:spLocks noGrp="1" noChangeArrowheads="1"/>
          </p:cNvSpPr>
          <p:nvPr>
            <p:ph type="ctrTitle" sz="quarter"/>
          </p:nvPr>
        </p:nvSpPr>
        <p:spPr>
          <a:xfrm>
            <a:off x="1293813" y="762000"/>
            <a:ext cx="7772400" cy="1143000"/>
          </a:xfrm>
        </p:spPr>
        <p:txBody>
          <a:bodyPr anchor="b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685800" y="3429000"/>
            <a:ext cx="6400800" cy="1752600"/>
          </a:xfrm>
        </p:spPr>
        <p:txBody>
          <a:bodyPr lIns="92075" tIns="46038" rIns="92075" bIns="46038" anchor="ctr"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8E1DD8C7-D392-4F21-A9B2-0927280E2F0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D10F459-702C-4F1B-BE26-0C463B58BA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01833C4-38F5-45F9-8F24-D72FE878039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E84EB3A-AE2E-4D89-84B1-8B73A08EC55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5FDD52D-D34E-4FD2-80E3-D74238F58E1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881E699-EEFB-40D6-BBF3-69F7E9CBD32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060483C-DD59-4CE5-861D-66556797B7C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4F70B55-ECEE-4004-BE9F-2EFD5D151C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EB8B5CC-8DFB-48C4-B66A-E12E02E19E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CE6735E-98B2-41BF-A26F-7C8066465F3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C8B1203-F6EE-42F7-863B-BC63C23571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2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0"/>
          <p:cNvGrpSpPr>
            <a:grpSpLocks/>
          </p:cNvGrpSpPr>
          <p:nvPr/>
        </p:nvGrpSpPr>
        <p:grpSpPr bwMode="auto">
          <a:xfrm>
            <a:off x="0" y="1588"/>
            <a:ext cx="9132888" cy="6845300"/>
            <a:chOff x="0" y="1"/>
            <a:chExt cx="5753" cy="4312"/>
          </a:xfrm>
        </p:grpSpPr>
        <p:sp>
          <p:nvSpPr>
            <p:cNvPr id="2051" name="Freeform 3"/>
            <p:cNvSpPr>
              <a:spLocks/>
            </p:cNvSpPr>
            <p:nvPr/>
          </p:nvSpPr>
          <p:spPr bwMode="auto">
            <a:xfrm>
              <a:off x="3394" y="999"/>
              <a:ext cx="2359" cy="3314"/>
            </a:xfrm>
            <a:custGeom>
              <a:avLst/>
              <a:gdLst>
                <a:gd name="T0" fmla="*/ 1905 w 2359"/>
                <a:gd name="T1" fmla="*/ 3312 h 3314"/>
                <a:gd name="T2" fmla="*/ 2358 w 2359"/>
                <a:gd name="T3" fmla="*/ 3313 h 3314"/>
                <a:gd name="T4" fmla="*/ 2358 w 2359"/>
                <a:gd name="T5" fmla="*/ 1437 h 3314"/>
                <a:gd name="T6" fmla="*/ 0 w 2359"/>
                <a:gd name="T7" fmla="*/ 0 h 3314"/>
                <a:gd name="T8" fmla="*/ 201 w 2359"/>
                <a:gd name="T9" fmla="*/ 150 h 3314"/>
                <a:gd name="T10" fmla="*/ 366 w 2359"/>
                <a:gd name="T11" fmla="*/ 279 h 3314"/>
                <a:gd name="T12" fmla="*/ 552 w 2359"/>
                <a:gd name="T13" fmla="*/ 441 h 3314"/>
                <a:gd name="T14" fmla="*/ 732 w 2359"/>
                <a:gd name="T15" fmla="*/ 612 h 3314"/>
                <a:gd name="T16" fmla="*/ 996 w 2359"/>
                <a:gd name="T17" fmla="*/ 903 h 3314"/>
                <a:gd name="T18" fmla="*/ 1230 w 2359"/>
                <a:gd name="T19" fmla="*/ 1212 h 3314"/>
                <a:gd name="T20" fmla="*/ 1400 w 2359"/>
                <a:gd name="T21" fmla="*/ 1482 h 3314"/>
                <a:gd name="T22" fmla="*/ 1548 w 2359"/>
                <a:gd name="T23" fmla="*/ 1761 h 3314"/>
                <a:gd name="T24" fmla="*/ 1665 w 2359"/>
                <a:gd name="T25" fmla="*/ 2040 h 3314"/>
                <a:gd name="T26" fmla="*/ 1751 w 2359"/>
                <a:gd name="T27" fmla="*/ 2295 h 3314"/>
                <a:gd name="T28" fmla="*/ 1809 w 2359"/>
                <a:gd name="T29" fmla="*/ 2511 h 3314"/>
                <a:gd name="T30" fmla="*/ 1863 w 2359"/>
                <a:gd name="T31" fmla="*/ 2778 h 3314"/>
                <a:gd name="T32" fmla="*/ 1890 w 2359"/>
                <a:gd name="T33" fmla="*/ 3012 h 3314"/>
                <a:gd name="T34" fmla="*/ 1905 w 2359"/>
                <a:gd name="T35" fmla="*/ 3312 h 33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359" h="3314">
                  <a:moveTo>
                    <a:pt x="1905" y="3312"/>
                  </a:moveTo>
                  <a:lnTo>
                    <a:pt x="2358" y="3313"/>
                  </a:lnTo>
                  <a:lnTo>
                    <a:pt x="2358" y="1437"/>
                  </a:lnTo>
                  <a:lnTo>
                    <a:pt x="0" y="0"/>
                  </a:lnTo>
                  <a:lnTo>
                    <a:pt x="201" y="150"/>
                  </a:lnTo>
                  <a:lnTo>
                    <a:pt x="366" y="279"/>
                  </a:lnTo>
                  <a:lnTo>
                    <a:pt x="552" y="441"/>
                  </a:lnTo>
                  <a:lnTo>
                    <a:pt x="732" y="612"/>
                  </a:lnTo>
                  <a:lnTo>
                    <a:pt x="996" y="903"/>
                  </a:lnTo>
                  <a:lnTo>
                    <a:pt x="1230" y="1212"/>
                  </a:lnTo>
                  <a:lnTo>
                    <a:pt x="1400" y="1482"/>
                  </a:lnTo>
                  <a:lnTo>
                    <a:pt x="1548" y="1761"/>
                  </a:lnTo>
                  <a:lnTo>
                    <a:pt x="1665" y="2040"/>
                  </a:lnTo>
                  <a:lnTo>
                    <a:pt x="1751" y="2295"/>
                  </a:lnTo>
                  <a:lnTo>
                    <a:pt x="1809" y="2511"/>
                  </a:lnTo>
                  <a:lnTo>
                    <a:pt x="1863" y="2778"/>
                  </a:lnTo>
                  <a:lnTo>
                    <a:pt x="1890" y="3012"/>
                  </a:lnTo>
                  <a:lnTo>
                    <a:pt x="1905" y="3312"/>
                  </a:lnTo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100000">
                  <a:schemeClr val="accent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rnd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eaLnBrk="1" hangingPunct="1">
                <a:defRPr/>
              </a:pPr>
              <a:endParaRPr lang="cs-CZ">
                <a:latin typeface="Times New Roman" panose="02020603050405020304" pitchFamily="18" charset="0"/>
              </a:endParaRPr>
            </a:p>
          </p:txBody>
        </p:sp>
        <p:sp>
          <p:nvSpPr>
            <p:cNvPr id="1033" name="Arc 4"/>
            <p:cNvSpPr>
              <a:spLocks/>
            </p:cNvSpPr>
            <p:nvPr/>
          </p:nvSpPr>
          <p:spPr bwMode="auto">
            <a:xfrm>
              <a:off x="0" y="1"/>
              <a:ext cx="5298" cy="4312"/>
            </a:xfrm>
            <a:custGeom>
              <a:avLst/>
              <a:gdLst>
                <a:gd name="T0" fmla="*/ 0 w 21600"/>
                <a:gd name="T1" fmla="*/ 0 h 21600"/>
                <a:gd name="T2" fmla="*/ 5298 w 21600"/>
                <a:gd name="T3" fmla="*/ 4312 h 21600"/>
                <a:gd name="T4" fmla="*/ 0 w 21600"/>
                <a:gd name="T5" fmla="*/ 4312 h 21600"/>
                <a:gd name="T6" fmla="*/ 0 60000 65536"/>
                <a:gd name="T7" fmla="*/ 0 60000 65536"/>
                <a:gd name="T8" fmla="*/ 0 60000 65536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12700" cap="rnd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4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4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941CCCCB-E9C3-46D8-BF38-5A24EEFA4CF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031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l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5298" name="Group 2"/>
          <p:cNvGraphicFramePr>
            <a:graphicFrameLocks noGrp="1"/>
          </p:cNvGraphicFramePr>
          <p:nvPr>
            <p:ph idx="4294967295"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VY_52_INOVACE_PR_01_PŮDA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Mgr. JANA POLANSKÁ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EVVO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KVARTA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31.1. 2013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Prezentace popisuje vznik, složení a využití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pedosféry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</a:rPr>
                        <a:t>P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Arial" panose="020B0604020202020204" pitchFamily="34" charset="0"/>
                        </a:rPr>
                        <a:t>rezentace je určena jako výklad do hodiny i jako materiál k samostudiu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</a:rPr>
                        <a:t>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Možnosti využití: promítání, práce jednotlivců nebo dvojic u PC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90000"/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sz="1800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38862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PŮDA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3733800"/>
            <a:ext cx="7772400" cy="2362200"/>
          </a:xfrm>
        </p:spPr>
        <p:txBody>
          <a:bodyPr/>
          <a:lstStyle/>
          <a:p>
            <a:pPr eaLnBrk="1" hangingPunct="1"/>
            <a:r>
              <a:rPr lang="cs-CZ" smtClean="0"/>
              <a:t> SLOŽKA NEŽIVÉ PŘÍRODY</a:t>
            </a:r>
          </a:p>
          <a:p>
            <a:pPr eaLnBrk="1" hangingPunct="1"/>
            <a:r>
              <a:rPr lang="cs-CZ" smtClean="0"/>
              <a:t> SMĚS NEZPEVNĚNÝCH ČÁSTIC (NEROSTY, HORNINY, VODA, ORGANICKÁ HMOTA, VZDUCH)</a:t>
            </a:r>
          </a:p>
        </p:txBody>
      </p:sp>
      <p:pic>
        <p:nvPicPr>
          <p:cNvPr id="4100" name="Picture 5" descr="dr&amp;zcaron;ení,Fotografie,konzervace,ohleduplnost k &amp;zcaron;ivotnímu prost&amp;rcaron;edí,osoby,pojmy,p&amp;rcaron;íroda,p&amp;uring;da,rostliny,ruce,špína,zahradni&amp;ccaron;ení,zahrady,zem&amp;ecaron;d&amp;ecaron;lství,&amp;zcaron;ivotní prost&amp;rcaron;ed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JAK VZNIKÁ PŮDA???</a:t>
            </a:r>
          </a:p>
        </p:txBody>
      </p:sp>
      <p:sp>
        <p:nvSpPr>
          <p:cNvPr id="5123" name="Rectangle 1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</a:t>
            </a:r>
          </a:p>
        </p:txBody>
      </p:sp>
      <p:pic>
        <p:nvPicPr>
          <p:cNvPr id="5124" name="Picture 15" descr="fotografie,kolá&amp;zcaron;e,koncepty,mraky,ohn&amp;ecaron;,plameny,p&amp;rcaron;íroda,p&amp;uring;dy,rostliny,ruce,sou&amp;ccaron;ástky,v&amp;ecaron;try,voda,zem&amp;ecaron;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933575"/>
            <a:ext cx="4448175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FontTx/>
              <a:buNone/>
            </a:pPr>
            <a:r>
              <a:rPr lang="cs-CZ" sz="4400" smtClean="0"/>
              <a:t>- ZVĚTRÁVÁNÍM  MINERÁLŮ  A HORNIN  TVOŘÍCÍCH  LITOSFÉRU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CO PATŘÍ </a:t>
            </a:r>
            <a:br>
              <a:rPr lang="cs-CZ" smtClean="0"/>
            </a:br>
            <a:r>
              <a:rPr lang="cs-CZ" smtClean="0"/>
              <a:t>K PŮDOTVORNÝM ČINITELŮM?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7172" name="Picture 5" descr="fotografie,obzory,p&amp;rcaron;íroda,špína,trhliny,vyprahlá p&amp;uring;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95600" y="25146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PŮDOTVORNÍ ČINITELÉ: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ŽIVÉ ORGANISMY</a:t>
            </a:r>
          </a:p>
          <a:p>
            <a:pPr eaLnBrk="1" hangingPunct="1"/>
            <a:r>
              <a:rPr lang="cs-CZ" smtClean="0"/>
              <a:t>TEPLOTA</a:t>
            </a:r>
          </a:p>
          <a:p>
            <a:pPr eaLnBrk="1" hangingPunct="1"/>
            <a:r>
              <a:rPr lang="cs-CZ" smtClean="0"/>
              <a:t>SRÁŽKY</a:t>
            </a:r>
          </a:p>
          <a:p>
            <a:pPr eaLnBrk="1" hangingPunct="1"/>
            <a:r>
              <a:rPr lang="cs-CZ" smtClean="0"/>
              <a:t>MATEČNÁ HORNINA</a:t>
            </a:r>
          </a:p>
        </p:txBody>
      </p:sp>
      <p:pic>
        <p:nvPicPr>
          <p:cNvPr id="8196" name="Picture 5" descr="&amp;ccaron;ervi,p&amp;rcaron;íroda,tvorové,&amp;zcaron;ivot v p&amp;rcaron;írod&amp;ecaron;,&amp;zcaron;í&amp;zcaron;ala,zví&amp;rcaron;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1571625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7" descr="ochrana,ochrana p&amp;rcaron;írody,ekologický,&amp;zcaron;ivotní prost&amp;rcaron;edí,ochrana &amp;zcaron;ivotního prost&amp;rcaron;edí,ekologie,prost&amp;rcaron;edí,rostoucí,roste,p&amp;rcaron;ír&amp;uring;stky,listy,ko&amp;rcaron;eny,ro&amp;ccaron;ní období,strom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72000"/>
            <a:ext cx="2038350" cy="203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48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38862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PŮDNÍ PROFIL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= PRŮŘEZ PŮDOU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Tx/>
              <a:buChar char="-"/>
            </a:pPr>
            <a:r>
              <a:rPr lang="cs-CZ" smtClean="0"/>
              <a:t>SKLÁDÁ SE Z VRSTEV (HORIZONTŮ)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>
              <a:buFontTx/>
              <a:buChar char="-"/>
            </a:pPr>
            <a:r>
              <a:rPr lang="cs-CZ" smtClean="0"/>
              <a:t>V HORIZONTU MATERIÁL STEJNÉHO STÁŘÍ</a:t>
            </a:r>
          </a:p>
        </p:txBody>
      </p:sp>
      <p:pic>
        <p:nvPicPr>
          <p:cNvPr id="9220" name="Picture 5" descr="fotografie,kopce,obzory,p&amp;rcaron;íroda,špína,trhliny,vyprahlá p&amp;uring;d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2286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PŮDNÍ PROFIL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ORNIČNÍ HORIZONT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ZVĚTRALÝ HORIZONT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MATEČNÁ HORNINA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75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75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DĚLENÍ PŮD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981200"/>
            <a:ext cx="8839200" cy="4114800"/>
          </a:xfrm>
        </p:spPr>
        <p:txBody>
          <a:bodyPr/>
          <a:lstStyle/>
          <a:p>
            <a:pPr eaLnBrk="1" hangingPunct="1"/>
            <a:r>
              <a:rPr lang="cs-CZ" u="sng" smtClean="0"/>
              <a:t>PODLE ZRNITOSTI:</a:t>
            </a:r>
            <a:r>
              <a:rPr lang="cs-CZ" smtClean="0"/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b="1" smtClean="0"/>
              <a:t>PÍSČITÁ</a:t>
            </a:r>
            <a:r>
              <a:rPr lang="cs-CZ" smtClean="0"/>
              <a:t>  </a:t>
            </a:r>
            <a:r>
              <a:rPr lang="cs-CZ" sz="2800" smtClean="0"/>
              <a:t>(MÉNĚ NEŽ 10 % JÍLOVÝCH ČÁSTIC)</a:t>
            </a:r>
          </a:p>
          <a:p>
            <a:pPr eaLnBrk="1" hangingPunct="1"/>
            <a:r>
              <a:rPr lang="cs-CZ" b="1" smtClean="0"/>
              <a:t>HLINITÁ</a:t>
            </a:r>
            <a:r>
              <a:rPr lang="cs-CZ" smtClean="0"/>
              <a:t>  </a:t>
            </a:r>
            <a:r>
              <a:rPr lang="cs-CZ" sz="2800" smtClean="0"/>
              <a:t>(30 – 45  % JÍLOVÝCH ČÁSTIC)</a:t>
            </a:r>
          </a:p>
          <a:p>
            <a:pPr eaLnBrk="1" hangingPunct="1"/>
            <a:r>
              <a:rPr lang="cs-CZ" b="1" smtClean="0"/>
              <a:t>JÍLOVITÁ</a:t>
            </a:r>
            <a:r>
              <a:rPr lang="cs-CZ" smtClean="0"/>
              <a:t>  </a:t>
            </a:r>
            <a:r>
              <a:rPr lang="cs-CZ" sz="2800" smtClean="0"/>
              <a:t>(60 - 70 % JÍLOVÝCH ČÁSTIC)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89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89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89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ÚKOL: URČI O JAKOU PŮDU SE JEDNÁ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</a:t>
            </a:r>
          </a:p>
          <a:p>
            <a:pPr eaLnBrk="1" hangingPunct="1"/>
            <a:endParaRPr lang="cs-CZ" sz="2800" smtClean="0"/>
          </a:p>
        </p:txBody>
      </p:sp>
      <p:pic>
        <p:nvPicPr>
          <p:cNvPr id="12292" name="Picture 5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2514600"/>
            <a:ext cx="3505200" cy="350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A)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4000" smtClean="0"/>
              <a:t>Půda je zemědělsky využitelná.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4000" smtClean="0"/>
              <a:t>Přiměřeně propouští, ale i zadržuje vodu.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4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/>
              <a:t>HLINITÁ</a:t>
            </a:r>
          </a:p>
        </p:txBody>
      </p:sp>
      <p:pic>
        <p:nvPicPr>
          <p:cNvPr id="13316" name="Picture 4" descr="animace WWW,gesta,opice,otazníky,primáti,prvky WWW,symboly,zmatek,zmatený,zví&amp;rcaron;ata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657600"/>
            <a:ext cx="28479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" fill="hold"/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" fill="hold"/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B)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4000" smtClean="0"/>
              <a:t>Půda je těžko obdělávatelná.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4000" smtClean="0"/>
              <a:t>Za sucha tvrdá, za mokra mazlavá.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40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smtClean="0"/>
              <a:t>JÍLOVITÁ</a:t>
            </a:r>
          </a:p>
        </p:txBody>
      </p:sp>
      <p:pic>
        <p:nvPicPr>
          <p:cNvPr id="14340" name="Picture 4" descr="animace WWW,gesta,opice,otazníky,primáti,prvky WWW,symboly,zmatek,zmatený,zví&amp;rcaron;ata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657600"/>
            <a:ext cx="28479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" fill="hold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" fill="hold"/>
                                        <p:tgtEl>
                                          <p:spTgt spid="409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C)</a:t>
            </a:r>
          </a:p>
        </p:txBody>
      </p:sp>
      <p:sp>
        <p:nvSpPr>
          <p:cNvPr id="4198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Půda se snadno obdělává, je lehká.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Voda snadno prosakuje.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Půda rychle vysychá.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PÍSČITÁ</a:t>
            </a:r>
          </a:p>
        </p:txBody>
      </p:sp>
      <p:pic>
        <p:nvPicPr>
          <p:cNvPr id="15364" name="Picture 1028" descr="animace WWW,gesta,opice,otazníky,primáti,prvky WWW,symboly,zmatek,zmatený,zví&amp;rcaron;ata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3657600"/>
            <a:ext cx="28479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" fill="hold"/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" fill="hold"/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5105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KYSELOST PŮDY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 pH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OVLIVŇUJE DOSTUPNOST ŽIVIN PRO ROSTLINY + VLIV NA AKTIVITU ORGANISMŮ</a:t>
            </a:r>
          </a:p>
          <a:p>
            <a:pPr eaLnBrk="1" hangingPunct="1"/>
            <a:endParaRPr lang="cs-CZ" smtClean="0"/>
          </a:p>
        </p:txBody>
      </p:sp>
      <p:pic>
        <p:nvPicPr>
          <p:cNvPr id="16388" name="Picture 4" descr="hory,krajiny,p&amp;rcaron;íroda,p&amp;rcaron;írodní katastrofy,slune&amp;ccaron;ní svit,sucha,suché podnebí,trhliny,vyprahlá p&amp;uring;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3600" y="304800"/>
            <a:ext cx="29718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0"/>
            <a:ext cx="8382000" cy="25908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UVEĎ PŘÍKLAD ROSTLINY, KTERÁ VYŽADUJE KYSELOU PŮDU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BRUSNICE BORŮVKA</a:t>
            </a:r>
          </a:p>
          <a:p>
            <a:pPr eaLnBrk="1" hangingPunct="1"/>
            <a:r>
              <a:rPr lang="cs-CZ" smtClean="0"/>
              <a:t>KOSTŘAVA OVČÍ</a:t>
            </a:r>
          </a:p>
          <a:p>
            <a:pPr eaLnBrk="1" hangingPunct="1"/>
            <a:r>
              <a:rPr lang="cs-CZ" smtClean="0"/>
              <a:t>BĚLOMECH SIVÝ, ….</a:t>
            </a:r>
          </a:p>
          <a:p>
            <a:pPr eaLnBrk="1" hangingPunct="1"/>
            <a:endParaRPr lang="cs-CZ" smtClean="0"/>
          </a:p>
        </p:txBody>
      </p:sp>
      <p:pic>
        <p:nvPicPr>
          <p:cNvPr id="17412" name="Picture 5" descr="akademici,fotografie,otazníky,symbo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3429000"/>
            <a:ext cx="29718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3733800" y="228600"/>
            <a:ext cx="4724400" cy="35814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JAK TYTO ROSTLINY OBECNĚ OZNAČUJEME?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3733800"/>
            <a:ext cx="7772400" cy="2362200"/>
          </a:xfrm>
        </p:spPr>
        <p:txBody>
          <a:bodyPr/>
          <a:lstStyle/>
          <a:p>
            <a:pPr eaLnBrk="1" hangingPunct="1"/>
            <a:r>
              <a:rPr lang="cs-CZ" sz="6600" smtClean="0"/>
              <a:t>KYSELOMILNÉ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6600" smtClean="0"/>
              <a:t>    = ACIDOFYTY</a:t>
            </a:r>
          </a:p>
        </p:txBody>
      </p:sp>
      <p:pic>
        <p:nvPicPr>
          <p:cNvPr id="18436" name="Picture 5" descr="dekorace,kv&amp;ecaron;tinový,kv&amp;ecaron;tiny,listy,návrhy,NVTOfficeClips,obrazovky,pozadí,rostliny,spo&amp;rcaron;i&amp;ccaron;e obrazovky,tapety,vinná réva,vzor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JAK SE OZNAČUJE NEJÚRODNĚJŠÍ PŮDA?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495800"/>
            <a:ext cx="7772400" cy="1600200"/>
          </a:xfrm>
        </p:spPr>
        <p:txBody>
          <a:bodyPr/>
          <a:lstStyle/>
          <a:p>
            <a:pPr eaLnBrk="1" hangingPunct="1"/>
            <a:r>
              <a:rPr lang="cs-CZ" sz="4400" smtClean="0"/>
              <a:t>ČERNOZEM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19460" name="Picture 5" descr="doporu&amp;ccaron;ení,incomprehensible,informace,informace pro turisty,informa&amp;ccaron;ní st&amp;rcaron;ediska,informa&amp;ccaron;ní st&amp;rcaron;edisko,information booths,information centers,information centres,interpunkce,nepochopitelný,otázky,otazníky,punctuation,question marks,questions,recommendation,signs,symbols,symboly,tourist information,vágní,vague,zna&amp;ccaron;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7800" y="19812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6600" smtClean="0"/>
              <a:t>PŮDNÍ TYPY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981200"/>
            <a:ext cx="8153400" cy="4114800"/>
          </a:xfrm>
        </p:spPr>
        <p:txBody>
          <a:bodyPr/>
          <a:lstStyle/>
          <a:p>
            <a:pPr lvl="1" eaLnBrk="1" hangingPunct="1">
              <a:buFontTx/>
              <a:buNone/>
            </a:pPr>
            <a:r>
              <a:rPr lang="cs-CZ" sz="4400" u="sng" smtClean="0"/>
              <a:t>PODLE OBSAHU HUMUSU:</a:t>
            </a:r>
          </a:p>
          <a:p>
            <a:pPr lvl="1" eaLnBrk="1" hangingPunct="1">
              <a:buFontTx/>
              <a:buChar char="-"/>
            </a:pPr>
            <a:r>
              <a:rPr lang="cs-CZ" sz="4400" smtClean="0"/>
              <a:t>ČERNOZEM </a:t>
            </a:r>
          </a:p>
          <a:p>
            <a:pPr lvl="1" eaLnBrk="1" hangingPunct="1">
              <a:buFontTx/>
              <a:buChar char="-"/>
            </a:pPr>
            <a:r>
              <a:rPr lang="cs-CZ" sz="4400" smtClean="0"/>
              <a:t>HNĚDOZEM </a:t>
            </a:r>
          </a:p>
          <a:p>
            <a:pPr lvl="1" eaLnBrk="1" hangingPunct="1">
              <a:buFontTx/>
              <a:buChar char="-"/>
            </a:pPr>
            <a:r>
              <a:rPr lang="cs-CZ" sz="4400" smtClean="0"/>
              <a:t>PODZOL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URČI, </a:t>
            </a:r>
            <a:r>
              <a:rPr lang="cs-CZ" dirty="0" smtClean="0"/>
              <a:t>O KTERÝ PŮDNÍ TYP SE JEDNÁ.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FontTx/>
              <a:buNone/>
            </a:pPr>
            <a:r>
              <a:rPr lang="cs-CZ" sz="4400" smtClean="0"/>
              <a:t>Půda s velkým obsahem organické hmoty. </a:t>
            </a:r>
          </a:p>
          <a:p>
            <a:pPr lvl="1" eaLnBrk="1" hangingPunct="1">
              <a:buFontTx/>
              <a:buNone/>
            </a:pPr>
            <a:r>
              <a:rPr lang="cs-CZ" sz="4400" smtClean="0"/>
              <a:t>Vyzrálá úrodná půda.</a:t>
            </a:r>
          </a:p>
          <a:p>
            <a:pPr lvl="1" eaLnBrk="1" hangingPunct="1">
              <a:buFontTx/>
              <a:buNone/>
            </a:pPr>
            <a:endParaRPr lang="cs-CZ" sz="4400" smtClean="0"/>
          </a:p>
        </p:txBody>
      </p:sp>
      <p:pic>
        <p:nvPicPr>
          <p:cNvPr id="21508" name="Picture 5" descr="doporu&amp;ccaron;ení,incomprehensible,informace,informace pro turisty,informa&amp;ccaron;ní st&amp;rcaron;ediska,informa&amp;ccaron;ní st&amp;rcaron;edisko,information booths,information centers,information centres,interpunkce,nepochopitelný,otázky,otazníky,punctuation,question marks,questions,recommendation,signs,symbols,symboly,tourist information,vágní,vague,zna&amp;ccaron;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1371600"/>
            <a:ext cx="18097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 autoUpdateAnimBg="0" rev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z="6600" smtClean="0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FontTx/>
              <a:buChar char="-"/>
            </a:pPr>
            <a:r>
              <a:rPr lang="cs-CZ" sz="4400" smtClean="0"/>
              <a:t>HNĚDOZEM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URČI, </a:t>
            </a:r>
            <a:r>
              <a:rPr lang="cs-CZ" dirty="0" smtClean="0"/>
              <a:t>O KTERÝ PŮDNÍ TYP SE JEDNÁ.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FontTx/>
              <a:buNone/>
            </a:pPr>
            <a:r>
              <a:rPr lang="cs-CZ" sz="4400" smtClean="0"/>
              <a:t>Půda chudá na živiny, bývá často zalesněná.</a:t>
            </a:r>
          </a:p>
          <a:p>
            <a:pPr lvl="1" eaLnBrk="1" hangingPunct="1">
              <a:buFontTx/>
              <a:buNone/>
            </a:pPr>
            <a:r>
              <a:rPr lang="cs-CZ" sz="4400" smtClean="0"/>
              <a:t>Kyselá půda s málo vyvinutým humusovým horizontem.</a:t>
            </a:r>
          </a:p>
          <a:p>
            <a:pPr lvl="1" eaLnBrk="1" hangingPunct="1">
              <a:buFontTx/>
              <a:buNone/>
            </a:pPr>
            <a:endParaRPr lang="cs-CZ" sz="4400" smtClean="0"/>
          </a:p>
          <a:p>
            <a:pPr lvl="1" eaLnBrk="1" hangingPunct="1">
              <a:buFontTx/>
              <a:buNone/>
            </a:pPr>
            <a:endParaRPr lang="cs-CZ" sz="4400" smtClean="0"/>
          </a:p>
        </p:txBody>
      </p:sp>
      <p:pic>
        <p:nvPicPr>
          <p:cNvPr id="23556" name="Picture 4" descr="doporu&amp;ccaron;ení,incomprehensible,informace,informace pro turisty,informa&amp;ccaron;ní st&amp;rcaron;ediska,informa&amp;ccaron;ní st&amp;rcaron;edisko,information booths,information centers,information centres,interpunkce,nepochopitelný,otázky,otazníky,punctuation,question marks,questions,recommendation,signs,symbols,symboly,tourist information,vágní,vague,zna&amp;ccaron;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0400" y="4800600"/>
            <a:ext cx="18097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z="6600" smtClean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FontTx/>
              <a:buChar char="-"/>
            </a:pPr>
            <a:r>
              <a:rPr lang="cs-CZ" sz="4400" smtClean="0"/>
              <a:t>PODZOL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URČI, </a:t>
            </a:r>
            <a:r>
              <a:rPr lang="cs-CZ" dirty="0" smtClean="0"/>
              <a:t>O KTERÝ PŮDNÍ TYP SE JEDNÁ.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648200"/>
          </a:xfrm>
        </p:spPr>
        <p:txBody>
          <a:bodyPr/>
          <a:lstStyle/>
          <a:p>
            <a:pPr lvl="1" eaLnBrk="1" hangingPunct="1">
              <a:buFontTx/>
              <a:buNone/>
            </a:pPr>
            <a:r>
              <a:rPr lang="cs-CZ" sz="4400" smtClean="0"/>
              <a:t>Půda typická pro travnatá společenstva mírných pásů.</a:t>
            </a:r>
          </a:p>
          <a:p>
            <a:pPr lvl="1" eaLnBrk="1" hangingPunct="1">
              <a:buFontTx/>
              <a:buNone/>
            </a:pPr>
            <a:r>
              <a:rPr lang="cs-CZ" sz="4400" smtClean="0"/>
              <a:t>Má silnou humusovou vrstvu.</a:t>
            </a:r>
          </a:p>
          <a:p>
            <a:pPr lvl="1" eaLnBrk="1" hangingPunct="1">
              <a:buFontTx/>
              <a:buNone/>
            </a:pPr>
            <a:r>
              <a:rPr lang="cs-CZ" sz="4400" smtClean="0"/>
              <a:t>U nás na jižní Moravě.</a:t>
            </a:r>
          </a:p>
          <a:p>
            <a:pPr lvl="1" eaLnBrk="1" hangingPunct="1">
              <a:buFontTx/>
              <a:buNone/>
            </a:pPr>
            <a:endParaRPr lang="cs-CZ" sz="4400" smtClean="0"/>
          </a:p>
        </p:txBody>
      </p:sp>
      <p:pic>
        <p:nvPicPr>
          <p:cNvPr id="25604" name="Picture 4" descr="doporu&amp;ccaron;ení,incomprehensible,informace,informace pro turisty,informa&amp;ccaron;ní st&amp;rcaron;ediska,informa&amp;ccaron;ní st&amp;rcaron;edisko,information booths,information centers,information centres,interpunkce,nepochopitelný,otázky,otazníky,punctuation,question marks,questions,recommendation,signs,symbols,symboly,tourist information,vágní,vague,zna&amp;ccaron;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0400" y="4648200"/>
            <a:ext cx="18097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z="6600" smtClean="0"/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FontTx/>
              <a:buChar char="-"/>
            </a:pPr>
            <a:r>
              <a:rPr lang="cs-CZ" sz="4400" smtClean="0"/>
              <a:t>ČERNOZEM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400" b="1" smtClean="0"/>
              <a:t>Zdroje: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VŠECHNY OBRÁZKY Z KLIPART: </a:t>
            </a:r>
            <a:r>
              <a:rPr lang="cs-CZ" smtClean="0">
                <a:hlinkClick r:id="rId2"/>
              </a:rPr>
              <a:t>http://office.microsoft.com/cs-cz/images/?CTT=97</a:t>
            </a:r>
            <a:endParaRPr lang="cs-CZ" smtClean="0"/>
          </a:p>
          <a:p>
            <a:pPr eaLnBrk="1" hangingPunct="1"/>
            <a:r>
              <a:rPr lang="cs-CZ" smtClean="0"/>
              <a:t>STAŽENO DNE:  31. 1. 2013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lvl="1" eaLnBrk="1" hangingPunct="1">
              <a:buFontTx/>
              <a:buNone/>
            </a:pPr>
            <a:endParaRPr lang="cs-CZ" sz="4400" smtClean="0"/>
          </a:p>
        </p:txBody>
      </p:sp>
      <p:pic>
        <p:nvPicPr>
          <p:cNvPr id="27652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zletný">
  <a:themeElements>
    <a:clrScheme name="Vzletný 1">
      <a:dk1>
        <a:srgbClr val="000000"/>
      </a:dk1>
      <a:lt1>
        <a:srgbClr val="FFFFFF"/>
      </a:lt1>
      <a:dk2>
        <a:srgbClr val="0000FF"/>
      </a:dk2>
      <a:lt2>
        <a:srgbClr val="FFCC66"/>
      </a:lt2>
      <a:accent1>
        <a:srgbClr val="00FFFF"/>
      </a:accent1>
      <a:accent2>
        <a:srgbClr val="3366FF"/>
      </a:accent2>
      <a:accent3>
        <a:srgbClr val="AAAAFF"/>
      </a:accent3>
      <a:accent4>
        <a:srgbClr val="DADADA"/>
      </a:accent4>
      <a:accent5>
        <a:srgbClr val="AAFFFF"/>
      </a:accent5>
      <a:accent6>
        <a:srgbClr val="2D5CE7"/>
      </a:accent6>
      <a:hlink>
        <a:srgbClr val="FF0033"/>
      </a:hlink>
      <a:folHlink>
        <a:srgbClr val="FFFF00"/>
      </a:folHlink>
    </a:clrScheme>
    <a:fontScheme name="Vzletný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Vzletný 1">
        <a:dk1>
          <a:srgbClr val="000000"/>
        </a:dk1>
        <a:lt1>
          <a:srgbClr val="FFFFFF"/>
        </a:lt1>
        <a:dk2>
          <a:srgbClr val="0000FF"/>
        </a:dk2>
        <a:lt2>
          <a:srgbClr val="FFCC66"/>
        </a:lt2>
        <a:accent1>
          <a:srgbClr val="00FFFF"/>
        </a:accent1>
        <a:accent2>
          <a:srgbClr val="3366FF"/>
        </a:accent2>
        <a:accent3>
          <a:srgbClr val="AAAAFF"/>
        </a:accent3>
        <a:accent4>
          <a:srgbClr val="DADADA"/>
        </a:accent4>
        <a:accent5>
          <a:srgbClr val="AAFFFF"/>
        </a:accent5>
        <a:accent6>
          <a:srgbClr val="2D5CE7"/>
        </a:accent6>
        <a:hlink>
          <a:srgbClr val="FF0033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zletný 2">
        <a:dk1>
          <a:srgbClr val="000000"/>
        </a:dk1>
        <a:lt1>
          <a:srgbClr val="FFFFFF"/>
        </a:lt1>
        <a:dk2>
          <a:srgbClr val="000000"/>
        </a:dk2>
        <a:lt2>
          <a:srgbClr val="CCECFF"/>
        </a:lt2>
        <a:accent1>
          <a:srgbClr val="6699FF"/>
        </a:accent1>
        <a:accent2>
          <a:srgbClr val="66CCFF"/>
        </a:accent2>
        <a:accent3>
          <a:srgbClr val="FFFFFF"/>
        </a:accent3>
        <a:accent4>
          <a:srgbClr val="000000"/>
        </a:accent4>
        <a:accent5>
          <a:srgbClr val="B8CAFF"/>
        </a:accent5>
        <a:accent6>
          <a:srgbClr val="5CB9E7"/>
        </a:accent6>
        <a:hlink>
          <a:srgbClr val="CC99FF"/>
        </a:hlink>
        <a:folHlink>
          <a:srgbClr val="00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zletný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D4D4D4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zletný 4">
        <a:dk1>
          <a:srgbClr val="000000"/>
        </a:dk1>
        <a:lt1>
          <a:srgbClr val="FFFFFF"/>
        </a:lt1>
        <a:dk2>
          <a:srgbClr val="008080"/>
        </a:dk2>
        <a:lt2>
          <a:srgbClr val="FFCC66"/>
        </a:lt2>
        <a:accent1>
          <a:srgbClr val="0099CC"/>
        </a:accent1>
        <a:accent2>
          <a:srgbClr val="009999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8A8A"/>
        </a:accent6>
        <a:hlink>
          <a:srgbClr val="6600CC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zletný 5">
        <a:dk1>
          <a:srgbClr val="000000"/>
        </a:dk1>
        <a:lt1>
          <a:srgbClr val="FFFFFF"/>
        </a:lt1>
        <a:dk2>
          <a:srgbClr val="993300"/>
        </a:dk2>
        <a:lt2>
          <a:srgbClr val="FFCC66"/>
        </a:lt2>
        <a:accent1>
          <a:srgbClr val="FF6633"/>
        </a:accent1>
        <a:accent2>
          <a:srgbClr val="CC6600"/>
        </a:accent2>
        <a:accent3>
          <a:srgbClr val="CAADAA"/>
        </a:accent3>
        <a:accent4>
          <a:srgbClr val="DADADA"/>
        </a:accent4>
        <a:accent5>
          <a:srgbClr val="FFB8AD"/>
        </a:accent5>
        <a:accent6>
          <a:srgbClr val="B95C00"/>
        </a:accent6>
        <a:hlink>
          <a:srgbClr val="CC0000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Designs\Vzletný.pot</Template>
  <TotalTime>120</TotalTime>
  <Words>397</Words>
  <Application>Microsoft Office PowerPoint</Application>
  <PresentationFormat>Předvádění na obrazovce (4:3)</PresentationFormat>
  <Paragraphs>113</Paragraphs>
  <Slides>25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30" baseType="lpstr">
      <vt:lpstr>Times New Roman</vt:lpstr>
      <vt:lpstr>Arial</vt:lpstr>
      <vt:lpstr>Wingdings</vt:lpstr>
      <vt:lpstr>Calibri</vt:lpstr>
      <vt:lpstr>Vzletný</vt:lpstr>
      <vt:lpstr>Snímek 1</vt:lpstr>
      <vt:lpstr>PŮDA</vt:lpstr>
      <vt:lpstr>JAK VZNIKÁ PŮDA???</vt:lpstr>
      <vt:lpstr>Snímek 4</vt:lpstr>
      <vt:lpstr>CO PATŘÍ  K PŮDOTVORNÝM ČINITELŮM?</vt:lpstr>
      <vt:lpstr>PŮDOTVORNÍ ČINITELÉ:</vt:lpstr>
      <vt:lpstr>PŮDNÍ PROFIL</vt:lpstr>
      <vt:lpstr>PŮDNÍ PROFIL</vt:lpstr>
      <vt:lpstr>DĚLENÍ PŮD</vt:lpstr>
      <vt:lpstr>ÚKOL: URČI O JAKOU PŮDU SE JEDNÁ</vt:lpstr>
      <vt:lpstr>A)</vt:lpstr>
      <vt:lpstr>B)</vt:lpstr>
      <vt:lpstr>C)</vt:lpstr>
      <vt:lpstr>KYSELOST PŮDY</vt:lpstr>
      <vt:lpstr>UVEĎ PŘÍKLAD ROSTLINY, KTERÁ VYŽADUJE KYSELOU PŮDU</vt:lpstr>
      <vt:lpstr>JAK TYTO ROSTLINY OBECNĚ OZNAČUJEME?</vt:lpstr>
      <vt:lpstr>JAK SE OZNAČUJE NEJÚRODNĚJŠÍ PŮDA?</vt:lpstr>
      <vt:lpstr>PŮDNÍ TYPY</vt:lpstr>
      <vt:lpstr>URČI, O KTERÝ PŮDNÍ TYP SE JEDNÁ.</vt:lpstr>
      <vt:lpstr>Snímek 20</vt:lpstr>
      <vt:lpstr>URČI, O KTERÝ PŮDNÍ TYP SE JEDNÁ.</vt:lpstr>
      <vt:lpstr>Snímek 22</vt:lpstr>
      <vt:lpstr>URČI, O KTERÝ PŮDNÍ TYP SE JEDNÁ.</vt:lpstr>
      <vt:lpstr>Snímek 24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Polanska</dc:creator>
  <cp:lastModifiedBy>Dum</cp:lastModifiedBy>
  <cp:revision>19</cp:revision>
  <cp:lastPrinted>1601-01-01T00:00:00Z</cp:lastPrinted>
  <dcterms:created xsi:type="dcterms:W3CDTF">2013-01-30T16:40:45Z</dcterms:created>
  <dcterms:modified xsi:type="dcterms:W3CDTF">2014-02-04T18:59:54Z</dcterms:modified>
</cp:coreProperties>
</file>