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3" r:id="rId1"/>
  </p:sldMasterIdLst>
  <p:sldIdLst>
    <p:sldId id="294" r:id="rId2"/>
    <p:sldId id="256" r:id="rId3"/>
    <p:sldId id="257" r:id="rId4"/>
    <p:sldId id="258" r:id="rId5"/>
    <p:sldId id="259" r:id="rId6"/>
    <p:sldId id="260" r:id="rId7"/>
    <p:sldId id="287" r:id="rId8"/>
    <p:sldId id="288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71" r:id="rId17"/>
    <p:sldId id="272" r:id="rId18"/>
    <p:sldId id="268" r:id="rId19"/>
    <p:sldId id="269" r:id="rId20"/>
    <p:sldId id="270" r:id="rId21"/>
    <p:sldId id="273" r:id="rId22"/>
    <p:sldId id="289" r:id="rId23"/>
    <p:sldId id="290" r:id="rId24"/>
    <p:sldId id="274" r:id="rId25"/>
    <p:sldId id="281" r:id="rId26"/>
    <p:sldId id="283" r:id="rId27"/>
    <p:sldId id="282" r:id="rId28"/>
    <p:sldId id="275" r:id="rId29"/>
    <p:sldId id="276" r:id="rId30"/>
    <p:sldId id="277" r:id="rId31"/>
    <p:sldId id="278" r:id="rId32"/>
    <p:sldId id="295" r:id="rId33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2787"/>
    <p:restoredTop sz="90929"/>
  </p:normalViewPr>
  <p:slideViewPr>
    <p:cSldViewPr>
      <p:cViewPr>
        <p:scale>
          <a:sx n="90" d="100"/>
          <a:sy n="90" d="100"/>
        </p:scale>
        <p:origin x="-324" y="-30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8" d="100"/>
          <a:sy n="58" d="100"/>
        </p:scale>
        <p:origin x="-1812" y="-7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457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defRPr/>
            </a:pPr>
            <a:endParaRPr kumimoji="1" lang="cs-CZ" smtClean="0"/>
          </a:p>
        </p:txBody>
      </p:sp>
      <p:sp>
        <p:nvSpPr>
          <p:cNvPr id="5" name="AutoShape 3"/>
          <p:cNvSpPr>
            <a:spLocks noChangeArrowheads="1"/>
          </p:cNvSpPr>
          <p:nvPr/>
        </p:nvSpPr>
        <p:spPr bwMode="auto">
          <a:xfrm>
            <a:off x="685800" y="990600"/>
            <a:ext cx="5181600" cy="1905000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defRPr/>
            </a:pPr>
            <a:endParaRPr kumimoji="1" lang="cs-CZ" smtClean="0"/>
          </a:p>
        </p:txBody>
      </p:sp>
      <p:grpSp>
        <p:nvGrpSpPr>
          <p:cNvPr id="6" name="Group 18"/>
          <p:cNvGrpSpPr>
            <a:grpSpLocks/>
          </p:cNvGrpSpPr>
          <p:nvPr/>
        </p:nvGrpSpPr>
        <p:grpSpPr bwMode="auto">
          <a:xfrm>
            <a:off x="3632200" y="4889500"/>
            <a:ext cx="4876800" cy="319088"/>
            <a:chOff x="2288" y="3080"/>
            <a:chExt cx="3072" cy="201"/>
          </a:xfrm>
        </p:grpSpPr>
        <p:sp>
          <p:nvSpPr>
            <p:cNvPr id="7" name="AutoShape 12"/>
            <p:cNvSpPr>
              <a:spLocks noChangeArrowheads="1"/>
            </p:cNvSpPr>
            <p:nvPr/>
          </p:nvSpPr>
          <p:spPr bwMode="auto">
            <a:xfrm flipH="1">
              <a:off x="2288" y="3080"/>
              <a:ext cx="2914" cy="200"/>
            </a:xfrm>
            <a:prstGeom prst="roundRect">
              <a:avLst>
                <a:gd name="adj" fmla="val 0"/>
              </a:avLst>
            </a:pr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defRPr/>
              </a:pPr>
              <a:endParaRPr lang="cs-CZ" smtClean="0"/>
            </a:p>
          </p:txBody>
        </p:sp>
        <p:sp>
          <p:nvSpPr>
            <p:cNvPr id="8" name="AutoShape 13"/>
            <p:cNvSpPr>
              <a:spLocks noChangeArrowheads="1"/>
            </p:cNvSpPr>
            <p:nvPr/>
          </p:nvSpPr>
          <p:spPr bwMode="auto">
            <a:xfrm>
              <a:off x="5196" y="3080"/>
              <a:ext cx="164" cy="201"/>
            </a:xfrm>
            <a:prstGeom prst="flowChartDelay">
              <a:avLst/>
            </a:pr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defRPr/>
              </a:pPr>
              <a:endParaRPr lang="cs-CZ" smtClean="0"/>
            </a:p>
          </p:txBody>
        </p:sp>
      </p:grpSp>
      <p:sp>
        <p:nvSpPr>
          <p:cNvPr id="8197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4673600" y="2927350"/>
            <a:ext cx="3657600" cy="1822450"/>
          </a:xfrm>
        </p:spPr>
        <p:txBody>
          <a:bodyPr anchor="b"/>
          <a:lstStyle>
            <a:lvl1pPr marL="0" indent="0">
              <a:buFont typeface="Wingdings" panose="05000000000000000000" pitchFamily="2" charset="2"/>
              <a:buNone/>
              <a:defRPr>
                <a:solidFill>
                  <a:schemeClr val="tx2"/>
                </a:solidFill>
              </a:defRPr>
            </a:lvl1pPr>
          </a:lstStyle>
          <a:p>
            <a:pPr lvl="0"/>
            <a:r>
              <a:rPr lang="cs-CZ" noProof="0" smtClean="0"/>
              <a:t>Klepnutím lze upravit styl předlohy podnadpisů.</a:t>
            </a:r>
          </a:p>
        </p:txBody>
      </p:sp>
      <p:sp>
        <p:nvSpPr>
          <p:cNvPr id="8211" name="Rectangle 19"/>
          <p:cNvSpPr>
            <a:spLocks noGrp="1" noChangeArrowheads="1"/>
          </p:cNvSpPr>
          <p:nvPr>
            <p:ph type="ctrTitle" sz="quarter"/>
          </p:nvPr>
        </p:nvSpPr>
        <p:spPr>
          <a:xfrm>
            <a:off x="936625" y="1425575"/>
            <a:ext cx="7772400" cy="1143000"/>
          </a:xfrm>
        </p:spPr>
        <p:txBody>
          <a:bodyPr anchor="ctr"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cs-CZ" noProof="0" smtClean="0"/>
              <a:t>Klepnutím lze upravit styl předlohy nadpisů.</a:t>
            </a:r>
          </a:p>
        </p:txBody>
      </p:sp>
      <p:sp>
        <p:nvSpPr>
          <p:cNvPr id="9" name="Rectangle 14"/>
          <p:cNvSpPr>
            <a:spLocks noGrp="1" noChangeArrowheads="1"/>
          </p:cNvSpPr>
          <p:nvPr>
            <p:ph type="dt" sz="quarter" idx="10"/>
          </p:nvPr>
        </p:nvSpPr>
        <p:spPr>
          <a:xfrm>
            <a:off x="2667000" y="6553200"/>
            <a:ext cx="1905000" cy="304800"/>
          </a:xfrm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5195888" y="6553200"/>
            <a:ext cx="3279775" cy="304800"/>
          </a:xfrm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algn="r"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1" name="Rectangle 17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9525" y="6359525"/>
            <a:ext cx="587375" cy="488950"/>
          </a:xfrm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Ctr="0"/>
          <a:lstStyle>
            <a:lvl1pPr>
              <a:defRPr/>
            </a:lvl1pPr>
          </a:lstStyle>
          <a:p>
            <a:fld id="{A08BE4E0-C48F-4EA1-8C8C-82AAC244A20F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1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346C7EB-0741-40CB-B986-9A2898538878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/>
          <a:lstStyle>
            <a:lvl1pPr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1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1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3398920-D887-40D8-995F-46F419DC22C5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914400" y="2362200"/>
            <a:ext cx="3924300" cy="37338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991100" y="2362200"/>
            <a:ext cx="3924300" cy="37338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1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EB0779-3716-4F77-BAEC-394CFF2F4F34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1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1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9965C38-A61D-4EAB-A09E-920846FCA237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1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1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1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C1D64F0-D94E-4956-89AB-EEBB51E704CE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1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1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F6D42D9-4BD6-40D9-BC1C-17BB450D5491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1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8DBAD6F-D0C3-4B54-9DA6-3144F1914041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1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287B90-1A73-49A8-B664-6F964C2A8E91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1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FBFB407-A0E0-4858-AAB7-9B57C8C69AE5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915150" y="762000"/>
            <a:ext cx="2000250" cy="53340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762000"/>
            <a:ext cx="5848350" cy="53340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1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0990B32-8451-434D-B908-2310B53DB574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2"/>
          <p:cNvGrpSpPr>
            <a:grpSpLocks/>
          </p:cNvGrpSpPr>
          <p:nvPr/>
        </p:nvGrpSpPr>
        <p:grpSpPr bwMode="auto">
          <a:xfrm>
            <a:off x="0" y="0"/>
            <a:ext cx="3200400" cy="6858000"/>
            <a:chOff x="0" y="0"/>
            <a:chExt cx="2016" cy="4320"/>
          </a:xfrm>
        </p:grpSpPr>
        <p:sp>
          <p:nvSpPr>
            <p:cNvPr id="1036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480" cy="43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defRPr/>
              </a:pPr>
              <a:endParaRPr lang="cs-CZ" smtClean="0"/>
            </a:p>
          </p:txBody>
        </p:sp>
        <p:sp>
          <p:nvSpPr>
            <p:cNvPr id="2" name="Rectangle 4"/>
            <p:cNvSpPr>
              <a:spLocks noChangeArrowheads="1"/>
            </p:cNvSpPr>
            <p:nvPr/>
          </p:nvSpPr>
          <p:spPr bwMode="auto">
            <a:xfrm>
              <a:off x="432" y="0"/>
              <a:ext cx="1584" cy="67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defRPr/>
              </a:pPr>
              <a:endParaRPr lang="cs-CZ" smtClean="0"/>
            </a:p>
          </p:txBody>
        </p:sp>
      </p:grpSp>
      <p:sp>
        <p:nvSpPr>
          <p:cNvPr id="1027" name="AutoShape 5"/>
          <p:cNvSpPr>
            <a:spLocks noChangeArrowheads="1"/>
          </p:cNvSpPr>
          <p:nvPr/>
        </p:nvSpPr>
        <p:spPr bwMode="auto">
          <a:xfrm>
            <a:off x="762000" y="762000"/>
            <a:ext cx="5105400" cy="609600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defRPr/>
            </a:pPr>
            <a:endParaRPr kumimoji="1" lang="cs-CZ" smtClean="0"/>
          </a:p>
        </p:txBody>
      </p:sp>
      <p:sp>
        <p:nvSpPr>
          <p:cNvPr id="1028" name="Rectangle 7"/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762000"/>
            <a:ext cx="8001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9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2362200"/>
            <a:ext cx="8001000" cy="3733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37" name="Rectangle 1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010400" y="6553200"/>
            <a:ext cx="19050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  <a:spAutoFit/>
          </a:bodyPr>
          <a:lstStyle>
            <a:lvl1pPr algn="r" eaLnBrk="1" hangingPunct="1">
              <a:defRPr sz="14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38" name="Rectangle 1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936875" y="6529388"/>
            <a:ext cx="28956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  <a:spAutoFit/>
          </a:bodyPr>
          <a:lstStyle>
            <a:lvl1pPr algn="ctr" eaLnBrk="1" hangingPunct="1">
              <a:defRPr sz="14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39" name="Rectangle 1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4138" y="6343650"/>
            <a:ext cx="587375" cy="488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1" compatLnSpc="1">
            <a:prstTxWarp prst="textNoShape">
              <a:avLst/>
            </a:prstTxWarp>
            <a:spAutoFit/>
          </a:bodyPr>
          <a:lstStyle>
            <a:lvl1pPr eaLnBrk="1" hangingPunct="1">
              <a:defRPr sz="2600" b="1">
                <a:solidFill>
                  <a:schemeClr val="bg1"/>
                </a:solidFill>
                <a:latin typeface="Arial" charset="0"/>
              </a:defRPr>
            </a:lvl1pPr>
          </a:lstStyle>
          <a:p>
            <a:fld id="{5A04E050-4363-4241-8D24-BA4423216BE0}" type="slidenum">
              <a:rPr lang="cs-CZ"/>
              <a:pPr/>
              <a:t>‹#›</a:t>
            </a:fld>
            <a:endParaRPr lang="cs-CZ"/>
          </a:p>
        </p:txBody>
      </p:sp>
      <p:grpSp>
        <p:nvGrpSpPr>
          <p:cNvPr id="1033" name="Group 21"/>
          <p:cNvGrpSpPr>
            <a:grpSpLocks/>
          </p:cNvGrpSpPr>
          <p:nvPr/>
        </p:nvGrpSpPr>
        <p:grpSpPr bwMode="auto">
          <a:xfrm>
            <a:off x="228600" y="1981200"/>
            <a:ext cx="7391400" cy="319088"/>
            <a:chOff x="144" y="1248"/>
            <a:chExt cx="4656" cy="201"/>
          </a:xfrm>
        </p:grpSpPr>
        <p:sp>
          <p:nvSpPr>
            <p:cNvPr id="1034" name="AutoShape 12"/>
            <p:cNvSpPr>
              <a:spLocks noChangeArrowheads="1"/>
            </p:cNvSpPr>
            <p:nvPr/>
          </p:nvSpPr>
          <p:spPr bwMode="auto">
            <a:xfrm>
              <a:off x="384" y="1248"/>
              <a:ext cx="4416" cy="200"/>
            </a:xfrm>
            <a:prstGeom prst="roundRect">
              <a:avLst>
                <a:gd name="adj" fmla="val 0"/>
              </a:avLst>
            </a:pr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defRPr/>
              </a:pPr>
              <a:endParaRPr lang="cs-CZ" smtClean="0"/>
            </a:p>
          </p:txBody>
        </p:sp>
        <p:sp>
          <p:nvSpPr>
            <p:cNvPr id="1035" name="AutoShape 20"/>
            <p:cNvSpPr>
              <a:spLocks noChangeArrowheads="1"/>
            </p:cNvSpPr>
            <p:nvPr/>
          </p:nvSpPr>
          <p:spPr bwMode="auto">
            <a:xfrm flipH="1">
              <a:off x="144" y="1248"/>
              <a:ext cx="248" cy="201"/>
            </a:xfrm>
            <a:prstGeom prst="flowChartDelay">
              <a:avLst/>
            </a:pr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defRPr/>
              </a:pPr>
              <a:endParaRPr lang="cs-CZ" smtClean="0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78" r:id="rId2"/>
    <p:sldLayoutId id="2147483679" r:id="rId3"/>
    <p:sldLayoutId id="2147483680" r:id="rId4"/>
    <p:sldLayoutId id="2147483681" r:id="rId5"/>
    <p:sldLayoutId id="2147483682" r:id="rId6"/>
    <p:sldLayoutId id="2147483683" r:id="rId7"/>
    <p:sldLayoutId id="2147483684" r:id="rId8"/>
    <p:sldLayoutId id="2147483685" r:id="rId9"/>
    <p:sldLayoutId id="2147483686" r:id="rId10"/>
    <p:sldLayoutId id="2147483687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panose="020B060402020202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panose="020B060402020202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panose="020B060402020202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panose="020B060402020202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panose="020B060402020202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panose="020B060402020202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panose="020B060402020202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7500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80000"/>
        <a:buChar char="–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7" Type="http://schemas.openxmlformats.org/officeDocument/2006/relationships/image" Target="../media/image35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jpe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office.microsoft.com/cs-cz/images/?CTT=97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83" name="Group 1063"/>
          <p:cNvGraphicFramePr>
            <a:graphicFrameLocks noGrp="1"/>
          </p:cNvGraphicFramePr>
          <p:nvPr>
            <p:ph idx="4294967295"/>
          </p:nvPr>
        </p:nvGraphicFramePr>
        <p:xfrm>
          <a:off x="468313" y="1268413"/>
          <a:ext cx="8229600" cy="3887789"/>
        </p:xfrm>
        <a:graphic>
          <a:graphicData uri="http://schemas.openxmlformats.org/drawingml/2006/table">
            <a:tbl>
              <a:tblPr/>
              <a:tblGrid>
                <a:gridCol w="2016125"/>
                <a:gridCol w="6213475"/>
              </a:tblGrid>
              <a:tr h="36671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80000"/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65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Číslo projektu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80000"/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65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CZ.1.07/1.5.00/34.0969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415924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80000"/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65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Název školy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80000"/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65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Gymnázium Česká a Olympijských nadějí, České Budějovice, Česká 64</a:t>
                      </a:r>
                      <a:endParaRPr kumimoji="0" lang="cs-CZ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80000"/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65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Název materiálu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80000"/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65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VY_52_INOVACE_PR_02_</a:t>
                      </a: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ALTERNATIVNÍ ZDROJE ENERGIE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80000"/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65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Autor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80000"/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65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Mgr. JANA POLANSKÁ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80000"/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65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Tematický okruh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80000"/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65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EVVO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80000"/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65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Ročník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80000"/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65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KVARTA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80000"/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65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Datum tvorby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80000"/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65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9.2. 2013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80000"/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65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Anotace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80000"/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65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cs-CZ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Prezentace popisuje možnosti zisku elektrické energie z alternativních zdrojů.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452437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80000"/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65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Metodický pokyn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80000"/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65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cs-CZ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Prezentace </a:t>
                      </a:r>
                      <a:r>
                        <a:rPr kumimoji="0" lang="cs-CZ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je určena jako výklad do hodiny i jako materiál k samostudiu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cs-CZ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Možnosti využití: promítání, práce jednotlivců nebo dvojic u PC, vytištění pracovního listu </a:t>
                      </a:r>
                      <a:r>
                        <a:rPr kumimoji="0" lang="cs-CZ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kumimoji="0" lang="cs-CZ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452437"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80000"/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65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Pokud není uvedeno jinak, použitý materiál je z vlastních zdrojů autora</a:t>
                      </a:r>
                      <a:endParaRPr kumimoji="0" 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108" name="Picture 46" descr="logo_pruh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56550" y="260350"/>
            <a:ext cx="85725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45"/>
          <p:cNvSpPr>
            <a:spLocks noChangeArrowheads="1"/>
          </p:cNvSpPr>
          <p:nvPr/>
        </p:nvSpPr>
        <p:spPr bwMode="auto">
          <a:xfrm>
            <a:off x="1979613" y="620713"/>
            <a:ext cx="504031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cs-CZ" sz="1800" b="1" dirty="0">
                <a:latin typeface="+mj-lt"/>
                <a:cs typeface="Arial" charset="0"/>
              </a:rPr>
              <a:t>DIGITÁLNÍ UČEBNÍ MATERIÁL</a:t>
            </a:r>
          </a:p>
        </p:txBody>
      </p:sp>
      <p:pic>
        <p:nvPicPr>
          <p:cNvPr id="311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3713" y="5229225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ALTERNATIVNÍ ZDROJE ENERGIE</a:t>
            </a:r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cs-CZ" smtClean="0"/>
              <a:t>= OBNOVITELNÉ ZDROJE</a:t>
            </a:r>
          </a:p>
          <a:p>
            <a:pPr eaLnBrk="1" hangingPunct="1">
              <a:buFont typeface="Wingdings" pitchFamily="2" charset="2"/>
              <a:buNone/>
            </a:pPr>
            <a:endParaRPr lang="cs-CZ" smtClean="0"/>
          </a:p>
          <a:p>
            <a:pPr eaLnBrk="1" hangingPunct="1"/>
            <a:r>
              <a:rPr lang="cs-CZ" smtClean="0"/>
              <a:t>NEHROZÍ NEBEZPEČÍ RYCHLÉHO VYČERPÁNÍ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1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19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7" grpId="0" build="p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JADERNÁ ENERGIE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cs-CZ" smtClean="0"/>
          </a:p>
        </p:txBody>
      </p:sp>
      <p:pic>
        <p:nvPicPr>
          <p:cNvPr id="5124" name="Picture 5" descr="atomové elektrárny,chladicí v&amp;ecaron;&amp;zcaron;e,energie,ikony,jaderná energie,jaderné elektrárny,pr&amp;uring;mysl,stavby,technologie,v&amp;ecaron;&amp;zcaron;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4600" y="2362200"/>
            <a:ext cx="3714750" cy="3714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0" grpId="0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PROČ </a:t>
            </a:r>
            <a:r>
              <a:rPr lang="cs-CZ" u="sng" smtClean="0"/>
              <a:t>JADERNÁ</a:t>
            </a:r>
            <a:r>
              <a:rPr lang="cs-CZ" smtClean="0"/>
              <a:t> ENERGIE</a:t>
            </a:r>
          </a:p>
        </p:txBody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cs-CZ" smtClean="0"/>
              <a:t> ENERGIE ZÍSKÁNA ŠTĚPENÍM JADER ATOMŮ URANU</a:t>
            </a:r>
          </a:p>
        </p:txBody>
      </p:sp>
      <p:pic>
        <p:nvPicPr>
          <p:cNvPr id="6148" name="Picture 5" descr="architektura,budovy,chladicí v&amp;ecaron;&amp;zcaron;e,energie,jaderná energie,jaderné elektrárny,paliva,pr&amp;uring;mysl,technologie,v&amp;ecaron;da,v&amp;ecaron;&amp;zcaron;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43600" y="3657600"/>
            <a:ext cx="3000375" cy="300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5" grpId="0" build="p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cs-CZ" smtClean="0"/>
              <a:t>VYSOKÁ EFEKTIVITA VÝROBY ENERGIE</a:t>
            </a:r>
          </a:p>
        </p:txBody>
      </p:sp>
      <p:pic>
        <p:nvPicPr>
          <p:cNvPr id="7172" name="Picture 5" descr="lék,o&amp;rcaron;íznuté fotky,o&amp;rcaron;íznuté obrázky,PNG,pr&amp;uring;hledná pozadí,radioaktivní,rentgeny,varování,zdravotní pé&amp;ccaron;e,zna&amp;ccaron;k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05400" y="3143250"/>
            <a:ext cx="3714750" cy="3714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63" name="Picture 7" descr="ikony,o&amp;rcaron;ezané obrázky,o&amp;rcaron;íznuté obrázky,plusy,PNG,p&amp;rcaron;idat,pr&amp;uring;hledné pozadí,s&amp;ccaron;ítání,symboly,vyst&amp;rcaron;i&amp;zcaron;ené obrázky,znaménka plus,znaménko plu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343150" cy="2343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50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50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450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59" grpId="0" build="p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 </a:t>
            </a:r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2743200"/>
            <a:ext cx="8001000" cy="3352800"/>
          </a:xfrm>
        </p:spPr>
        <p:txBody>
          <a:bodyPr/>
          <a:lstStyle/>
          <a:p>
            <a:pPr eaLnBrk="1" hangingPunct="1"/>
            <a:r>
              <a:rPr lang="cs-CZ" smtClean="0"/>
              <a:t> UKLÁDÁNÍ RADIOAKTIVNÍHO ODPADU (VYHOŘELÉHO PALIVA)</a:t>
            </a:r>
          </a:p>
          <a:p>
            <a:pPr eaLnBrk="1" hangingPunct="1"/>
            <a:r>
              <a:rPr lang="cs-CZ" smtClean="0"/>
              <a:t>DRAHÉ</a:t>
            </a:r>
          </a:p>
          <a:p>
            <a:pPr eaLnBrk="1" hangingPunct="1"/>
            <a:r>
              <a:rPr lang="cs-CZ" smtClean="0"/>
              <a:t>VZHLED KRAJINY</a:t>
            </a:r>
          </a:p>
          <a:p>
            <a:pPr eaLnBrk="1" hangingPunct="1"/>
            <a:r>
              <a:rPr lang="cs-CZ" smtClean="0"/>
              <a:t>TEPELNÉ ZNEČIŠTĚNÍ CHLADÍCÍ VODY</a:t>
            </a:r>
          </a:p>
        </p:txBody>
      </p:sp>
      <p:pic>
        <p:nvPicPr>
          <p:cNvPr id="8196" name="Picture 5" descr="kontejnery,nebezpe&amp;ccaron;né odpady,pr&amp;uring;mysl,radioaktivní,sudy s odpadem,symboly,v&amp;ecaron;d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05600" y="0"/>
            <a:ext cx="2438400" cy="243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087" name="Picture 7" descr="Animation Factory®,vyk&amp;rcaron;i&amp;ccaron;níky,zna&amp;ccaron;ky,motivy,interpunkce,symboly,webové animace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362200" cy="236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60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60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460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460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460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460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3" grpId="0" build="p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304800"/>
            <a:ext cx="6858000" cy="1600200"/>
          </a:xfrm>
        </p:spPr>
        <p:txBody>
          <a:bodyPr/>
          <a:lstStyle/>
          <a:p>
            <a:pPr eaLnBrk="1" hangingPunct="1"/>
            <a:r>
              <a:rPr lang="cs-CZ" smtClean="0"/>
              <a:t>1. JADERNÁ ELEKTRÁRNA NA NAŠEM ÚZEMÍ?</a:t>
            </a:r>
          </a:p>
        </p:txBody>
      </p:sp>
      <p:sp>
        <p:nvSpPr>
          <p:cNvPr id="737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3200400"/>
            <a:ext cx="8001000" cy="2895600"/>
          </a:xfrm>
        </p:spPr>
        <p:txBody>
          <a:bodyPr/>
          <a:lstStyle/>
          <a:p>
            <a:pPr eaLnBrk="1" hangingPunct="1"/>
            <a:r>
              <a:rPr lang="cs-CZ" sz="4000" smtClean="0"/>
              <a:t>JASLOVSKÉ BOHUNICE (SK)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37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37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731" grpId="0" build="p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762000"/>
            <a:ext cx="9144000" cy="1143000"/>
          </a:xfrm>
        </p:spPr>
        <p:txBody>
          <a:bodyPr/>
          <a:lstStyle/>
          <a:p>
            <a:pPr eaLnBrk="1" hangingPunct="1"/>
            <a:r>
              <a:rPr lang="cs-CZ" smtClean="0"/>
              <a:t>JADERNÉ ELEKTRÁRNY NA ÚZEMÍ ČR?</a:t>
            </a:r>
          </a:p>
        </p:txBody>
      </p:sp>
      <p:sp>
        <p:nvSpPr>
          <p:cNvPr id="747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2514600"/>
            <a:ext cx="8001000" cy="3581400"/>
          </a:xfrm>
        </p:spPr>
        <p:txBody>
          <a:bodyPr/>
          <a:lstStyle/>
          <a:p>
            <a:pPr eaLnBrk="1" hangingPunct="1"/>
            <a:r>
              <a:rPr lang="cs-CZ" sz="4000" smtClean="0"/>
              <a:t>JE TEMELÍN</a:t>
            </a:r>
          </a:p>
          <a:p>
            <a:pPr eaLnBrk="1" hangingPunct="1"/>
            <a:r>
              <a:rPr lang="cs-CZ" sz="4000" smtClean="0"/>
              <a:t>DUKOVANY</a:t>
            </a:r>
          </a:p>
          <a:p>
            <a:pPr eaLnBrk="1" hangingPunct="1"/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47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47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47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47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755" grpId="0" build="p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VĚTRNÉ ELEKTRÁRNY</a:t>
            </a:r>
          </a:p>
        </p:txBody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cs-CZ" smtClean="0"/>
              <a:t>VYUŽITÍ VĚTRU JAKO ZDROJE ENERGIE </a:t>
            </a:r>
          </a:p>
        </p:txBody>
      </p:sp>
      <p:pic>
        <p:nvPicPr>
          <p:cNvPr id="11268" name="Picture 5" descr="alternativní energie,ochrana,ochrana p&amp;rcaron;írody,elekt&amp;rcaron;ina,energie,úspora energie,ekologický,&amp;zcaron;ivotní prost&amp;rcaron;edí,ochrana &amp;zcaron;ivotního prost&amp;rcaron;edí,ekologie,prost&amp;rcaron;edí,odv&amp;ecaron;tví pr&amp;uring;myslu,generátory,síly,ve&amp;rcaron;ejné slu&amp;zcaron;by,v&amp;ecaron;trné turbíny,v&amp;ecaron;trné mlýn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14625" y="2971800"/>
            <a:ext cx="3714750" cy="3714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Picture 7" descr="alternativní zdroje energie,ekologie,ikony,otá&amp;ccaron;ení,oto&amp;ccaron;ení,problémy &amp;zcaron;ivotního prost&amp;rcaron;edí,prost&amp;rcaron;edí,recyklace,rozto&amp;ccaron;ení,symboly,symboly recyklace,turbíny,v&amp;ecaron;trné mlýny,v&amp;ecaron;trné turbíny,v&amp;ecaron;try,webové prvky,zachování,zachování &amp;zcaron;ivotního prost&amp;rcaron;edí,zelené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05600" y="0"/>
            <a:ext cx="2438400" cy="243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47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6" grpId="0" autoUpdateAnimBg="0"/>
      <p:bldP spid="47107" grpId="0" build="p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dirty="0" smtClean="0"/>
              <a:t>VÝKON VĚTRNÉ </a:t>
            </a:r>
            <a:r>
              <a:rPr lang="cs-CZ" dirty="0" smtClean="0"/>
              <a:t>ELEKTRÁRNY</a:t>
            </a:r>
            <a:endParaRPr lang="cs-CZ" dirty="0" smtClean="0"/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cs-CZ" smtClean="0"/>
              <a:t>ZÁVISLÝ NA RYCHLOSTI VĚTRU</a:t>
            </a:r>
          </a:p>
          <a:p>
            <a:pPr eaLnBrk="1" hangingPunct="1"/>
            <a:endParaRPr lang="cs-CZ" smtClean="0"/>
          </a:p>
        </p:txBody>
      </p:sp>
      <p:pic>
        <p:nvPicPr>
          <p:cNvPr id="12292" name="Picture 5" descr="budovy,domky,domy,elekt&amp;rcaron;ina,pr&amp;uring;myslová odv&amp;ecaron;tví,v&amp;ecaron;trné elektrárny,v&amp;ecaron;trné mlýny,v&amp;ecaron;trné turbín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4600" y="3143250"/>
            <a:ext cx="3714750" cy="3714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8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8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1" grpId="0" build="p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NEVÝHODY: </a:t>
            </a:r>
          </a:p>
        </p:txBody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3429000"/>
            <a:ext cx="8001000" cy="3200400"/>
          </a:xfrm>
        </p:spPr>
        <p:txBody>
          <a:bodyPr/>
          <a:lstStyle/>
          <a:p>
            <a:pPr eaLnBrk="1" hangingPunct="1"/>
            <a:r>
              <a:rPr lang="cs-CZ" smtClean="0"/>
              <a:t> </a:t>
            </a:r>
            <a:r>
              <a:rPr lang="cs-CZ" sz="3200" smtClean="0"/>
              <a:t>NEPRACUJE V CHLADNÉM POČASÍ </a:t>
            </a:r>
          </a:p>
          <a:p>
            <a:pPr eaLnBrk="1" hangingPunct="1">
              <a:buFont typeface="Wingdings" pitchFamily="2" charset="2"/>
              <a:buNone/>
            </a:pPr>
            <a:r>
              <a:rPr lang="cs-CZ" sz="3200" smtClean="0"/>
              <a:t>    (NA VRTULI NÁMRAZA)</a:t>
            </a:r>
          </a:p>
          <a:p>
            <a:pPr eaLnBrk="1" hangingPunct="1"/>
            <a:r>
              <a:rPr lang="cs-CZ" sz="3200" smtClean="0"/>
              <a:t>HLUČNOST</a:t>
            </a:r>
          </a:p>
          <a:p>
            <a:pPr eaLnBrk="1" hangingPunct="1"/>
            <a:r>
              <a:rPr lang="cs-CZ" sz="3200" smtClean="0"/>
              <a:t>NECITLIVÉ ZAČLENĚNÍ DO KRAJINY</a:t>
            </a:r>
          </a:p>
          <a:p>
            <a:pPr eaLnBrk="1" hangingPunct="1"/>
            <a:endParaRPr lang="cs-CZ" smtClean="0"/>
          </a:p>
        </p:txBody>
      </p:sp>
      <p:pic>
        <p:nvPicPr>
          <p:cNvPr id="13316" name="Picture 5" descr="budovy,elekt&amp;rcaron;ina,energie,pr&amp;uring;myslová odv&amp;ecaron;tví,stavební in&amp;zcaron;enýrství,technologie,turbíny,v&amp;ecaron;dy,v&amp;ecaron;trné elektrárny,v&amp;ecaron;trné mlýny,v&amp;ecaron;&amp;zcaron;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05400" y="-285750"/>
            <a:ext cx="3714750" cy="3714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9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91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91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91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5" grpId="0" build="p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cs-CZ" smtClean="0"/>
              <a:t> </a:t>
            </a:r>
          </a:p>
        </p:txBody>
      </p:sp>
      <p:pic>
        <p:nvPicPr>
          <p:cNvPr id="14340" name="Picture 5" descr="alternativní energie,elektrické pohony,elekt&amp;rcaron;ina,energie,Evropa,evropské,Nizozemsko,pr&amp;uring;mysl,stavby,stroje,turbíny,v&amp;ecaron;trná energie,v&amp;ecaron;trné elektrárny,v&amp;ecaron;trné mlýny,v&amp;ecaron;trné turbín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14625" y="1571625"/>
            <a:ext cx="3714750" cy="3714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VĚTRNÝ MLÝN</a:t>
            </a:r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3429000"/>
            <a:ext cx="8001000" cy="2667000"/>
          </a:xfrm>
        </p:spPr>
        <p:txBody>
          <a:bodyPr/>
          <a:lstStyle/>
          <a:p>
            <a:pPr eaLnBrk="1" hangingPunct="1"/>
            <a:r>
              <a:rPr lang="cs-CZ" smtClean="0"/>
              <a:t>DÍKY VĚTRU SE NEVYTVÁŘELA ELEKTRICKÁ ENERGIE, ALE MECHANICKÁ PRÁCE (př. mletí obilí) </a:t>
            </a:r>
          </a:p>
          <a:p>
            <a:pPr eaLnBrk="1" hangingPunct="1">
              <a:buFont typeface="Wingdings" pitchFamily="2" charset="2"/>
              <a:buNone/>
            </a:pPr>
            <a:endParaRPr lang="cs-CZ" smtClean="0"/>
          </a:p>
          <a:p>
            <a:pPr eaLnBrk="1" hangingPunct="1"/>
            <a:r>
              <a:rPr lang="cs-CZ" smtClean="0"/>
              <a:t>V ČR V 19. STOLETÍ</a:t>
            </a:r>
          </a:p>
        </p:txBody>
      </p:sp>
      <p:pic>
        <p:nvPicPr>
          <p:cNvPr id="15364" name="Picture 5" descr="alternativní zdroje energie,budovy,elekt&amp;rcaron;ina,fotografie,krajiny,místa,p&amp;rcaron;íroda,rostliny,Špan&amp;ecaron;lsko,Toledo,v&amp;ecaron;trná elektrárna,v&amp;ecaron;trné mlýn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29250" y="-285750"/>
            <a:ext cx="3714750" cy="3714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12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12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3" grpId="0" build="p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 JAKÁ EVROPSKÁ ZEMĚ JE SPOJOVÁNA S VĚTRNÝMI MLÝNY?</a:t>
            </a:r>
          </a:p>
        </p:txBody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2514600"/>
            <a:ext cx="8001000" cy="3581400"/>
          </a:xfrm>
        </p:spPr>
        <p:txBody>
          <a:bodyPr/>
          <a:lstStyle/>
          <a:p>
            <a:pPr eaLnBrk="1" hangingPunct="1"/>
            <a:r>
              <a:rPr lang="cs-CZ" smtClean="0"/>
              <a:t> NIZOZEMÍ</a:t>
            </a:r>
          </a:p>
        </p:txBody>
      </p:sp>
      <p:pic>
        <p:nvPicPr>
          <p:cNvPr id="16388" name="Picture 5" descr="alternativní zdroje energie,budovy,energie,fotografie,generátory,holandský,Nizozemsko,pr&amp;uring;mysl,v&amp;ecaron;trná elektrárna,v&amp;ecaron;trné mlýn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43400" y="2743200"/>
            <a:ext cx="3714750" cy="3714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22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22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22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22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27" grpId="0" build="p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VODNÍ ELEKTRÁRNY</a:t>
            </a:r>
          </a:p>
        </p:txBody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cs-CZ" smtClean="0"/>
              <a:t>K ZISKU ENERGIE VYUŽITA H</a:t>
            </a:r>
            <a:r>
              <a:rPr lang="cs-CZ" baseline="-25000" smtClean="0"/>
              <a:t>2</a:t>
            </a:r>
            <a:r>
              <a:rPr lang="cs-CZ" smtClean="0"/>
              <a:t>O</a:t>
            </a:r>
          </a:p>
        </p:txBody>
      </p:sp>
      <p:pic>
        <p:nvPicPr>
          <p:cNvPr id="17412" name="Picture 5" descr="elekt&amp;rcaron;ina,energie,nádr&amp;zcaron;e,p&amp;rcaron;ehrada,pr&amp;uring;mysl,pr&amp;uring;myslová odv&amp;ecaron;tví,vodní elektrárn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38400" y="2971800"/>
            <a:ext cx="3714750" cy="3714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32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32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532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0" grpId="0" autoUpdateAnimBg="0"/>
      <p:bldP spid="53251" grpId="0" build="p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2895600" y="762000"/>
            <a:ext cx="6019800" cy="1143000"/>
          </a:xfrm>
        </p:spPr>
        <p:txBody>
          <a:bodyPr/>
          <a:lstStyle/>
          <a:p>
            <a:pPr eaLnBrk="1" hangingPunct="1"/>
            <a:r>
              <a:rPr lang="cs-CZ" smtClean="0"/>
              <a:t>VODNÍ KOLO</a:t>
            </a:r>
          </a:p>
        </p:txBody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3048000"/>
            <a:ext cx="8001000" cy="3048000"/>
          </a:xfrm>
        </p:spPr>
        <p:txBody>
          <a:bodyPr/>
          <a:lstStyle/>
          <a:p>
            <a:pPr eaLnBrk="1" hangingPunct="1"/>
            <a:r>
              <a:rPr lang="cs-CZ" smtClean="0"/>
              <a:t> </a:t>
            </a:r>
            <a:r>
              <a:rPr lang="cs-CZ" sz="3200" smtClean="0"/>
              <a:t>PŘEMĚNA ENERGIE PROUDÍCÍ VODY NA ENERGII MECHANICKOU</a:t>
            </a:r>
          </a:p>
          <a:p>
            <a:pPr eaLnBrk="1" hangingPunct="1">
              <a:buFont typeface="Wingdings" pitchFamily="2" charset="2"/>
              <a:buNone/>
            </a:pPr>
            <a:endParaRPr lang="cs-CZ" sz="3200" smtClean="0"/>
          </a:p>
          <a:p>
            <a:pPr eaLnBrk="1" hangingPunct="1"/>
            <a:r>
              <a:rPr lang="cs-CZ" sz="3200" smtClean="0"/>
              <a:t>V ČECHÁCH VODNÍ MLÝN UŽ</a:t>
            </a:r>
          </a:p>
          <a:p>
            <a:pPr eaLnBrk="1" hangingPunct="1">
              <a:buFont typeface="Wingdings" pitchFamily="2" charset="2"/>
              <a:buNone/>
            </a:pPr>
            <a:r>
              <a:rPr lang="cs-CZ" sz="3200" smtClean="0"/>
              <a:t>   V 8. STOLETÍ</a:t>
            </a:r>
          </a:p>
        </p:txBody>
      </p:sp>
      <p:pic>
        <p:nvPicPr>
          <p:cNvPr id="18436" name="Picture 5" descr="budovy,energie,pr&amp;uring;myslová odv&amp;ecaron;tví,vodní energie,vodní kola,vodní mlýn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48400" y="0"/>
            <a:ext cx="2895600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7" name="Picture 6" descr="animace WWW,budovy,mlýny,otá&amp;ccaron;ení,pr&amp;uring;myslová odv&amp;ecaron;tví,prvky WWW,vodní turbíny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28600" y="-152400"/>
            <a:ext cx="2876550" cy="287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8" name="Picture 8" descr="Zobrazit podrobnosti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39000" y="4953000"/>
            <a:ext cx="1905000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73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73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73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47" grpId="0" build="p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VYNÁLEZ TURBÍNY</a:t>
            </a:r>
          </a:p>
        </p:txBody>
      </p:sp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3810000"/>
            <a:ext cx="8001000" cy="2286000"/>
          </a:xfrm>
        </p:spPr>
        <p:txBody>
          <a:bodyPr/>
          <a:lstStyle/>
          <a:p>
            <a:pPr eaLnBrk="1" hangingPunct="1"/>
            <a:r>
              <a:rPr lang="cs-CZ" smtClean="0"/>
              <a:t> SMĚŘOVAL K VÝROBĚ ELEKTRICKÉ ENERGIE</a:t>
            </a:r>
          </a:p>
          <a:p>
            <a:pPr eaLnBrk="1" hangingPunct="1">
              <a:buFont typeface="Wingdings" pitchFamily="2" charset="2"/>
              <a:buNone/>
            </a:pPr>
            <a:endParaRPr lang="cs-CZ" smtClean="0"/>
          </a:p>
        </p:txBody>
      </p:sp>
      <p:pic>
        <p:nvPicPr>
          <p:cNvPr id="19460" name="Picture 5" descr="budovy,mlýny,pr&amp;uring;myslová odv&amp;ecaron;tví,vodní turbín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43600" y="228600"/>
            <a:ext cx="3200400" cy="32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83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83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1" grpId="0" build="p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1. VODNÍ ELEKTRÁRNA</a:t>
            </a:r>
          </a:p>
        </p:txBody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cs-CZ" smtClean="0"/>
              <a:t> VYRÁBĚLA STŘÍDAVÝ EL. PROUD</a:t>
            </a:r>
          </a:p>
          <a:p>
            <a:pPr eaLnBrk="1" hangingPunct="1"/>
            <a:r>
              <a:rPr lang="cs-CZ" smtClean="0"/>
              <a:t>NIAGARA V USA</a:t>
            </a:r>
          </a:p>
          <a:p>
            <a:pPr eaLnBrk="1" hangingPunct="1"/>
            <a:r>
              <a:rPr lang="cs-CZ" smtClean="0"/>
              <a:t>1896 – UVEDENA DO PROVOZU</a:t>
            </a:r>
          </a:p>
        </p:txBody>
      </p:sp>
      <p:pic>
        <p:nvPicPr>
          <p:cNvPr id="20484" name="Picture 5" descr="hydroelektrárna,p&amp;rcaron;ehrady,p&amp;rcaron;íroda,pr&amp;uring;mysl,pr&amp;uring;myslová odv&amp;ecaron;tví,voda,vodní elektrárn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05600" y="0"/>
            <a:ext cx="2438400" cy="243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5" name="Picture 7" descr="Kanada,Kana&amp;dcaron;ané,místa,Niagarské vodopády,Ontario,pam&amp;ecaron;tihodnosti,p&amp;rcaron;íroda,vodopády,vody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1825" y="3886200"/>
            <a:ext cx="2800350" cy="280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42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42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42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5" grpId="0" build="p" autoUpdateAnimBg="0" rev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 </a:t>
            </a:r>
          </a:p>
        </p:txBody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2895600"/>
            <a:ext cx="8001000" cy="3200400"/>
          </a:xfrm>
        </p:spPr>
        <p:txBody>
          <a:bodyPr/>
          <a:lstStyle/>
          <a:p>
            <a:pPr eaLnBrk="1" hangingPunct="1"/>
            <a:r>
              <a:rPr lang="cs-CZ" smtClean="0"/>
              <a:t> </a:t>
            </a:r>
            <a:r>
              <a:rPr lang="cs-CZ" sz="3200" smtClean="0"/>
              <a:t>OBNOVITELNÝ ZDROJ</a:t>
            </a:r>
          </a:p>
          <a:p>
            <a:pPr eaLnBrk="1" hangingPunct="1"/>
            <a:r>
              <a:rPr lang="cs-CZ" sz="3200" smtClean="0"/>
              <a:t>PŘEHRADA MŮŽE ZABRÁNIT MENŠÍM POVODNÍM</a:t>
            </a:r>
          </a:p>
          <a:p>
            <a:pPr eaLnBrk="1" hangingPunct="1"/>
            <a:r>
              <a:rPr lang="cs-CZ" sz="3200" smtClean="0"/>
              <a:t>PŘEHRADU LZE VYUŽÍVAT K REKREAČNÍM ÚČELŮM + RYBOLOV</a:t>
            </a:r>
          </a:p>
        </p:txBody>
      </p:sp>
      <p:pic>
        <p:nvPicPr>
          <p:cNvPr id="21508" name="Picture 5" descr="alternativní zdroje energie,chodníky,energie,fotografie,p&amp;rcaron;ehrady,p&amp;rcaron;epady vody,p&amp;rcaron;íroda,pr&amp;uring;mysl,vodní elektrárna,vod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38800" y="-457200"/>
            <a:ext cx="3276600" cy="327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5303" name="Picture 7" descr="ikony,o&amp;rcaron;ezané obrázky,o&amp;rcaron;íznuté obrázky,plusy,PNG,p&amp;rcaron;idat,pr&amp;uring;hledné pozadí,s&amp;ccaron;ítání,symboly,vyst&amp;rcaron;i&amp;zcaron;ené obrázky,znaménka plus,znaménko plu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133600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53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53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552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552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552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299" grpId="0" build="p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NEVÝHODY: </a:t>
            </a:r>
          </a:p>
        </p:txBody>
      </p:sp>
      <p:sp>
        <p:nvSpPr>
          <p:cNvPr id="563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2895600"/>
            <a:ext cx="8001000" cy="3200400"/>
          </a:xfrm>
        </p:spPr>
        <p:txBody>
          <a:bodyPr/>
          <a:lstStyle/>
          <a:p>
            <a:pPr eaLnBrk="1" hangingPunct="1"/>
            <a:r>
              <a:rPr lang="cs-CZ" smtClean="0"/>
              <a:t> </a:t>
            </a:r>
            <a:r>
              <a:rPr lang="cs-CZ" sz="3200" smtClean="0"/>
              <a:t>STAVBA PŘEHRADY (CENA + ČAS)</a:t>
            </a:r>
          </a:p>
          <a:p>
            <a:pPr eaLnBrk="1" hangingPunct="1"/>
            <a:r>
              <a:rPr lang="cs-CZ" sz="3200" smtClean="0"/>
              <a:t>PŘEHRADY BRÁNÍ TAHU RYB</a:t>
            </a:r>
          </a:p>
          <a:p>
            <a:pPr eaLnBrk="1" hangingPunct="1"/>
            <a:r>
              <a:rPr lang="cs-CZ" sz="3200" smtClean="0"/>
              <a:t>PŘEHRADY BRÁNÍ LODNÍMU PROVOZU (VÝSTAVBA ZDYMADEL)</a:t>
            </a:r>
          </a:p>
          <a:p>
            <a:pPr eaLnBrk="1" hangingPunct="1"/>
            <a:r>
              <a:rPr lang="cs-CZ" sz="3200" smtClean="0"/>
              <a:t>RIZIKO HAVÁRIE</a:t>
            </a:r>
          </a:p>
        </p:txBody>
      </p:sp>
      <p:pic>
        <p:nvPicPr>
          <p:cNvPr id="22532" name="Picture 5" descr="alternativní zdroje energie,Ameri&amp;ccaron;ané,Bagnell Dam,energie,fotografie,jezera,Lake of the Ozarks,Missouri,místa,p&amp;rcaron;ehrady,p&amp;rcaron;íroda,pr&amp;uring;mysl,rostliny,stromy,USA,voda,vodní elektrárn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67400" y="-304800"/>
            <a:ext cx="3124200" cy="312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63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563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563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563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3" grpId="0" build="p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2819400" y="762000"/>
            <a:ext cx="6096000" cy="1143000"/>
          </a:xfrm>
        </p:spPr>
        <p:txBody>
          <a:bodyPr/>
          <a:lstStyle/>
          <a:p>
            <a:pPr eaLnBrk="1" hangingPunct="1"/>
            <a:r>
              <a:rPr lang="cs-CZ" smtClean="0"/>
              <a:t>JAKÉ ZNÁŠ VODNÍ ELEKTRÁRNY V ČR?</a:t>
            </a:r>
          </a:p>
        </p:txBody>
      </p:sp>
      <p:sp>
        <p:nvSpPr>
          <p:cNvPr id="593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cs-CZ" smtClean="0"/>
              <a:t>ORLÍK</a:t>
            </a:r>
          </a:p>
          <a:p>
            <a:pPr eaLnBrk="1" hangingPunct="1"/>
            <a:r>
              <a:rPr lang="cs-CZ" smtClean="0"/>
              <a:t>LIPNO I, LIPNO II</a:t>
            </a:r>
          </a:p>
          <a:p>
            <a:pPr eaLnBrk="1" hangingPunct="1"/>
            <a:r>
              <a:rPr lang="cs-CZ" smtClean="0"/>
              <a:t>SLAPY</a:t>
            </a:r>
          </a:p>
          <a:p>
            <a:pPr eaLnBrk="1" hangingPunct="1"/>
            <a:r>
              <a:rPr lang="cs-CZ" smtClean="0"/>
              <a:t>KAMÝK</a:t>
            </a:r>
          </a:p>
          <a:p>
            <a:pPr eaLnBrk="1" hangingPunct="1"/>
            <a:r>
              <a:rPr lang="cs-CZ" smtClean="0"/>
              <a:t>ŠTĚCHOVICE</a:t>
            </a:r>
          </a:p>
          <a:p>
            <a:pPr eaLnBrk="1" hangingPunct="1"/>
            <a:r>
              <a:rPr lang="cs-CZ" smtClean="0"/>
              <a:t>VRANOV</a:t>
            </a:r>
          </a:p>
          <a:p>
            <a:pPr eaLnBrk="1" hangingPunct="1"/>
            <a:r>
              <a:rPr lang="cs-CZ" smtClean="0"/>
              <a:t>DALEŠICE, …. </a:t>
            </a:r>
          </a:p>
        </p:txBody>
      </p:sp>
      <p:pic>
        <p:nvPicPr>
          <p:cNvPr id="59399" name="Picture 7" descr="http://officeimg.vo.msecnd.net/en-us/images/MB900395769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438400" cy="243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93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93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9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9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9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9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93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93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93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93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93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93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93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93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93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93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93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93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93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593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593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93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593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593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593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593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593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593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593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593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5" grpId="0" build="p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ENERGIE Z OCEÁNŮ</a:t>
            </a:r>
          </a:p>
        </p:txBody>
      </p:sp>
      <p:sp>
        <p:nvSpPr>
          <p:cNvPr id="757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533400" indent="-533400" eaLnBrk="1" hangingPunct="1">
              <a:buFont typeface="Wingdings" pitchFamily="2" charset="2"/>
              <a:buAutoNum type="arabicParenR"/>
            </a:pPr>
            <a:r>
              <a:rPr lang="cs-CZ" dirty="0" smtClean="0"/>
              <a:t>TEPLOTNÍ ROZDÍL VODY NA HLADINĚ </a:t>
            </a:r>
          </a:p>
          <a:p>
            <a:pPr marL="533400" indent="-533400" eaLnBrk="1" hangingPunct="1">
              <a:buFont typeface="Wingdings" pitchFamily="2" charset="2"/>
              <a:buNone/>
            </a:pPr>
            <a:r>
              <a:rPr lang="cs-CZ" dirty="0" smtClean="0"/>
              <a:t>      A V HLOUBCE</a:t>
            </a:r>
          </a:p>
          <a:p>
            <a:pPr marL="533400" indent="-533400" eaLnBrk="1" hangingPunct="1"/>
            <a:endParaRPr lang="cs-CZ" dirty="0" smtClean="0"/>
          </a:p>
          <a:p>
            <a:pPr marL="533400" indent="-533400" eaLnBrk="1" hangingPunct="1">
              <a:buFont typeface="Wingdings" pitchFamily="2" charset="2"/>
              <a:buNone/>
            </a:pPr>
            <a:r>
              <a:rPr lang="cs-CZ" dirty="0" smtClean="0"/>
              <a:t>2) </a:t>
            </a:r>
            <a:r>
              <a:rPr lang="cs-CZ" dirty="0" smtClean="0"/>
              <a:t>PŘÍLIVOVÉ </a:t>
            </a:r>
            <a:r>
              <a:rPr lang="cs-CZ" dirty="0" smtClean="0"/>
              <a:t>ELEKTRÁRNY</a:t>
            </a:r>
          </a:p>
        </p:txBody>
      </p:sp>
      <p:pic>
        <p:nvPicPr>
          <p:cNvPr id="24580" name="Picture 5" descr="mávnutí,mo&amp;rcaron;e,oceány,p&amp;rcaron;íboje,p&amp;rcaron;íroda,vln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43600" y="3276600"/>
            <a:ext cx="3200400" cy="32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57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57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757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757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757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778" grpId="0" autoUpdateAnimBg="0"/>
      <p:bldP spid="75779" grpId="0" build="p" autoUpdateAnimBg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PŘÍLIVOVÉ ELEKTRÁRNY</a:t>
            </a:r>
          </a:p>
        </p:txBody>
      </p:sp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cs-CZ" smtClean="0"/>
              <a:t> PERIODICKÉ KOLÍSÁNÍ HLADINY VODY</a:t>
            </a:r>
          </a:p>
        </p:txBody>
      </p:sp>
      <p:pic>
        <p:nvPicPr>
          <p:cNvPr id="25604" name="Picture 5" descr="fotografie,krajiny,mo&amp;rcaron;e,oceány,plá&amp;zcaron;e,p&amp;rcaron;íboj,p&amp;rcaron;íroda,skál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33600" y="2895600"/>
            <a:ext cx="3714750" cy="3714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68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03" grpId="0" build="p" autoUpdateAnimBg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ENERGIE Z BIOMASY</a:t>
            </a:r>
          </a:p>
        </p:txBody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572000"/>
            <a:ext cx="8001000" cy="1524000"/>
          </a:xfrm>
        </p:spPr>
        <p:txBody>
          <a:bodyPr/>
          <a:lstStyle/>
          <a:p>
            <a:pPr eaLnBrk="1" hangingPunct="1"/>
            <a:r>
              <a:rPr lang="cs-CZ" smtClean="0"/>
              <a:t> </a:t>
            </a:r>
            <a:r>
              <a:rPr lang="cs-CZ" sz="3200" smtClean="0"/>
              <a:t>VYUŽITÍ ROSTLINNÉHO MATERIÁLU PRO VÝROBU ELEKTRICKÉ ENERGIE</a:t>
            </a:r>
          </a:p>
        </p:txBody>
      </p:sp>
      <p:pic>
        <p:nvPicPr>
          <p:cNvPr id="26628" name="Picture 5" descr="listí,potraviny,&amp;rcaron;epka olejka,zelenin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91200" y="990600"/>
            <a:ext cx="3352800" cy="335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04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04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60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18" grpId="0" autoUpdateAnimBg="0"/>
      <p:bldP spid="60419" grpId="0" build="p" autoUpdateAnimBg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NOVÝ TREND V ZEMĚDĚLSTVÍ</a:t>
            </a:r>
          </a:p>
        </p:txBody>
      </p:sp>
      <p:sp>
        <p:nvSpPr>
          <p:cNvPr id="675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Tx/>
              <a:buChar char="-"/>
            </a:pPr>
            <a:r>
              <a:rPr lang="cs-CZ" smtClean="0"/>
              <a:t>PĚSTOVÁNÍ ROSTLIN PRO VÝROBU BIOMASY </a:t>
            </a:r>
          </a:p>
          <a:p>
            <a:pPr eaLnBrk="1" hangingPunct="1">
              <a:buFontTx/>
              <a:buChar char="-"/>
            </a:pPr>
            <a:r>
              <a:rPr lang="cs-CZ" smtClean="0"/>
              <a:t>(NĚKTERÉ ROSTLINY VHODNÉ I </a:t>
            </a:r>
          </a:p>
          <a:p>
            <a:pPr eaLnBrk="1" hangingPunct="1">
              <a:buFontTx/>
              <a:buNone/>
            </a:pPr>
            <a:r>
              <a:rPr lang="cs-CZ" smtClean="0"/>
              <a:t>    PRO VÝROBU OLEJŮ PŘIDÁVANÝCH </a:t>
            </a:r>
          </a:p>
          <a:p>
            <a:pPr eaLnBrk="1" hangingPunct="1">
              <a:buFontTx/>
              <a:buNone/>
            </a:pPr>
            <a:r>
              <a:rPr lang="cs-CZ" smtClean="0"/>
              <a:t>    DO POHONNÝCH HMOT)</a:t>
            </a:r>
          </a:p>
        </p:txBody>
      </p:sp>
      <p:pic>
        <p:nvPicPr>
          <p:cNvPr id="27652" name="Picture 5" descr="farmy,pole,traktory,za&amp;rcaron;ízení pro farmy,zem&amp;ecaron;d&amp;ecaron;lství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77000" y="4343400"/>
            <a:ext cx="2667000" cy="26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75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75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75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75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87" grpId="0" build="p" autoUpdateAnimBg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-609600"/>
            <a:ext cx="8686800" cy="1752600"/>
          </a:xfrm>
        </p:spPr>
        <p:txBody>
          <a:bodyPr/>
          <a:lstStyle/>
          <a:p>
            <a:pPr eaLnBrk="1" hangingPunct="1"/>
            <a:r>
              <a:rPr lang="cs-CZ" smtClean="0"/>
              <a:t>MEZI ENERGETICKÉ PLODINY PATŘÍ:</a:t>
            </a:r>
          </a:p>
        </p:txBody>
      </p:sp>
      <p:pic>
        <p:nvPicPr>
          <p:cNvPr id="28675" name="Picture 4" descr="duby,Evropa,fotografie,krajiny,kv&amp;ecaron;tiny,místa,pole,polní kv&amp;ecaron;tiny,p&amp;rcaron;íroda,Spojené království,stromy"/>
          <p:cNvPicPr>
            <a:picLocks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990600" y="3962400"/>
            <a:ext cx="3200400" cy="3200400"/>
          </a:xfrm>
          <a:noFill/>
        </p:spPr>
      </p:pic>
      <p:pic>
        <p:nvPicPr>
          <p:cNvPr id="28676" name="Picture 5" descr="farmy,fotografie,pole,p&amp;rcaron;íroda,stromy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29400" y="3981450"/>
            <a:ext cx="2876550" cy="287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7" name="Picture 7" descr="pole,kv&amp;ecaron;tiny,rostoucí,louky,p&amp;rcaron;íroda,rostliny,ro&amp;ccaron;ní období,léto,slunce,slune&amp;ccaron;nice,slune&amp;ccaron;no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19800" y="1085850"/>
            <a:ext cx="2343150" cy="2343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8" name="Picture 9" descr="jídlo,obilí,obiloviny,p&amp;rcaron;íroda,pšenice,rostliny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5800" y="1219200"/>
            <a:ext cx="3000375" cy="300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9" name="Picture 11" descr="jídlo,klasy kuku&amp;rcaron;ice,kuku&amp;rcaron;ice,kuku&amp;rcaron;i&amp;ccaron;né klasy,Mexi&amp;ccaron;ané,Mexiko,Severní Amerika,zelenina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81400" y="1143000"/>
            <a:ext cx="2466975" cy="246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80" name="Picture 13" descr="doprava,p&amp;rcaron;íroda,rostliny,silnice,slunce,stále zelené stromy,stromy,svítání,topoly,vozovky,západy slunce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114800" y="4286250"/>
            <a:ext cx="2571750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96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96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34" grpId="0" autoUpdateAnimBg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28600"/>
            <a:ext cx="8915400" cy="1371600"/>
          </a:xfrm>
        </p:spPr>
        <p:txBody>
          <a:bodyPr/>
          <a:lstStyle/>
          <a:p>
            <a:pPr eaLnBrk="1" hangingPunct="1"/>
            <a:r>
              <a:rPr lang="cs-CZ" smtClean="0"/>
              <a:t>MEZI ENERGETICKÉ PLODINY PATŘÍ:</a:t>
            </a:r>
            <a:br>
              <a:rPr lang="cs-CZ" smtClean="0"/>
            </a:br>
            <a:r>
              <a:rPr lang="cs-CZ" smtClean="0"/>
              <a:t>(CÍLENĚ PĚSTOVANÁ BIOMASA)</a:t>
            </a:r>
          </a:p>
        </p:txBody>
      </p:sp>
      <p:sp>
        <p:nvSpPr>
          <p:cNvPr id="686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2362200"/>
            <a:ext cx="8001000" cy="44958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cs-CZ" sz="3200" smtClean="0"/>
              <a:t>RYCHLEROSTOUCÍ DŘEVINY</a:t>
            </a:r>
          </a:p>
          <a:p>
            <a:pPr eaLnBrk="1" hangingPunct="1">
              <a:lnSpc>
                <a:spcPct val="90000"/>
              </a:lnSpc>
            </a:pPr>
            <a:r>
              <a:rPr lang="cs-CZ" sz="3200" smtClean="0"/>
              <a:t>OBILOVINY</a:t>
            </a:r>
          </a:p>
          <a:p>
            <a:pPr eaLnBrk="1" hangingPunct="1">
              <a:lnSpc>
                <a:spcPct val="90000"/>
              </a:lnSpc>
            </a:pPr>
            <a:r>
              <a:rPr lang="cs-CZ" sz="3200" smtClean="0"/>
              <a:t>TRAVNÍ POROSTY </a:t>
            </a:r>
            <a:r>
              <a:rPr lang="cs-CZ" sz="1800" smtClean="0"/>
              <a:t>(KONOPÍ, OZDOBNICE ČÍNSKÁ)</a:t>
            </a:r>
          </a:p>
          <a:p>
            <a:pPr eaLnBrk="1" hangingPunct="1">
              <a:lnSpc>
                <a:spcPct val="90000"/>
              </a:lnSpc>
            </a:pPr>
            <a:r>
              <a:rPr lang="cs-CZ" sz="3200" smtClean="0"/>
              <a:t>ŘEPKA OLEJKA</a:t>
            </a:r>
          </a:p>
          <a:p>
            <a:pPr eaLnBrk="1" hangingPunct="1">
              <a:lnSpc>
                <a:spcPct val="90000"/>
              </a:lnSpc>
            </a:pPr>
            <a:r>
              <a:rPr lang="cs-CZ" sz="3200" smtClean="0"/>
              <a:t>SLUNEČNICE</a:t>
            </a:r>
          </a:p>
          <a:p>
            <a:pPr eaLnBrk="1" hangingPunct="1">
              <a:lnSpc>
                <a:spcPct val="90000"/>
              </a:lnSpc>
            </a:pPr>
            <a:r>
              <a:rPr lang="cs-CZ" sz="3200" smtClean="0"/>
              <a:t>LEN</a:t>
            </a:r>
          </a:p>
          <a:p>
            <a:pPr eaLnBrk="1" hangingPunct="1">
              <a:lnSpc>
                <a:spcPct val="90000"/>
              </a:lnSpc>
            </a:pPr>
            <a:r>
              <a:rPr lang="cs-CZ" sz="3200" smtClean="0"/>
              <a:t>CUKROVÁ ŘEPA </a:t>
            </a:r>
          </a:p>
          <a:p>
            <a:pPr eaLnBrk="1" hangingPunct="1">
              <a:lnSpc>
                <a:spcPct val="90000"/>
              </a:lnSpc>
            </a:pPr>
            <a:r>
              <a:rPr lang="cs-CZ" sz="3200" smtClean="0"/>
              <a:t>KUKUŘICE</a:t>
            </a:r>
          </a:p>
          <a:p>
            <a:pPr eaLnBrk="1" hangingPunct="1">
              <a:lnSpc>
                <a:spcPct val="90000"/>
              </a:lnSpc>
            </a:pPr>
            <a:endParaRPr lang="cs-CZ" sz="3200" smtClean="0"/>
          </a:p>
          <a:p>
            <a:pPr eaLnBrk="1" hangingPunct="1">
              <a:lnSpc>
                <a:spcPct val="90000"/>
              </a:lnSpc>
            </a:pPr>
            <a:endParaRPr lang="cs-CZ" sz="240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86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686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686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686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686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686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686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686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11" grpId="0" build="p" autoUpdateAnimBg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>
          <a:xfrm>
            <a:off x="571500" y="685800"/>
            <a:ext cx="8001000" cy="1143000"/>
          </a:xfrm>
        </p:spPr>
        <p:txBody>
          <a:bodyPr/>
          <a:lstStyle/>
          <a:p>
            <a:pPr eaLnBrk="1" hangingPunct="1"/>
            <a:r>
              <a:rPr lang="cs-CZ" smtClean="0"/>
              <a:t>SLUNEČNÍ ENERGIE</a:t>
            </a:r>
          </a:p>
        </p:txBody>
      </p:sp>
      <p:sp>
        <p:nvSpPr>
          <p:cNvPr id="61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cs-CZ" smtClean="0"/>
              <a:t>= ELEKTROMAGENETICKÉ VLNĚNÍ</a:t>
            </a:r>
          </a:p>
          <a:p>
            <a:pPr eaLnBrk="1" hangingPunct="1"/>
            <a:r>
              <a:rPr lang="cs-CZ" smtClean="0"/>
              <a:t>SOLÁRNÍ ENERGIE</a:t>
            </a:r>
          </a:p>
        </p:txBody>
      </p:sp>
      <p:pic>
        <p:nvPicPr>
          <p:cNvPr id="30724" name="Picture 5" descr="energie,panely,p&amp;rcaron;íroda,pr&amp;uring;mysl,slunce,slune&amp;ccaron;ní energie,slune&amp;ccaron;ní panely,slune&amp;ccaron;ní svit,webové animace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34200" y="0"/>
            <a:ext cx="2209800" cy="220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5" name="Picture 6" descr="3d,abstraktní,energie,Fotolia,Komunikace,koncepty,kreslené,mu&amp;zcaron;i,osoby,slunce,slune&amp;ccaron;ní zá&amp;rcaron;e,svítání,symbolické,tvary,Um&amp;ecaron;ní,výkon,&amp;zcaron;ivoty,zlat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05400" y="2895600"/>
            <a:ext cx="3714750" cy="3714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6" name="Picture 7" descr="energetické generátory,p&amp;rcaron;íroda,pr&amp;uring;mysl,slune&amp;ccaron;ní energie,slune&amp;ccaron;ní panely,slune&amp;ccaron;ní svit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66800" y="3429000"/>
            <a:ext cx="3181350" cy="318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14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14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614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614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42" grpId="0" autoUpdateAnimBg="0"/>
      <p:bldP spid="61443" grpId="0" build="p" autoUpdateAnimBg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2971800"/>
            <a:ext cx="8001000" cy="3124200"/>
          </a:xfrm>
        </p:spPr>
        <p:txBody>
          <a:bodyPr/>
          <a:lstStyle/>
          <a:p>
            <a:pPr eaLnBrk="1" hangingPunct="1"/>
            <a:r>
              <a:rPr lang="cs-CZ" smtClean="0"/>
              <a:t> PŘEMĚNA SLUNEČNÍ  ENERGIE (SLUNEČNÍHO ZÁŘENÍ) NA ENERGII ELEKTRICKOU</a:t>
            </a:r>
          </a:p>
          <a:p>
            <a:pPr eaLnBrk="1" hangingPunct="1">
              <a:buFont typeface="Wingdings" pitchFamily="2" charset="2"/>
              <a:buNone/>
            </a:pPr>
            <a:endParaRPr lang="cs-CZ" smtClean="0"/>
          </a:p>
          <a:p>
            <a:pPr eaLnBrk="1" hangingPunct="1"/>
            <a:r>
              <a:rPr lang="cs-CZ" smtClean="0"/>
              <a:t>POMĚRNĚ VYSOKÁ ÚČINNOST</a:t>
            </a:r>
          </a:p>
          <a:p>
            <a:pPr eaLnBrk="1" hangingPunct="1"/>
            <a:r>
              <a:rPr lang="cs-CZ" smtClean="0"/>
              <a:t>POMOCÍ SOLÁRNÍCH SYSTÉMŮ</a:t>
            </a:r>
          </a:p>
        </p:txBody>
      </p:sp>
      <p:pic>
        <p:nvPicPr>
          <p:cNvPr id="31748" name="Picture 5" descr="energie,p&amp;rcaron;íroda,pr&amp;uring;mysl,pr&amp;uring;myslová odv&amp;ecaron;tví,slune&amp;ccaron;ní svit,solární baterie,vedra,v&amp;ecaron;&amp;zcaron;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00800" y="0"/>
            <a:ext cx="2743200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24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624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624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67" grpId="0" build="p" autoUpdateAnimBg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KLADY: </a:t>
            </a:r>
          </a:p>
        </p:txBody>
      </p:sp>
      <p:sp>
        <p:nvSpPr>
          <p:cNvPr id="634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cs-CZ" smtClean="0"/>
              <a:t> ČISTÝ A ŠETRNÝ ZPŮSOB PŘEMĚNY ENERGIE</a:t>
            </a:r>
          </a:p>
          <a:p>
            <a:pPr eaLnBrk="1" hangingPunct="1"/>
            <a:r>
              <a:rPr lang="cs-CZ" smtClean="0"/>
              <a:t>POMĚRNĚ VYSOKÁ ÚČINNOST</a:t>
            </a:r>
          </a:p>
          <a:p>
            <a:pPr eaLnBrk="1" hangingPunct="1"/>
            <a:endParaRPr lang="cs-CZ" smtClean="0"/>
          </a:p>
        </p:txBody>
      </p:sp>
      <p:pic>
        <p:nvPicPr>
          <p:cNvPr id="32772" name="Picture 5" descr="alternativní energie,budovy,domovy,domy,ekologie,energie,ikony,problémy &amp;zcaron;ivotního prost&amp;rcaron;edí,prost&amp;rcaron;edí,slunce,slune&amp;ccaron;ní sv&amp;ecaron;tlo,slune&amp;ccaron;ní zá&amp;rcaron;e,solární,solární energie,solární panely,webové prvky,zachování,zachování &amp;zcaron;ivotního prost&amp;rcaron;edí,zelené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96000" y="3886200"/>
            <a:ext cx="2743200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34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34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634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634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0" grpId="0" autoUpdateAnimBg="0"/>
      <p:bldP spid="63491" grpId="0" build="p" autoUpdateAnimBg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ZÁPORY:</a:t>
            </a:r>
          </a:p>
        </p:txBody>
      </p:sp>
      <p:sp>
        <p:nvSpPr>
          <p:cNvPr id="645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cs-CZ" smtClean="0"/>
              <a:t>DRAHÉ</a:t>
            </a:r>
          </a:p>
          <a:p>
            <a:pPr eaLnBrk="1" hangingPunct="1"/>
            <a:r>
              <a:rPr lang="cs-CZ" smtClean="0"/>
              <a:t>? LIKVIDACE POUŽITÝCH KOLEKTORŮ?</a:t>
            </a:r>
          </a:p>
          <a:p>
            <a:pPr eaLnBrk="1" hangingPunct="1"/>
            <a:r>
              <a:rPr lang="cs-CZ" smtClean="0"/>
              <a:t>ZÁBORY ZEMĚDĚLSKÉ PŮDY</a:t>
            </a:r>
          </a:p>
          <a:p>
            <a:pPr eaLnBrk="1" hangingPunct="1"/>
            <a:endParaRPr lang="cs-CZ" smtClean="0"/>
          </a:p>
        </p:txBody>
      </p:sp>
      <p:pic>
        <p:nvPicPr>
          <p:cNvPr id="33796" name="Picture 5" descr="alternativní energie,domovy,domy,ekologie,energie,ikony,o&amp;rcaron;íznuté fotky,o&amp;rcaron;íznuté obrázky,PNG,problémy &amp;zcaron;ivotního prost&amp;rcaron;edí,prost&amp;rcaron;edí,pr&amp;uring;hledná pozadí,slunce,slune&amp;ccaron;ní sv&amp;ecaron;tlo,slune&amp;ccaron;ní zá&amp;rcaron;e,solární,solární energie,solární kolektory,solární panely,tla&amp;ccaron;ítka,výkon,webové prvky,zachování,zachování &amp;zcaron;ivotního prost&amp;rcaron;edí,zelené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96000" y="3962400"/>
            <a:ext cx="2438400" cy="243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45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645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645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15" grpId="0" build="p" autoUpdateAnimBg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cs-CZ" sz="2600" b="0" smtClean="0"/>
              <a:t>Zdroje:</a:t>
            </a:r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Clr>
                <a:schemeClr val="accent2"/>
              </a:buClr>
            </a:pPr>
            <a:r>
              <a:rPr lang="cs-CZ" smtClean="0"/>
              <a:t>VŠECHNY OBRÁZKY Z KLIPART: </a:t>
            </a:r>
            <a:r>
              <a:rPr lang="cs-CZ" smtClean="0">
                <a:hlinkClick r:id="rId2"/>
              </a:rPr>
              <a:t>http://office.microsoft.com/cs-cz/images/?CTT=97</a:t>
            </a:r>
            <a:r>
              <a:rPr lang="cs-CZ" smtClean="0"/>
              <a:t> </a:t>
            </a:r>
          </a:p>
          <a:p>
            <a:pPr eaLnBrk="1" hangingPunct="1">
              <a:buClr>
                <a:schemeClr val="accent2"/>
              </a:buClr>
            </a:pPr>
            <a:r>
              <a:rPr lang="cs-CZ" smtClean="0"/>
              <a:t>STAŽENO DNE:  9. 2. 2013</a:t>
            </a:r>
          </a:p>
          <a:p>
            <a:pPr eaLnBrk="1" hangingPunct="1">
              <a:buFont typeface="Wingdings" pitchFamily="2" charset="2"/>
              <a:buNone/>
            </a:pPr>
            <a:endParaRPr lang="cs-CZ" smtClean="0"/>
          </a:p>
        </p:txBody>
      </p:sp>
      <p:pic>
        <p:nvPicPr>
          <p:cNvPr id="34820" name="Picture 46" descr="logo_pruhl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56550" y="260350"/>
            <a:ext cx="85725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Kapsule">
  <a:themeElements>
    <a:clrScheme name="Kapsule 2">
      <a:dk1>
        <a:srgbClr val="003366"/>
      </a:dk1>
      <a:lt1>
        <a:srgbClr val="FFFFFF"/>
      </a:lt1>
      <a:dk2>
        <a:srgbClr val="006666"/>
      </a:dk2>
      <a:lt2>
        <a:srgbClr val="003366"/>
      </a:lt2>
      <a:accent1>
        <a:srgbClr val="99CC99"/>
      </a:accent1>
      <a:accent2>
        <a:srgbClr val="33CCCC"/>
      </a:accent2>
      <a:accent3>
        <a:srgbClr val="FFFFFF"/>
      </a:accent3>
      <a:accent4>
        <a:srgbClr val="002A56"/>
      </a:accent4>
      <a:accent5>
        <a:srgbClr val="CAE2CA"/>
      </a:accent5>
      <a:accent6>
        <a:srgbClr val="2DB9B9"/>
      </a:accent6>
      <a:hlink>
        <a:srgbClr val="666699"/>
      </a:hlink>
      <a:folHlink>
        <a:srgbClr val="CC99FF"/>
      </a:folHlink>
    </a:clrScheme>
    <a:fontScheme name="Kapsul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</a:defRPr>
        </a:defPPr>
      </a:lstStyle>
    </a:lnDef>
  </a:objectDefaults>
  <a:extraClrSchemeLst>
    <a:extraClrScheme>
      <a:clrScheme name="Kapsule 1">
        <a:dk1>
          <a:srgbClr val="000066"/>
        </a:dk1>
        <a:lt1>
          <a:srgbClr val="FFFFEB"/>
        </a:lt1>
        <a:dk2>
          <a:srgbClr val="336699"/>
        </a:dk2>
        <a:lt2>
          <a:srgbClr val="FFFFEB"/>
        </a:lt2>
        <a:accent1>
          <a:srgbClr val="666699"/>
        </a:accent1>
        <a:accent2>
          <a:srgbClr val="99CCFF"/>
        </a:accent2>
        <a:accent3>
          <a:srgbClr val="ADB8CA"/>
        </a:accent3>
        <a:accent4>
          <a:srgbClr val="DADAC9"/>
        </a:accent4>
        <a:accent5>
          <a:srgbClr val="B8B8CA"/>
        </a:accent5>
        <a:accent6>
          <a:srgbClr val="8AB9E7"/>
        </a:accent6>
        <a:hlink>
          <a:srgbClr val="CCCCFF"/>
        </a:hlink>
        <a:folHlink>
          <a:srgbClr val="C68D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apsule 2">
        <a:dk1>
          <a:srgbClr val="003366"/>
        </a:dk1>
        <a:lt1>
          <a:srgbClr val="FFFFFF"/>
        </a:lt1>
        <a:dk2>
          <a:srgbClr val="006666"/>
        </a:dk2>
        <a:lt2>
          <a:srgbClr val="003366"/>
        </a:lt2>
        <a:accent1>
          <a:srgbClr val="99CC99"/>
        </a:accent1>
        <a:accent2>
          <a:srgbClr val="33CCCC"/>
        </a:accent2>
        <a:accent3>
          <a:srgbClr val="FFFFFF"/>
        </a:accent3>
        <a:accent4>
          <a:srgbClr val="002A56"/>
        </a:accent4>
        <a:accent5>
          <a:srgbClr val="CAE2CA"/>
        </a:accent5>
        <a:accent6>
          <a:srgbClr val="2DB9B9"/>
        </a:accent6>
        <a:hlink>
          <a:srgbClr val="666699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apsule 3">
        <a:dk1>
          <a:srgbClr val="000000"/>
        </a:dk1>
        <a:lt1>
          <a:srgbClr val="FFFFFF"/>
        </a:lt1>
        <a:dk2>
          <a:srgbClr val="000000"/>
        </a:dk2>
        <a:lt2>
          <a:srgbClr val="5F5F5F"/>
        </a:lt2>
        <a:accent1>
          <a:srgbClr val="C0C0C0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737373"/>
        </a:accent6>
        <a:hlink>
          <a:srgbClr val="5F5F5F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apsule 4">
        <a:dk1>
          <a:srgbClr val="000000"/>
        </a:dk1>
        <a:lt1>
          <a:srgbClr val="FFFFFF"/>
        </a:lt1>
        <a:dk2>
          <a:srgbClr val="9900CC"/>
        </a:dk2>
        <a:lt2>
          <a:srgbClr val="0033CC"/>
        </a:lt2>
        <a:accent1>
          <a:srgbClr val="FFCC66"/>
        </a:accent1>
        <a:accent2>
          <a:srgbClr val="33CC33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2DB92D"/>
        </a:accent6>
        <a:hlink>
          <a:srgbClr val="9900CC"/>
        </a:hlink>
        <a:folHlink>
          <a:srgbClr val="9900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C:\Program Files\Microsoft Office\Templates\Presentation Designs\Kapsule.pot</Template>
  <TotalTime>120</TotalTime>
  <Words>488</Words>
  <Application>Microsoft Office PowerPoint</Application>
  <PresentationFormat>Předvádění na obrazovce (4:3)</PresentationFormat>
  <Paragraphs>126</Paragraphs>
  <Slides>32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32</vt:i4>
      </vt:variant>
    </vt:vector>
  </HeadingPairs>
  <TitlesOfParts>
    <vt:vector size="37" baseType="lpstr">
      <vt:lpstr>Times New Roman</vt:lpstr>
      <vt:lpstr>Arial</vt:lpstr>
      <vt:lpstr>Wingdings</vt:lpstr>
      <vt:lpstr>Calibri</vt:lpstr>
      <vt:lpstr>Kapsule</vt:lpstr>
      <vt:lpstr>Snímek 1</vt:lpstr>
      <vt:lpstr>ALTERNATIVNÍ ZDROJE ENERGIE</vt:lpstr>
      <vt:lpstr>JADERNÁ ENERGIE</vt:lpstr>
      <vt:lpstr>PROČ JADERNÁ ENERGIE</vt:lpstr>
      <vt:lpstr>Snímek 5</vt:lpstr>
      <vt:lpstr> </vt:lpstr>
      <vt:lpstr>1. JADERNÁ ELEKTRÁRNA NA NAŠEM ÚZEMÍ?</vt:lpstr>
      <vt:lpstr>JADERNÉ ELEKTRÁRNY NA ÚZEMÍ ČR?</vt:lpstr>
      <vt:lpstr>VĚTRNÉ ELEKTRÁRNY</vt:lpstr>
      <vt:lpstr>VÝKON VĚTRNÉ ELEKTRÁRNY</vt:lpstr>
      <vt:lpstr>NEVÝHODY: </vt:lpstr>
      <vt:lpstr>Snímek 12</vt:lpstr>
      <vt:lpstr>VĚTRNÝ MLÝN</vt:lpstr>
      <vt:lpstr> JAKÁ EVROPSKÁ ZEMĚ JE SPOJOVÁNA S VĚTRNÝMI MLÝNY?</vt:lpstr>
      <vt:lpstr>VODNÍ ELEKTRÁRNY</vt:lpstr>
      <vt:lpstr>VODNÍ KOLO</vt:lpstr>
      <vt:lpstr>VYNÁLEZ TURBÍNY</vt:lpstr>
      <vt:lpstr>1. VODNÍ ELEKTRÁRNA</vt:lpstr>
      <vt:lpstr> </vt:lpstr>
      <vt:lpstr>NEVÝHODY: </vt:lpstr>
      <vt:lpstr>JAKÉ ZNÁŠ VODNÍ ELEKTRÁRNY V ČR?</vt:lpstr>
      <vt:lpstr>ENERGIE Z OCEÁNŮ</vt:lpstr>
      <vt:lpstr>PŘÍLIVOVÉ ELEKTRÁRNY</vt:lpstr>
      <vt:lpstr>ENERGIE Z BIOMASY</vt:lpstr>
      <vt:lpstr>NOVÝ TREND V ZEMĚDĚLSTVÍ</vt:lpstr>
      <vt:lpstr>MEZI ENERGETICKÉ PLODINY PATŘÍ:</vt:lpstr>
      <vt:lpstr>MEZI ENERGETICKÉ PLODINY PATŘÍ: (CÍLENĚ PĚSTOVANÁ BIOMASA)</vt:lpstr>
      <vt:lpstr>SLUNEČNÍ ENERGIE</vt:lpstr>
      <vt:lpstr>Snímek 29</vt:lpstr>
      <vt:lpstr>KLADY: </vt:lpstr>
      <vt:lpstr>ZÁPORY:</vt:lpstr>
      <vt:lpstr>Zdroje: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ALTERNATIVNÍ ZDROJE ENERGIE</dc:title>
  <dc:creator>Jana Polanska</dc:creator>
  <cp:lastModifiedBy>Dum</cp:lastModifiedBy>
  <cp:revision>19</cp:revision>
  <cp:lastPrinted>1601-01-01T00:00:00Z</cp:lastPrinted>
  <dcterms:created xsi:type="dcterms:W3CDTF">2013-02-09T20:39:40Z</dcterms:created>
  <dcterms:modified xsi:type="dcterms:W3CDTF">2014-02-04T19:03:09Z</dcterms:modified>
</cp:coreProperties>
</file>