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sldIdLst>
    <p:sldId id="288" r:id="rId2"/>
    <p:sldId id="257" r:id="rId3"/>
    <p:sldId id="258" r:id="rId4"/>
    <p:sldId id="262" r:id="rId5"/>
    <p:sldId id="263" r:id="rId6"/>
    <p:sldId id="259" r:id="rId7"/>
    <p:sldId id="264" r:id="rId8"/>
    <p:sldId id="265" r:id="rId9"/>
    <p:sldId id="266" r:id="rId10"/>
    <p:sldId id="269" r:id="rId11"/>
    <p:sldId id="267" r:id="rId12"/>
    <p:sldId id="270" r:id="rId13"/>
    <p:sldId id="268" r:id="rId14"/>
    <p:sldId id="271" r:id="rId15"/>
    <p:sldId id="272" r:id="rId16"/>
    <p:sldId id="260" r:id="rId17"/>
    <p:sldId id="273" r:id="rId18"/>
    <p:sldId id="274" r:id="rId19"/>
    <p:sldId id="275" r:id="rId20"/>
    <p:sldId id="276" r:id="rId21"/>
    <p:sldId id="261" r:id="rId22"/>
    <p:sldId id="277" r:id="rId23"/>
    <p:sldId id="285" r:id="rId24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 varScale="1">
        <p:scale>
          <a:sx n="97" d="100"/>
          <a:sy n="97" d="100"/>
        </p:scale>
        <p:origin x="-114" y="-1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 descr="Large confetti"/>
          <p:cNvSpPr>
            <a:spLocks noChangeArrowheads="1"/>
          </p:cNvSpPr>
          <p:nvPr/>
        </p:nvSpPr>
        <p:spPr bwMode="ltGray">
          <a:xfrm>
            <a:off x="484188" y="1549400"/>
            <a:ext cx="8158162" cy="1689100"/>
          </a:xfrm>
          <a:prstGeom prst="rect">
            <a:avLst/>
          </a:prstGeom>
          <a:pattFill prst="lgConfetti">
            <a:fgClr>
              <a:schemeClr val="accent2">
                <a:alpha val="50195"/>
              </a:schemeClr>
            </a:fgClr>
            <a:bgClr>
              <a:schemeClr val="folHlink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kumimoji="1" lang="cs-CZ"/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ltGray">
          <a:xfrm>
            <a:off x="228600" y="3206750"/>
            <a:ext cx="8686800" cy="77788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kumimoji="1" lang="cs-CZ"/>
          </a:p>
        </p:txBody>
      </p:sp>
      <p:sp>
        <p:nvSpPr>
          <p:cNvPr id="6" name="AutoShape 57"/>
          <p:cNvSpPr>
            <a:spLocks noChangeArrowheads="1"/>
          </p:cNvSpPr>
          <p:nvPr/>
        </p:nvSpPr>
        <p:spPr bwMode="ltGray">
          <a:xfrm>
            <a:off x="228600" y="1482725"/>
            <a:ext cx="8686800" cy="77788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kumimoji="1" lang="cs-CZ"/>
          </a:p>
        </p:txBody>
      </p:sp>
      <p:sp>
        <p:nvSpPr>
          <p:cNvPr id="7" name="AutoShape 58"/>
          <p:cNvSpPr>
            <a:spLocks noChangeArrowheads="1"/>
          </p:cNvSpPr>
          <p:nvPr/>
        </p:nvSpPr>
        <p:spPr bwMode="ltGray">
          <a:xfrm>
            <a:off x="8623300" y="1246188"/>
            <a:ext cx="77788" cy="22352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kumimoji="1" lang="cs-CZ"/>
          </a:p>
        </p:txBody>
      </p:sp>
      <p:sp>
        <p:nvSpPr>
          <p:cNvPr id="8" name="AutoShape 59"/>
          <p:cNvSpPr>
            <a:spLocks noChangeArrowheads="1"/>
          </p:cNvSpPr>
          <p:nvPr/>
        </p:nvSpPr>
        <p:spPr bwMode="ltGray">
          <a:xfrm>
            <a:off x="434975" y="1252538"/>
            <a:ext cx="77788" cy="22352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kumimoji="1" lang="cs-CZ"/>
          </a:p>
        </p:txBody>
      </p:sp>
      <p:sp>
        <p:nvSpPr>
          <p:cNvPr id="9" name="AutoShape 61"/>
          <p:cNvSpPr>
            <a:spLocks noChangeArrowheads="1"/>
          </p:cNvSpPr>
          <p:nvPr/>
        </p:nvSpPr>
        <p:spPr bwMode="ltGray">
          <a:xfrm>
            <a:off x="2830513" y="5783263"/>
            <a:ext cx="3481387" cy="77787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kumimoji="1" lang="cs-CZ"/>
          </a:p>
        </p:txBody>
      </p:sp>
      <p:sp>
        <p:nvSpPr>
          <p:cNvPr id="10" name="Rectangle 62" descr="Large confetti"/>
          <p:cNvSpPr>
            <a:spLocks noChangeArrowheads="1"/>
          </p:cNvSpPr>
          <p:nvPr/>
        </p:nvSpPr>
        <p:spPr bwMode="ltGray">
          <a:xfrm>
            <a:off x="4095750" y="5734050"/>
            <a:ext cx="949325" cy="176213"/>
          </a:xfrm>
          <a:prstGeom prst="rect">
            <a:avLst/>
          </a:prstGeom>
          <a:pattFill prst="lgConfetti">
            <a:fgClr>
              <a:schemeClr val="accent2"/>
            </a:fgClr>
            <a:bgClr>
              <a:schemeClr val="folHlink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kumimoji="1" lang="cs-CZ"/>
          </a:p>
        </p:txBody>
      </p:sp>
      <p:sp>
        <p:nvSpPr>
          <p:cNvPr id="3135" name="Rectangle 63" descr="Large confetti"/>
          <p:cNvSpPr>
            <a:spLocks noGrp="1" noChangeArrowheads="1"/>
          </p:cNvSpPr>
          <p:nvPr>
            <p:ph type="ctrTitle"/>
          </p:nvPr>
        </p:nvSpPr>
        <p:spPr>
          <a:xfrm>
            <a:off x="685800" y="1752600"/>
            <a:ext cx="7772400" cy="1143000"/>
          </a:xfrm>
          <a:pattFill prst="lgConfetti">
            <a:fgClr>
              <a:schemeClr val="accent2"/>
            </a:fgClr>
            <a:bgClr>
              <a:schemeClr val="folHlink"/>
            </a:bgClr>
          </a:pattFill>
        </p:spPr>
        <p:txBody>
          <a:bodyPr anchor="ctr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3136" name="Rectangle 64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465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1" name="Rectangle 65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Rectangle 66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6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 anchorCtr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10141A9-4A4F-4AB7-888E-728A7E060BD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6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2" descr="Large confetti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4337312-75C9-4737-9020-775663E85B9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6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2" descr="Large confetti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C5EB5C-B74C-498D-A10B-B83DFF84E1B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05000"/>
            <a:ext cx="3810000" cy="4191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05000"/>
            <a:ext cx="3810000" cy="4191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6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2" descr="Large confetti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8E2975B-E696-4CCF-AC35-8AB88B7E30B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6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2" descr="Large confetti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ADD467A-1AC5-4A55-AE19-1C1BBF70772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6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2" descr="Large confetti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28DF902-0897-4CB6-8B53-D2D53E2647E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6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2" descr="Large confetti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C8AB6C4-38A5-4310-9F90-FA8FE97B078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6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2" descr="Large confetti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809C8B9-1046-4563-A162-102CBED77CA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6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2" descr="Large confetti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72E44A3-53AE-46E0-8A99-654E5C76FCA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6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2" descr="Large confetti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EF9610E-3D17-4624-9EEF-B18E226BC14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21488" y="284163"/>
            <a:ext cx="2044700" cy="581183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284163"/>
            <a:ext cx="5983288" cy="58118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6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2" descr="Large confetti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979421C-BAD9-4064-A78F-5678620CDCB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58" descr="Large confetti"/>
          <p:cNvSpPr>
            <a:spLocks noGrp="1" noChangeArrowheads="1"/>
          </p:cNvSpPr>
          <p:nvPr>
            <p:ph type="title"/>
          </p:nvPr>
        </p:nvSpPr>
        <p:spPr bwMode="auto">
          <a:xfrm>
            <a:off x="1093788" y="284163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59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05000"/>
            <a:ext cx="7772400" cy="419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108" name="Rectangle 6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4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09" name="Rectangle 61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4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6"/>
          <p:cNvSpPr>
            <a:spLocks noChangeArrowheads="1"/>
          </p:cNvSpPr>
          <p:nvPr/>
        </p:nvSpPr>
        <p:spPr bwMode="auto">
          <a:xfrm>
            <a:off x="0" y="1512888"/>
            <a:ext cx="8458200" cy="87312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kumimoji="1" lang="cs-CZ"/>
          </a:p>
        </p:txBody>
      </p:sp>
      <p:sp>
        <p:nvSpPr>
          <p:cNvPr id="1031" name="Rectangle 67" descr="Large confetti"/>
          <p:cNvSpPr>
            <a:spLocks noChangeArrowheads="1"/>
          </p:cNvSpPr>
          <p:nvPr/>
        </p:nvSpPr>
        <p:spPr bwMode="ltGray">
          <a:xfrm>
            <a:off x="247650" y="0"/>
            <a:ext cx="793750" cy="1841500"/>
          </a:xfrm>
          <a:prstGeom prst="rect">
            <a:avLst/>
          </a:prstGeom>
          <a:pattFill prst="lgConfetti">
            <a:fgClr>
              <a:schemeClr val="accent2"/>
            </a:fgClr>
            <a:bgClr>
              <a:schemeClr val="folHlink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kumimoji="1" lang="cs-CZ"/>
          </a:p>
        </p:txBody>
      </p:sp>
      <p:sp>
        <p:nvSpPr>
          <p:cNvPr id="1032" name="Rectangle 68"/>
          <p:cNvSpPr>
            <a:spLocks noChangeArrowheads="1"/>
          </p:cNvSpPr>
          <p:nvPr/>
        </p:nvSpPr>
        <p:spPr bwMode="auto">
          <a:xfrm>
            <a:off x="7067550" y="6553200"/>
            <a:ext cx="2076450" cy="79375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kumimoji="1" lang="cs-CZ"/>
          </a:p>
        </p:txBody>
      </p:sp>
      <p:sp>
        <p:nvSpPr>
          <p:cNvPr id="2110" name="Rectangle 62" descr="Large confetti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216900" y="6248400"/>
            <a:ext cx="533400" cy="609600"/>
          </a:xfrm>
          <a:prstGeom prst="rect">
            <a:avLst/>
          </a:prstGeom>
          <a:pattFill prst="lgConfetti">
            <a:fgClr>
              <a:schemeClr val="accent2"/>
            </a:fgClr>
            <a:bgClr>
              <a:schemeClr val="folHlink"/>
            </a:bgClr>
          </a:patt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>
            <a:lvl1pPr algn="r" eaLnBrk="1" hangingPunct="1">
              <a:defRPr sz="1400">
                <a:solidFill>
                  <a:schemeClr val="bg1"/>
                </a:solidFill>
              </a:defRPr>
            </a:lvl1pPr>
          </a:lstStyle>
          <a:p>
            <a:fld id="{16A3DA8A-AD38-4426-9749-6715E4A5F9B4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SzPct val="85000"/>
        <a:buBlip>
          <a:blip r:embed="rId14"/>
        </a:buBlip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n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SzPct val="70000"/>
        <a:buFont typeface="Wingdings" pitchFamily="2" charset="2"/>
        <a:buChar char="n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SzPct val="70000"/>
        <a:buFont typeface="Wingdings" pitchFamily="2" charset="2"/>
        <a:buChar char="n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sk.wikipedia.org/wiki/S%C3%BAbor:Edge_of_SpaceSK.png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hyperlink" Target="http://en.wikipedia.org/wiki/public_domain" TargetMode="External"/><Relationship Id="rId4" Type="http://schemas.openxmlformats.org/officeDocument/2006/relationships/hyperlink" Target="http://cs.wikipedia.org/wiki/Soubor:Antarcitc_ozone_layer_2006_09_2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6322" name="Group 2050"/>
          <p:cNvGraphicFramePr>
            <a:graphicFrameLocks noGrp="1"/>
          </p:cNvGraphicFramePr>
          <p:nvPr>
            <p:ph idx="4294967295"/>
          </p:nvPr>
        </p:nvGraphicFramePr>
        <p:xfrm>
          <a:off x="468313" y="1268413"/>
          <a:ext cx="8229600" cy="389731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85000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SzPct val="7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SzPct val="7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anose="02020603050405020304" pitchFamily="18" charset="0"/>
                          <a:cs typeface="Arial" panose="020B0604020202020204" pitchFamily="34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85000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SzPct val="7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SzPct val="7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Arial" panose="020B0604020202020204" pitchFamily="34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85000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SzPct val="7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SzPct val="7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Arial" panose="020B0604020202020204" pitchFamily="34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85000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SzPct val="7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SzPct val="7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85000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SzPct val="7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SzPct val="7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Arial" panose="020B0604020202020204" pitchFamily="34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85000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SzPct val="7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SzPct val="7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VY_52_INOVACE_PR_04_ATMOSFÉRA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85000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SzPct val="7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SzPct val="7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Arial" panose="020B0604020202020204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85000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SzPct val="7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SzPct val="7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Mgr. Jana Polanská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85000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SzPct val="7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SzPct val="7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Arial" panose="020B0604020202020204" pitchFamily="34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85000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SzPct val="7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SzPct val="7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EVVO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85000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SzPct val="7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SzPct val="7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Arial" panose="020B0604020202020204" pitchFamily="34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85000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SzPct val="7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SzPct val="7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kvarta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85000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SzPct val="7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SzPct val="7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Arial" panose="020B0604020202020204" pitchFamily="34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85000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SzPct val="7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SzPct val="7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3. 12. 2012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85000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SzPct val="7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SzPct val="7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Arial" panose="020B0604020202020204" pitchFamily="34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SzPct val="85000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SzPct val="7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SzPct val="7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Arial" panose="020B0604020202020204" pitchFamily="34" charset="0"/>
                        </a:rPr>
                        <a:t>Prezentace popisuje složení a význam atmosféry.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85000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SzPct val="7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SzPct val="7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Arial" panose="020B0604020202020204" pitchFamily="34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SzPct val="85000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SzPct val="7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SzPct val="7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P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Arial" panose="020B0604020202020204" pitchFamily="34" charset="0"/>
                        </a:rPr>
                        <a:t>rezentace je určena jako výklad do hodiny i jako materiál k samostudiu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Možnosti využití: promítání, práce jednotlivců nebo dvojic u PC, vytištění pracovního listu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85000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SzPct val="7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SzPct val="7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108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cs-CZ" sz="1800" b="1" dirty="0">
                <a:latin typeface="+mj-lt"/>
                <a:cs typeface="Arial" charset="0"/>
              </a:rPr>
              <a:t>DIGITÁLNÍ UČEBNÍ MATERIÁL</a:t>
            </a:r>
          </a:p>
        </p:txBody>
      </p:sp>
      <p:pic>
        <p:nvPicPr>
          <p:cNvPr id="311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111" name="Rectangle 2087" descr="Large confetti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ATMOSFÉRA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mtClean="0"/>
              <a:t>= plynný obal planety Země</a:t>
            </a:r>
          </a:p>
        </p:txBody>
      </p:sp>
      <p:pic>
        <p:nvPicPr>
          <p:cNvPr id="24581" name="Picture 5" descr="astronauti,osoby,povolání,průzkum vesmíru,raketoplány,rakety,skafandry,technologie,věda,zemská atmosfér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53000" y="2895600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45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 descr="Large confetti"/>
          <p:cNvSpPr>
            <a:spLocks noGrp="1" noChangeArrowheads="1"/>
          </p:cNvSpPr>
          <p:nvPr>
            <p:ph type="title"/>
          </p:nvPr>
        </p:nvSpPr>
        <p:spPr>
          <a:xfrm>
            <a:off x="1093788" y="284163"/>
            <a:ext cx="7772400" cy="2001837"/>
          </a:xfrm>
        </p:spPr>
        <p:txBody>
          <a:bodyPr/>
          <a:lstStyle/>
          <a:p>
            <a:pPr eaLnBrk="1" hangingPunct="1"/>
            <a:r>
              <a:rPr lang="cs-CZ" smtClean="0"/>
              <a:t>ZAMYSLI SE NAD “ÚLOHOU“ ATMOSFÉRY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mtClean="0"/>
              <a:t> </a:t>
            </a:r>
          </a:p>
        </p:txBody>
      </p:sp>
      <p:pic>
        <p:nvPicPr>
          <p:cNvPr id="5124" name="Picture 5" descr="doprava,glóby,kosmická loď,kosmické lodě,let do vesmíru,mapy,raketoplány,technologie,věda,zemská atmosfér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14625" y="2667000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524000"/>
            <a:ext cx="7772400" cy="4572000"/>
          </a:xfrm>
        </p:spPr>
        <p:txBody>
          <a:bodyPr/>
          <a:lstStyle/>
          <a:p>
            <a:pPr eaLnBrk="1" hangingPunct="1"/>
            <a:r>
              <a:rPr lang="cs-CZ" sz="4400" smtClean="0"/>
              <a:t>ODDĚLUJE ZEMI OD OKOLNÍHO VESMÍRU</a:t>
            </a:r>
          </a:p>
          <a:p>
            <a:pPr eaLnBrk="1" hangingPunct="1"/>
            <a:r>
              <a:rPr lang="cs-CZ" sz="4400" smtClean="0"/>
              <a:t>CHRÁNÍ ZEMI PŘED PŘÍMÝM PŮSOBENÍM SLUNEČNÍHO ZÁŘENÍ</a:t>
            </a:r>
          </a:p>
          <a:p>
            <a:pPr eaLnBrk="1" hangingPunct="1"/>
            <a:r>
              <a:rPr lang="cs-CZ" sz="4400" smtClean="0"/>
              <a:t>PODMÍNKA ŽIVOTA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 descr="Large confetti"/>
          <p:cNvSpPr>
            <a:spLocks noGrp="1" noChangeArrowheads="1"/>
          </p:cNvSpPr>
          <p:nvPr>
            <p:ph type="title"/>
          </p:nvPr>
        </p:nvSpPr>
        <p:spPr>
          <a:xfrm>
            <a:off x="1093788" y="284163"/>
            <a:ext cx="6145212" cy="1143000"/>
          </a:xfrm>
        </p:spPr>
        <p:txBody>
          <a:bodyPr/>
          <a:lstStyle/>
          <a:p>
            <a:pPr eaLnBrk="1" hangingPunct="1"/>
            <a:r>
              <a:rPr lang="cs-CZ" smtClean="0"/>
              <a:t>VRSTVY ATMOSFÉRY</a:t>
            </a:r>
          </a:p>
        </p:txBody>
      </p:sp>
      <p:pic>
        <p:nvPicPr>
          <p:cNvPr id="30725" name="Picture 5" descr="http://upload.wikimedia.org/wikipedia/commons/3/34/Edge_of_SpaceSK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0000" y="-53975"/>
            <a:ext cx="1289050" cy="6911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2" name="Rectangle 7"/>
          <p:cNvSpPr>
            <a:spLocks noChangeArrowheads="1"/>
          </p:cNvSpPr>
          <p:nvPr>
            <p:ph type="body" idx="1"/>
          </p:nvPr>
        </p:nvSpPr>
        <p:spPr>
          <a:xfrm>
            <a:off x="0" y="6096000"/>
            <a:ext cx="7239000" cy="304800"/>
          </a:xfrm>
          <a:noFill/>
        </p:spPr>
        <p:txBody>
          <a:bodyPr/>
          <a:lstStyle/>
          <a:p>
            <a:pPr eaLnBrk="1" hangingPunct="1">
              <a:lnSpc>
                <a:spcPct val="90000"/>
              </a:lnSpc>
              <a:spcBef>
                <a:spcPct val="0"/>
              </a:spcBef>
              <a:buSzTx/>
              <a:buFontTx/>
              <a:buNone/>
            </a:pPr>
            <a:r>
              <a:rPr lang="cs-CZ" sz="2000" smtClean="0"/>
              <a:t>http://sk.wikipedia.org/wiki/S%C3%BAbor:Edge_of_SpaceSK.png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307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ATMOSFÉRA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 do 700 km</a:t>
            </a:r>
          </a:p>
          <a:p>
            <a:pPr eaLnBrk="1" hangingPunct="1"/>
            <a:r>
              <a:rPr lang="cs-CZ" smtClean="0"/>
              <a:t>V horní části řídká </a:t>
            </a:r>
            <a:r>
              <a:rPr lang="cs-CZ" smtClean="0">
                <a:cs typeface="Times New Roman" charset="0"/>
              </a:rPr>
              <a:t>—&gt;</a:t>
            </a:r>
            <a:r>
              <a:rPr lang="cs-CZ" smtClean="0"/>
              <a:t> přechází v kosmický prostor</a:t>
            </a:r>
          </a:p>
          <a:p>
            <a:pPr eaLnBrk="1" hangingPunct="1"/>
            <a:r>
              <a:rPr lang="cs-CZ" smtClean="0"/>
              <a:t>Spodní vrstvy (směrem k povrchu) hustší</a:t>
            </a:r>
          </a:p>
        </p:txBody>
      </p:sp>
      <p:pic>
        <p:nvPicPr>
          <p:cNvPr id="26629" name="Picture 5" descr="doprava,kosmické lodě,kosmické lodě poháněné raketami,let do vesmíru,nebeská tělesa,planety,rakety,technologie,vědní obory,vesmír,Země,zemská atmosfér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29400" y="4343400"/>
            <a:ext cx="2514600" cy="251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6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6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ÚKOL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SEŘAĎ, </a:t>
            </a:r>
            <a:r>
              <a:rPr lang="cs-CZ" dirty="0" smtClean="0"/>
              <a:t>JAK JDOU PO SOBĚ VRSTVY ATMOSFÉRY (OD POVRCHU ZEMĚ)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STRATOSFÉRA, TROPOSFÉRA, EXOSFÉRA, MEZOSFÉRA, TERMOSFÉRA,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7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VYPRACOVÁNÍ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TROPOSFÉRA</a:t>
            </a:r>
          </a:p>
          <a:p>
            <a:pPr eaLnBrk="1" hangingPunct="1"/>
            <a:r>
              <a:rPr lang="cs-CZ" smtClean="0"/>
              <a:t>STRATOSFÉRA</a:t>
            </a:r>
          </a:p>
          <a:p>
            <a:pPr eaLnBrk="1" hangingPunct="1"/>
            <a:r>
              <a:rPr lang="cs-CZ" smtClean="0"/>
              <a:t>MEZOSFÉRA</a:t>
            </a:r>
          </a:p>
          <a:p>
            <a:pPr eaLnBrk="1" hangingPunct="1"/>
            <a:r>
              <a:rPr lang="cs-CZ" smtClean="0"/>
              <a:t>TERMOSFÉRA</a:t>
            </a:r>
          </a:p>
          <a:p>
            <a:pPr eaLnBrk="1" hangingPunct="1"/>
            <a:r>
              <a:rPr lang="cs-CZ" smtClean="0"/>
              <a:t>EXOSFÉRA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1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 descr="Large confetti"/>
          <p:cNvSpPr>
            <a:spLocks noGrp="1" noChangeArrowheads="1"/>
          </p:cNvSpPr>
          <p:nvPr>
            <p:ph type="title"/>
          </p:nvPr>
        </p:nvSpPr>
        <p:spPr>
          <a:xfrm>
            <a:off x="1093788" y="284163"/>
            <a:ext cx="8050212" cy="1143000"/>
          </a:xfrm>
        </p:spPr>
        <p:txBody>
          <a:bodyPr/>
          <a:lstStyle/>
          <a:p>
            <a:pPr eaLnBrk="1" hangingPunct="1"/>
            <a:r>
              <a:rPr lang="cs-CZ" sz="3600" smtClean="0"/>
              <a:t>ÚKOL: O KTEROU SFÉRU SE JEDNÁ?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DOSAHUJE DO VÝŠKY 9-16 km NAD POVRCH</a:t>
            </a:r>
          </a:p>
          <a:p>
            <a:pPr eaLnBrk="1" hangingPunct="1"/>
            <a:r>
              <a:rPr lang="cs-CZ" smtClean="0"/>
              <a:t>JEJÍ SOUČÁSTÍ JE OZONOSFÉRA, KTERÁ POHLCUJE UV ZÁŘENÍ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5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VYPRACOVÁNÍ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STRATOSFÉRA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7" grpId="0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 descr="Large confetti"/>
          <p:cNvSpPr>
            <a:spLocks noGrp="1" noChangeArrowheads="1"/>
          </p:cNvSpPr>
          <p:nvPr>
            <p:ph type="title"/>
          </p:nvPr>
        </p:nvSpPr>
        <p:spPr>
          <a:xfrm>
            <a:off x="1093788" y="284163"/>
            <a:ext cx="8050212" cy="1143000"/>
          </a:xfrm>
        </p:spPr>
        <p:txBody>
          <a:bodyPr/>
          <a:lstStyle/>
          <a:p>
            <a:pPr eaLnBrk="1" hangingPunct="1"/>
            <a:r>
              <a:rPr lang="cs-CZ" sz="3600" smtClean="0"/>
              <a:t>ÚKOL: O KTEROU SFÉRU SE JEDNÁ?</a:t>
            </a:r>
            <a:endParaRPr lang="cs-CZ" smtClean="0"/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SFÉRA, KTERÁ JE 50-80 km NAD POVRCHEM ZEMĚ</a:t>
            </a:r>
          </a:p>
          <a:p>
            <a:pPr eaLnBrk="1" hangingPunct="1"/>
            <a:r>
              <a:rPr lang="cs-CZ" smtClean="0"/>
              <a:t>ZABRZDÍ VĚTŠINU METEORITŮ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9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VYPRACOVÁNÍ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MEZOSFÉRA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1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 descr="Large confetti"/>
          <p:cNvSpPr>
            <a:spLocks noGrp="1" noChangeArrowheads="1"/>
          </p:cNvSpPr>
          <p:nvPr>
            <p:ph type="title"/>
          </p:nvPr>
        </p:nvSpPr>
        <p:spPr>
          <a:xfrm>
            <a:off x="1093788" y="284163"/>
            <a:ext cx="8050212" cy="1143000"/>
          </a:xfrm>
        </p:spPr>
        <p:txBody>
          <a:bodyPr/>
          <a:lstStyle/>
          <a:p>
            <a:pPr eaLnBrk="1" hangingPunct="1"/>
            <a:r>
              <a:rPr lang="cs-CZ" sz="3600" smtClean="0"/>
              <a:t>ÚKOL: O KTEROU SFÉRU SE JEDNÁ?</a:t>
            </a:r>
            <a:endParaRPr lang="cs-CZ" smtClean="0"/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OBSAHUJE VZDUCH, KTERÝ DÝCHÁME</a:t>
            </a:r>
          </a:p>
          <a:p>
            <a:pPr eaLnBrk="1" hangingPunct="1"/>
            <a:r>
              <a:rPr lang="cs-CZ" smtClean="0"/>
              <a:t>JEJÍ MOCNOST NENÍ STÁLÁ (V ROVNÍKOVÝCH OBLASTECH DOSAHUJE DO VÝŠKY 16 km, NAD POLÁRNÍMI OBLASTMI DO 9 km)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VYPRACOVÁNÍ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TROPOSFÉRA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5" grpId="0" build="p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VZDUCH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mtClean="0"/>
              <a:t>= SMĚS PLYNŮ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75"/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 build="p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026" descr="Large confetti"/>
          <p:cNvSpPr>
            <a:spLocks noGrp="1" noChangeArrowheads="1"/>
          </p:cNvSpPr>
          <p:nvPr>
            <p:ph type="title"/>
          </p:nvPr>
        </p:nvSpPr>
        <p:spPr>
          <a:xfrm>
            <a:off x="990600" y="284163"/>
            <a:ext cx="8153400" cy="1143000"/>
          </a:xfrm>
        </p:spPr>
        <p:txBody>
          <a:bodyPr/>
          <a:lstStyle/>
          <a:p>
            <a:pPr eaLnBrk="1" hangingPunct="1"/>
            <a:r>
              <a:rPr lang="cs-CZ" sz="3600" smtClean="0"/>
              <a:t>SLOŽENÍ VZDUCHU</a:t>
            </a:r>
          </a:p>
        </p:txBody>
      </p:sp>
      <p:sp>
        <p:nvSpPr>
          <p:cNvPr id="27651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685800" y="2362200"/>
            <a:ext cx="7772400" cy="41910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3600" smtClean="0"/>
              <a:t>???DOPLŇ CHYBĚJÍCÍ ÚDAJE!!!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3600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3600" smtClean="0"/>
              <a:t>78 %  ……………..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3600" smtClean="0"/>
              <a:t>…. % KYSLÍKU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3600" smtClean="0"/>
              <a:t>…. % OXIDU ULIČITÉHO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3600" smtClean="0"/>
              <a:t>ZBYTEK: VZÁCNÉ PLYNY + VODNÍ PÁRA + NĚKTERÉ DALŠÍ PLYNY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3600" smtClean="0"/>
          </a:p>
        </p:txBody>
      </p:sp>
      <p:pic>
        <p:nvPicPr>
          <p:cNvPr id="18436" name="Picture 1029" descr="bomby,kyslík,kyslíkové bomby,lékařské přístroje,medicína,průmysl,zdravotnictv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81800" y="0"/>
            <a:ext cx="2362200" cy="236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500"/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500"/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1" grpId="0" build="p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VYPRACOVÁNÍ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3600" smtClean="0"/>
              <a:t>78 %  DUSÍKU</a:t>
            </a:r>
          </a:p>
          <a:p>
            <a:pPr eaLnBrk="1" hangingPunct="1">
              <a:buFontTx/>
              <a:buNone/>
            </a:pPr>
            <a:r>
              <a:rPr lang="cs-CZ" sz="3600" smtClean="0"/>
              <a:t>21 % KYSLÍKU</a:t>
            </a:r>
          </a:p>
          <a:p>
            <a:pPr eaLnBrk="1" hangingPunct="1">
              <a:buFontTx/>
              <a:buNone/>
            </a:pPr>
            <a:r>
              <a:rPr lang="cs-CZ" sz="3600" smtClean="0"/>
              <a:t>0,03 % OXIDU ULIČITÉHO</a:t>
            </a:r>
          </a:p>
          <a:p>
            <a:pPr eaLnBrk="1" hangingPunct="1">
              <a:buFontTx/>
              <a:buNone/>
            </a:pPr>
            <a:r>
              <a:rPr lang="cs-CZ" sz="3600" smtClean="0"/>
              <a:t>ZBYTEK: VZÁCNÉ PLYNY + VODNÍ PÁRA + NĚKTERÉ DALŠÍ PLYNY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POJMY K ZAMYŠLENÍ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OZONOVÁ DÍRA</a:t>
            </a:r>
          </a:p>
          <a:p>
            <a:pPr eaLnBrk="1" hangingPunct="1"/>
            <a:r>
              <a:rPr lang="cs-CZ" sz="4000" smtClean="0"/>
              <a:t>DOBSONOVY JEDNOTKY</a:t>
            </a:r>
          </a:p>
          <a:p>
            <a:pPr eaLnBrk="1" hangingPunct="1"/>
            <a:r>
              <a:rPr lang="cs-CZ" sz="4000" smtClean="0"/>
              <a:t>KJÓTSKÝ PROTOKOL</a:t>
            </a:r>
          </a:p>
          <a:p>
            <a:pPr eaLnBrk="1" hangingPunct="1"/>
            <a:r>
              <a:rPr lang="cs-CZ" sz="4000" smtClean="0"/>
              <a:t>GLOBÁLNÍ OTEPLOVÁNÍ</a:t>
            </a:r>
          </a:p>
          <a:p>
            <a:pPr eaLnBrk="1" hangingPunct="1">
              <a:buFontTx/>
              <a:buNone/>
            </a:pPr>
            <a:endParaRPr lang="cs-CZ" sz="4000" smtClean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 descr="Large confetti"/>
          <p:cNvSpPr>
            <a:spLocks noGrp="1" noChangeArrowheads="1"/>
          </p:cNvSpPr>
          <p:nvPr>
            <p:ph type="title"/>
          </p:nvPr>
        </p:nvSpPr>
        <p:spPr>
          <a:xfrm>
            <a:off x="1093788" y="284163"/>
            <a:ext cx="3478212" cy="1163637"/>
          </a:xfrm>
        </p:spPr>
        <p:txBody>
          <a:bodyPr/>
          <a:lstStyle/>
          <a:p>
            <a:pPr eaLnBrk="1" hangingPunct="1"/>
            <a:r>
              <a:rPr lang="cs-CZ" smtClean="0"/>
              <a:t>OZONOVÁ DÍRA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05000"/>
            <a:ext cx="3429000" cy="4191000"/>
          </a:xfrm>
        </p:spPr>
        <p:txBody>
          <a:bodyPr/>
          <a:lstStyle/>
          <a:p>
            <a:pPr eaLnBrk="1" hangingPunct="1"/>
            <a:r>
              <a:rPr lang="cs-CZ" dirty="0" smtClean="0"/>
              <a:t>OZNAČENÍ PRO </a:t>
            </a:r>
            <a:r>
              <a:rPr lang="cs-CZ" dirty="0" smtClean="0"/>
              <a:t>OBLAST </a:t>
            </a:r>
            <a:r>
              <a:rPr lang="cs-CZ" dirty="0" smtClean="0"/>
              <a:t>STRATOSFÉRY S OSLABENOU </a:t>
            </a:r>
            <a:r>
              <a:rPr lang="cs-CZ" dirty="0" smtClean="0"/>
              <a:t>OZONOVOU </a:t>
            </a:r>
            <a:r>
              <a:rPr lang="cs-CZ" dirty="0" smtClean="0"/>
              <a:t>VRSTVOU</a:t>
            </a:r>
          </a:p>
        </p:txBody>
      </p:sp>
      <p:pic>
        <p:nvPicPr>
          <p:cNvPr id="21508" name="Picture 5" descr="Soubor:Antarcitc ozone layer 2006 09 2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91000" y="0"/>
            <a:ext cx="4953000" cy="495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9" name="Rectangle 6"/>
          <p:cNvSpPr>
            <a:spLocks noChangeArrowheads="1"/>
          </p:cNvSpPr>
          <p:nvPr/>
        </p:nvSpPr>
        <p:spPr bwMode="auto">
          <a:xfrm>
            <a:off x="457200" y="5791200"/>
            <a:ext cx="82296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1" hangingPunct="1"/>
            <a:r>
              <a:rPr lang="cs-CZ" sz="2000"/>
              <a:t>http://cs.wikipedia.org/wiki/Soubor:Antarcitc_ozone_layer_2006_09_24.jpg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DOBSONOVY JEDNOTKY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DU</a:t>
            </a:r>
          </a:p>
          <a:p>
            <a:pPr eaLnBrk="1" hangingPunct="1"/>
            <a:r>
              <a:rPr lang="cs-CZ" smtClean="0"/>
              <a:t>VYJADŘUJE MNOŽSTVÍ OZONU V ATMOSFÉŘE</a:t>
            </a:r>
          </a:p>
          <a:p>
            <a:pPr eaLnBrk="1" hangingPunct="1"/>
            <a:r>
              <a:rPr lang="cs-CZ" smtClean="0"/>
              <a:t>1DU = VRSTVA OZONU O ŠÍŘCE 10 </a:t>
            </a:r>
            <a:r>
              <a:rPr lang="cs-CZ" smtClean="0">
                <a:cs typeface="Times New Roman" charset="0"/>
              </a:rPr>
              <a:t>μ</a:t>
            </a:r>
            <a:r>
              <a:rPr lang="cs-CZ" smtClean="0"/>
              <a:t>m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 descr="Large confetti"/>
          <p:cNvSpPr>
            <a:spLocks noGrp="1" noChangeArrowheads="1"/>
          </p:cNvSpPr>
          <p:nvPr>
            <p:ph type="title"/>
          </p:nvPr>
        </p:nvSpPr>
        <p:spPr>
          <a:xfrm>
            <a:off x="1093788" y="304800"/>
            <a:ext cx="3478212" cy="1295400"/>
          </a:xfrm>
        </p:spPr>
        <p:txBody>
          <a:bodyPr/>
          <a:lstStyle/>
          <a:p>
            <a:pPr eaLnBrk="1" hangingPunct="1"/>
            <a:r>
              <a:rPr lang="cs-CZ" smtClean="0"/>
              <a:t>KJÓTSKÝ PROTOKOL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3886200"/>
            <a:ext cx="7772400" cy="2209800"/>
          </a:xfrm>
        </p:spPr>
        <p:txBody>
          <a:bodyPr/>
          <a:lstStyle/>
          <a:p>
            <a:pPr eaLnBrk="1" hangingPunct="1"/>
            <a:r>
              <a:rPr lang="cs-CZ" smtClean="0"/>
              <a:t>1997</a:t>
            </a:r>
          </a:p>
          <a:p>
            <a:pPr eaLnBrk="1" hangingPunct="1"/>
            <a:r>
              <a:rPr lang="cs-CZ" smtClean="0"/>
              <a:t>Průmyslové země se v něm zavázaly snížit emise skleníkových plynů o 5,2 %.  </a:t>
            </a:r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endParaRPr lang="cs-CZ" smtClean="0"/>
          </a:p>
        </p:txBody>
      </p:sp>
      <p:pic>
        <p:nvPicPr>
          <p:cNvPr id="23556" name="Picture 5" descr="domácnost,energie,oheň,palivo,plameny,plynové vytápění,zemní ply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457200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GLOBÁLNÍ OTEPLOVÁNÍ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zvyšování průměrné teploty zemské atmosféry a oceánů</a:t>
            </a:r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/>
            <a:r>
              <a:rPr lang="cs-CZ" smtClean="0"/>
              <a:t>je pravděpodobně způsobeno zvýšenou koncentrací skleníkových plynů v atmosféře v důsledku lidské činnosti (odlesňování a spalování fosilních paliv, ….)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chemeClr val="tx1"/>
                </a:solidFill>
                <a:latin typeface="Arial" charset="0"/>
              </a:rPr>
              <a:t>Zdroje obrázků:</a:t>
            </a:r>
            <a:br>
              <a:rPr lang="cs-CZ" b="1" smtClean="0">
                <a:solidFill>
                  <a:schemeClr val="tx1"/>
                </a:solidFill>
                <a:latin typeface="Arial" charset="0"/>
              </a:rPr>
            </a:br>
            <a:endParaRPr lang="cs-CZ" b="1" smtClean="0">
              <a:solidFill>
                <a:schemeClr val="tx1"/>
              </a:solidFill>
              <a:latin typeface="Arial" charset="0"/>
            </a:endParaRP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mtClean="0"/>
              <a:t>NENÍ-LI UVEDENO JINAK OBRÁZKY ČERPÁNY Z KLIPART </a:t>
            </a:r>
            <a:r>
              <a:rPr lang="cs-CZ" sz="2400" smtClean="0">
                <a:hlinkClick r:id="rId2"/>
              </a:rPr>
              <a:t>http://office.microsoft.com</a:t>
            </a:r>
            <a:r>
              <a:rPr lang="cs-CZ" sz="2400" smtClean="0"/>
              <a:t> - 3.1. 2013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2400" smtClean="0"/>
          </a:p>
          <a:p>
            <a:pPr eaLnBrk="1" hangingPunct="1">
              <a:lnSpc>
                <a:spcPct val="90000"/>
              </a:lnSpc>
            </a:pPr>
            <a:r>
              <a:rPr lang="cs-CZ" sz="2400" smtClean="0">
                <a:hlinkClick r:id="rId3"/>
              </a:rPr>
              <a:t>http://sk.wikipedia.org/wiki/S%C3%BAbor:Edge_of_SpaceSK.png</a:t>
            </a:r>
            <a:r>
              <a:rPr lang="cs-CZ" sz="2400" smtClean="0"/>
              <a:t> - 3.1. 2013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>
                <a:hlinkClick r:id="rId4"/>
              </a:rPr>
              <a:t>http://cs.wikipedia.org/wiki/Soubor:Antarcitc_ozone_layer_2006_09_24.jpg</a:t>
            </a:r>
            <a:r>
              <a:rPr lang="cs-CZ" sz="2400" smtClean="0"/>
              <a:t> - 3.1. 2013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2400" smtClean="0"/>
          </a:p>
          <a:p>
            <a:pPr eaLnBrk="1" hangingPunct="1">
              <a:lnSpc>
                <a:spcPct val="90000"/>
              </a:lnSpc>
            </a:pPr>
            <a:r>
              <a:rPr lang="cs-CZ" sz="2800" b="1" smtClean="0">
                <a:hlinkClick r:id="rId5" tooltip="w:public domain"/>
              </a:rPr>
              <a:t>public domain</a:t>
            </a:r>
            <a:endParaRPr lang="cs-CZ" sz="2800" b="1" smtClean="0"/>
          </a:p>
        </p:txBody>
      </p:sp>
      <p:pic>
        <p:nvPicPr>
          <p:cNvPr id="25604" name="Picture 46" descr="logo_pruhl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Rýžový papír">
  <a:themeElements>
    <a:clrScheme name="Rýžový papír 2">
      <a:dk1>
        <a:srgbClr val="00264C"/>
      </a:dk1>
      <a:lt1>
        <a:srgbClr val="FFFFE9"/>
      </a:lt1>
      <a:dk2>
        <a:srgbClr val="333333"/>
      </a:dk2>
      <a:lt2>
        <a:srgbClr val="333333"/>
      </a:lt2>
      <a:accent1>
        <a:srgbClr val="78C0B2"/>
      </a:accent1>
      <a:accent2>
        <a:srgbClr val="262D4C"/>
      </a:accent2>
      <a:accent3>
        <a:srgbClr val="FFFFF2"/>
      </a:accent3>
      <a:accent4>
        <a:srgbClr val="001F40"/>
      </a:accent4>
      <a:accent5>
        <a:srgbClr val="BEDCD5"/>
      </a:accent5>
      <a:accent6>
        <a:srgbClr val="212844"/>
      </a:accent6>
      <a:hlink>
        <a:srgbClr val="598BBD"/>
      </a:hlink>
      <a:folHlink>
        <a:srgbClr val="4D4D4D"/>
      </a:folHlink>
    </a:clrScheme>
    <a:fontScheme name="Rýžový papír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lnDef>
  </a:objectDefaults>
  <a:extraClrSchemeLst>
    <a:extraClrScheme>
      <a:clrScheme name="Rýžový papír 1">
        <a:dk1>
          <a:srgbClr val="9D9475"/>
        </a:dk1>
        <a:lt1>
          <a:srgbClr val="333333"/>
        </a:lt1>
        <a:dk2>
          <a:srgbClr val="333300"/>
        </a:dk2>
        <a:lt2>
          <a:srgbClr val="333333"/>
        </a:lt2>
        <a:accent1>
          <a:srgbClr val="B3C39F"/>
        </a:accent1>
        <a:accent2>
          <a:srgbClr val="DCD9CE"/>
        </a:accent2>
        <a:accent3>
          <a:srgbClr val="ADADAA"/>
        </a:accent3>
        <a:accent4>
          <a:srgbClr val="2A2A2A"/>
        </a:accent4>
        <a:accent5>
          <a:srgbClr val="D6DECD"/>
        </a:accent5>
        <a:accent6>
          <a:srgbClr val="C7C4BA"/>
        </a:accent6>
        <a:hlink>
          <a:srgbClr val="CC9900"/>
        </a:hlink>
        <a:folHlink>
          <a:srgbClr val="ADA68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ýžový papír 2">
        <a:dk1>
          <a:srgbClr val="00264C"/>
        </a:dk1>
        <a:lt1>
          <a:srgbClr val="FFFFE9"/>
        </a:lt1>
        <a:dk2>
          <a:srgbClr val="333333"/>
        </a:dk2>
        <a:lt2>
          <a:srgbClr val="333333"/>
        </a:lt2>
        <a:accent1>
          <a:srgbClr val="78C0B2"/>
        </a:accent1>
        <a:accent2>
          <a:srgbClr val="262D4C"/>
        </a:accent2>
        <a:accent3>
          <a:srgbClr val="FFFFF2"/>
        </a:accent3>
        <a:accent4>
          <a:srgbClr val="001F40"/>
        </a:accent4>
        <a:accent5>
          <a:srgbClr val="BEDCD5"/>
        </a:accent5>
        <a:accent6>
          <a:srgbClr val="212844"/>
        </a:accent6>
        <a:hlink>
          <a:srgbClr val="598BBD"/>
        </a:hlink>
        <a:folHlink>
          <a:srgbClr val="4D4D4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ýžový papír 3">
        <a:dk1>
          <a:srgbClr val="000000"/>
        </a:dk1>
        <a:lt1>
          <a:srgbClr val="F8F8F8"/>
        </a:lt1>
        <a:dk2>
          <a:srgbClr val="333333"/>
        </a:dk2>
        <a:lt2>
          <a:srgbClr val="5F5F5F"/>
        </a:lt2>
        <a:accent1>
          <a:srgbClr val="DDDDDD"/>
        </a:accent1>
        <a:accent2>
          <a:srgbClr val="808080"/>
        </a:accent2>
        <a:accent3>
          <a:srgbClr val="FBFBFB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5F5F5F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ýžový papír 4">
        <a:dk1>
          <a:srgbClr val="00264C"/>
        </a:dk1>
        <a:lt1>
          <a:srgbClr val="FFFFFF"/>
        </a:lt1>
        <a:dk2>
          <a:srgbClr val="333333"/>
        </a:dk2>
        <a:lt2>
          <a:srgbClr val="2E697E"/>
        </a:lt2>
        <a:accent1>
          <a:srgbClr val="BAC8AA"/>
        </a:accent1>
        <a:accent2>
          <a:srgbClr val="6E9883"/>
        </a:accent2>
        <a:accent3>
          <a:srgbClr val="FFFFFF"/>
        </a:accent3>
        <a:accent4>
          <a:srgbClr val="001F40"/>
        </a:accent4>
        <a:accent5>
          <a:srgbClr val="D9E0D2"/>
        </a:accent5>
        <a:accent6>
          <a:srgbClr val="638976"/>
        </a:accent6>
        <a:hlink>
          <a:srgbClr val="CC9900"/>
        </a:hlink>
        <a:folHlink>
          <a:srgbClr val="7DAEC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ýžový papír 5">
        <a:dk1>
          <a:srgbClr val="20374E"/>
        </a:dk1>
        <a:lt1>
          <a:srgbClr val="DCE4D2"/>
        </a:lt1>
        <a:dk2>
          <a:srgbClr val="333333"/>
        </a:dk2>
        <a:lt2>
          <a:srgbClr val="524C46"/>
        </a:lt2>
        <a:accent1>
          <a:srgbClr val="C9C491"/>
        </a:accent1>
        <a:accent2>
          <a:srgbClr val="8A776A"/>
        </a:accent2>
        <a:accent3>
          <a:srgbClr val="EBEFE5"/>
        </a:accent3>
        <a:accent4>
          <a:srgbClr val="1A2D41"/>
        </a:accent4>
        <a:accent5>
          <a:srgbClr val="E1DEC7"/>
        </a:accent5>
        <a:accent6>
          <a:srgbClr val="7D6B5F"/>
        </a:accent6>
        <a:hlink>
          <a:srgbClr val="67895F"/>
        </a:hlink>
        <a:folHlink>
          <a:srgbClr val="4D4D4D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Designs\Rýžový papír.pot</Template>
  <TotalTime>232</TotalTime>
  <Words>428</Words>
  <Application>Microsoft Office PowerPoint</Application>
  <PresentationFormat>Předvádění na obrazovce (4:3)</PresentationFormat>
  <Paragraphs>99</Paragraphs>
  <Slides>23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8" baseType="lpstr">
      <vt:lpstr>Times New Roman</vt:lpstr>
      <vt:lpstr>Arial</vt:lpstr>
      <vt:lpstr>Wingdings</vt:lpstr>
      <vt:lpstr>Calibri</vt:lpstr>
      <vt:lpstr>Rýžový papír</vt:lpstr>
      <vt:lpstr>Snímek 1</vt:lpstr>
      <vt:lpstr>ATMOSFÉRA</vt:lpstr>
      <vt:lpstr>ZAMYSLI SE NAD “ÚLOHOU“ ATMOSFÉRY</vt:lpstr>
      <vt:lpstr>Snímek 4</vt:lpstr>
      <vt:lpstr>VRSTVY ATMOSFÉRY</vt:lpstr>
      <vt:lpstr>ATMOSFÉRA</vt:lpstr>
      <vt:lpstr>ÚKOL</vt:lpstr>
      <vt:lpstr>VYPRACOVÁNÍ</vt:lpstr>
      <vt:lpstr>ÚKOL: O KTEROU SFÉRU SE JEDNÁ?</vt:lpstr>
      <vt:lpstr>VYPRACOVÁNÍ</vt:lpstr>
      <vt:lpstr>ÚKOL: O KTEROU SFÉRU SE JEDNÁ?</vt:lpstr>
      <vt:lpstr>VYPRACOVÁNÍ</vt:lpstr>
      <vt:lpstr>ÚKOL: O KTEROU SFÉRU SE JEDNÁ?</vt:lpstr>
      <vt:lpstr>VYPRACOVÁNÍ</vt:lpstr>
      <vt:lpstr>VZDUCH</vt:lpstr>
      <vt:lpstr>SLOŽENÍ VZDUCHU</vt:lpstr>
      <vt:lpstr>VYPRACOVÁNÍ</vt:lpstr>
      <vt:lpstr>POJMY K ZAMYŠLENÍ</vt:lpstr>
      <vt:lpstr>OZONOVÁ DÍRA</vt:lpstr>
      <vt:lpstr>DOBSONOVY JEDNOTKY</vt:lpstr>
      <vt:lpstr>KJÓTSKÝ PROTOKOL</vt:lpstr>
      <vt:lpstr>GLOBÁLNÍ OTEPLOVÁNÍ</vt:lpstr>
      <vt:lpstr>Zdroje obrázků: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Polanska</dc:creator>
  <cp:lastModifiedBy>Dum</cp:lastModifiedBy>
  <cp:revision>23</cp:revision>
  <cp:lastPrinted>1601-01-01T00:00:00Z</cp:lastPrinted>
  <dcterms:created xsi:type="dcterms:W3CDTF">2012-12-01T15:59:18Z</dcterms:created>
  <dcterms:modified xsi:type="dcterms:W3CDTF">2014-02-04T19:09:54Z</dcterms:modified>
</cp:coreProperties>
</file>