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92" r:id="rId2"/>
    <p:sldId id="256" r:id="rId3"/>
    <p:sldId id="275" r:id="rId4"/>
    <p:sldId id="287" r:id="rId5"/>
    <p:sldId id="257" r:id="rId6"/>
    <p:sldId id="264" r:id="rId7"/>
    <p:sldId id="258" r:id="rId8"/>
    <p:sldId id="270" r:id="rId9"/>
    <p:sldId id="276" r:id="rId10"/>
    <p:sldId id="277" r:id="rId11"/>
    <p:sldId id="278" r:id="rId12"/>
    <p:sldId id="279" r:id="rId13"/>
    <p:sldId id="267" r:id="rId14"/>
    <p:sldId id="269" r:id="rId15"/>
    <p:sldId id="271" r:id="rId16"/>
    <p:sldId id="260" r:id="rId17"/>
    <p:sldId id="259" r:id="rId18"/>
    <p:sldId id="261" r:id="rId19"/>
    <p:sldId id="265" r:id="rId20"/>
    <p:sldId id="262" r:id="rId21"/>
    <p:sldId id="293" r:id="rId22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600" autoAdjust="0"/>
    <p:restoredTop sz="90929"/>
  </p:normalViewPr>
  <p:slideViewPr>
    <p:cSldViewPr>
      <p:cViewPr varScale="1">
        <p:scale>
          <a:sx n="97" d="100"/>
          <a:sy n="97" d="100"/>
        </p:scale>
        <p:origin x="-114" y="-1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8" d="100"/>
          <a:sy n="58" d="100"/>
        </p:scale>
        <p:origin x="-181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7"/>
          <p:cNvGrpSpPr>
            <a:grpSpLocks/>
          </p:cNvGrpSpPr>
          <p:nvPr/>
        </p:nvGrpSpPr>
        <p:grpSpPr bwMode="auto">
          <a:xfrm>
            <a:off x="0" y="0"/>
            <a:ext cx="6362700" cy="6858000"/>
            <a:chOff x="0" y="0"/>
            <a:chExt cx="4008" cy="4320"/>
          </a:xfrm>
        </p:grpSpPr>
        <p:pic>
          <p:nvPicPr>
            <p:cNvPr id="5" name="Picture 8" descr="C:\My Documents\bits\Expbanna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invGray">
            <a:xfrm>
              <a:off x="0" y="0"/>
              <a:ext cx="432" cy="43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6" name="Picture 9" descr="D:\FRONTPAGE THEMES\EXPEDITN\EXPHORSA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208" y="3600"/>
              <a:ext cx="1800" cy="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7" name="Picture 10" descr="P:\!Themes\Expedition\EXPHORSA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81200" y="3657600"/>
            <a:ext cx="5715000" cy="9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52600" y="990600"/>
            <a:ext cx="6400800" cy="251460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xmlns="" w="76200" cmpd="tri">
                <a:solidFill>
                  <a:schemeClr val="folHlink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752600" y="3886200"/>
            <a:ext cx="6400800" cy="175260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xmlns="" w="6350">
                <a:solidFill>
                  <a:schemeClr val="folHlink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914400" y="6400800"/>
            <a:ext cx="1905000" cy="45720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505200" y="6400800"/>
            <a:ext cx="2895600" cy="45720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Ctr="0"/>
          <a:lstStyle>
            <a:lvl1pPr>
              <a:defRPr/>
            </a:lvl1pPr>
          </a:lstStyle>
          <a:p>
            <a:fld id="{ED38761A-FDE5-4101-AE91-CDFBE2C74CC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9EA25AA-70AE-4345-9CEF-289E103F21F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23EB56B-0BF8-4A0D-89E2-EC27B781C01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62038" y="1766888"/>
            <a:ext cx="3808412" cy="4113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22850" y="1766888"/>
            <a:ext cx="3808413" cy="4113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E2C5734-E53D-4C32-87E4-72221792B31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5807DEB-2EED-4102-A513-664F95C8099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DEA2018-7DD2-42E1-9447-D85D749B843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352A052-5A40-4C05-ADC8-B11656E3290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0371C1A-32E0-48FC-A083-F0BD83CBBAE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9225A51-ADF9-4D1B-AD7C-061D3381614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A946733-736C-4F94-8C62-D1B7CA7C903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96100" y="381000"/>
            <a:ext cx="1943100" cy="54991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062038" y="381000"/>
            <a:ext cx="5681662" cy="54991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C0E2EE-C3D0-404F-920C-AF7969FFB1D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17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My Documents\bits\Expbanna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invGray">
          <a:xfrm>
            <a:off x="0" y="0"/>
            <a:ext cx="6858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810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 eaLnBrk="1" hangingPunct="1">
              <a:spcBef>
                <a:spcPct val="0"/>
              </a:spcBef>
              <a:defRPr sz="140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400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 algn="ctr" eaLnBrk="1" hangingPunct="1">
              <a:spcBef>
                <a:spcPct val="0"/>
              </a:spcBef>
              <a:defRPr sz="1400">
                <a:solidFill>
                  <a:schemeClr val="tx2"/>
                </a:solidFill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 algn="r" eaLnBrk="1" hangingPunct="1">
              <a:defRPr sz="1400">
                <a:solidFill>
                  <a:schemeClr val="tx2"/>
                </a:solidFill>
                <a:latin typeface="Arial" charset="0"/>
              </a:defRPr>
            </a:lvl1pPr>
          </a:lstStyle>
          <a:p>
            <a:fld id="{8731F8FF-F00A-4E88-A1F6-1E2DF7E5F199}" type="slidenum">
              <a:rPr lang="cs-CZ"/>
              <a:pPr/>
              <a:t>‹#›</a:t>
            </a:fld>
            <a:endParaRPr lang="cs-CZ"/>
          </a:p>
        </p:txBody>
      </p:sp>
      <p:pic>
        <p:nvPicPr>
          <p:cNvPr id="1031" name="Picture 7" descr="P:\!Themes\Expedition\EXPHORSA.GI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066800" y="1574800"/>
            <a:ext cx="7772400" cy="13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32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2038" y="1766888"/>
            <a:ext cx="7769225" cy="4113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Blip>
          <a:blip r:embed="rId16"/>
        </a:buBlip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Blip>
          <a:blip r:embed="rId17"/>
        </a:buBlip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Font typeface="Wingdings" pitchFamily="2" charset="2"/>
        <a:buChar char="s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gif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gi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office.microsoft.com/cs-cz/images/?CTT=9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7383" name="Group 1063"/>
          <p:cNvGraphicFramePr>
            <a:graphicFrameLocks noGrp="1"/>
          </p:cNvGraphicFramePr>
          <p:nvPr>
            <p:ph idx="4294967295"/>
          </p:nvPr>
        </p:nvGraphicFramePr>
        <p:xfrm>
          <a:off x="468313" y="1066800"/>
          <a:ext cx="8229600" cy="4368802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84175"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36563"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669925"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VY_52_INOVACE_PR_06_NEOBNOVITELNÉ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ZDROJE ENERGIE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85763"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Mgr. JANA POLANSKÁ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84175"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EVVO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84175"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KVARTA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84175"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17.2. 2013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84175"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Prezentace popisuje využití neobnovitelných zdrojů energie.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77838"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P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rezentace je určena jako výklad do hodiny i jako materiál k samostudiu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Možnosti využití: promítání, práce jednotlivců nebo dvojic u PC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77838">
                <a:tc gridSpan="2"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buClr>
                          <a:schemeClr val="accent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Pokud není uvedeno jinak, použitý materiál je z vlastních zdrojů autora.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01000" y="15240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cs-CZ" sz="1800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31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381000"/>
            <a:ext cx="7772400" cy="1371600"/>
          </a:xfrm>
        </p:spPr>
        <p:txBody>
          <a:bodyPr/>
          <a:lstStyle/>
          <a:p>
            <a:pPr algn="ctr" eaLnBrk="1" hangingPunct="1"/>
            <a:r>
              <a:rPr lang="cs-CZ" smtClean="0"/>
              <a:t>NEOBNOVITELNÉ ZDROJE ENERGIE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VYSVĚTLI POJEM:</a:t>
            </a:r>
          </a:p>
        </p:txBody>
      </p:sp>
      <p:sp>
        <p:nvSpPr>
          <p:cNvPr id="39939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/>
            <a:r>
              <a:rPr lang="cs-CZ" smtClean="0"/>
              <a:t> </a:t>
            </a:r>
            <a:r>
              <a:rPr lang="cs-CZ" sz="4400" smtClean="0"/>
              <a:t>PALIVOENERGETICKÉ SUROVINY</a:t>
            </a:r>
          </a:p>
        </p:txBody>
      </p:sp>
      <p:pic>
        <p:nvPicPr>
          <p:cNvPr id="5124" name="Picture 1029" descr="Animation Factory®,odrazy,interpunkce,otazníky,symboly,webové animace,skákající,zna&amp;ccaron;ky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38600" y="3810000"/>
            <a:ext cx="2495550" cy="249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PALIVOENERGETICKÉ SUROVINY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= PŘÍRODNÍ HOŘLAVÉ LÁTKY ORGANICKÉHO PŮVODU, UŽÍVANÉ PRO VÝROBU ENERGIE</a:t>
            </a:r>
          </a:p>
        </p:txBody>
      </p:sp>
      <p:pic>
        <p:nvPicPr>
          <p:cNvPr id="6148" name="Picture 6" descr="alarmy,bezpe&amp;ccaron;nost,blesk,elektrické,elektrické nap&amp;ecaron;tí,elekt&amp;rcaron;ina,energie,Fotolia,hromové klíny,hrozby,informativní,nebezpe&amp;ccaron;í,nebezpe&amp;ccaron;ná,nebezpe&amp;ccaron;né,nebezpe&amp;ccaron;no,ozna&amp;ccaron;ení,pr&amp;uring;mysl,pr&amp;uring;myslové,rizika,smrtící,šoky,symboly,upozorn&amp;ecaron;ní,varování,volty,výkon,zna&amp;ccaron;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" y="3733800"/>
            <a:ext cx="2647950" cy="264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8" descr="domácnost,h&amp;rcaron;át,kreslené postavi&amp;ccaron;ky,lidé,osoby,radiátory,sálat,teplo,topení,topidlo,vytáp&amp;ecaron;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125" y="3733800"/>
            <a:ext cx="2571750" cy="257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Picture 9" descr="ho&amp;rcaron;laviny,ohn&amp;ecaron;,plameny,symboly,ukazatele,varování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48400" y="3714750"/>
            <a:ext cx="2667000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7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152400"/>
            <a:ext cx="7772400" cy="1371600"/>
          </a:xfrm>
        </p:spPr>
        <p:txBody>
          <a:bodyPr/>
          <a:lstStyle/>
          <a:p>
            <a:pPr eaLnBrk="1" hangingPunct="1"/>
            <a:r>
              <a:rPr lang="cs-CZ" smtClean="0"/>
              <a:t> PALIVOENERGETICKÉ SUROVINY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766888"/>
            <a:ext cx="8458200" cy="4113212"/>
          </a:xfrm>
        </p:spPr>
        <p:txBody>
          <a:bodyPr/>
          <a:lstStyle/>
          <a:p>
            <a:pPr eaLnBrk="1" hangingPunct="1">
              <a:buClr>
                <a:schemeClr val="accent2"/>
              </a:buClr>
              <a:buSzPct val="80000"/>
              <a:buFont typeface="Wingdings" pitchFamily="2" charset="2"/>
              <a:buNone/>
            </a:pPr>
            <a:r>
              <a:rPr lang="cs-CZ" dirty="0" smtClean="0"/>
              <a:t>= FOSILNÍ PALIVA</a:t>
            </a:r>
          </a:p>
          <a:p>
            <a:pPr eaLnBrk="1" hangingPunct="1">
              <a:buClr>
                <a:schemeClr val="accent2"/>
              </a:buClr>
              <a:buSzPct val="80000"/>
              <a:buFont typeface="Wingdings" pitchFamily="2" charset="2"/>
              <a:buChar char="l"/>
            </a:pPr>
            <a:r>
              <a:rPr lang="cs-CZ" dirty="0" smtClean="0"/>
              <a:t>UHLÍ + ROPA + ZEMNÍ PLYN</a:t>
            </a:r>
          </a:p>
          <a:p>
            <a:pPr eaLnBrk="1" hangingPunct="1">
              <a:buClr>
                <a:schemeClr val="accent2"/>
              </a:buClr>
              <a:buSzPct val="80000"/>
              <a:buFont typeface="Wingdings" pitchFamily="2" charset="2"/>
              <a:buNone/>
            </a:pPr>
            <a:r>
              <a:rPr lang="cs-CZ" dirty="0" smtClean="0"/>
              <a:t>    + RAŠELINA („MLADÁ“,</a:t>
            </a:r>
          </a:p>
          <a:p>
            <a:pPr eaLnBrk="1" hangingPunct="1">
              <a:buClr>
                <a:schemeClr val="accent2"/>
              </a:buClr>
              <a:buSzPct val="80000"/>
              <a:buFont typeface="Wingdings" pitchFamily="2" charset="2"/>
              <a:buNone/>
            </a:pPr>
            <a:r>
              <a:rPr lang="cs-CZ" dirty="0" smtClean="0"/>
              <a:t>       VZNIK I V </a:t>
            </a:r>
            <a:r>
              <a:rPr lang="cs-CZ" dirty="0" smtClean="0"/>
              <a:t>SOUČASNOSTI</a:t>
            </a:r>
            <a:r>
              <a:rPr lang="cs-CZ" dirty="0" smtClean="0"/>
              <a:t>)</a:t>
            </a:r>
          </a:p>
        </p:txBody>
      </p:sp>
      <p:pic>
        <p:nvPicPr>
          <p:cNvPr id="7172" name="Picture 5" descr="http://officeimg.vo.msecnd.net/en-us/images/MB90002814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77000" y="4267200"/>
            <a:ext cx="2362200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Picture 6" descr="nafta,olejová &amp;ccaron;erpadla,pr&amp;uring;mysl,pumpy,ropná &amp;ccaron;erpadla,ropná pole,ropné vrtné v&amp;ecaron;&amp;zcaron;e,ropné vrt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57600" y="4343400"/>
            <a:ext cx="2362200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Picture 8" descr="potrubí,pr&amp;uring;myslová odv&amp;ecaron;tví,trubky,ventily,zemní ply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2000" y="4191000"/>
            <a:ext cx="2466975" cy="246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UHLÍ + ROPA + ZEMNÍ PLYN</a:t>
            </a:r>
          </a:p>
        </p:txBody>
      </p:sp>
      <p:sp>
        <p:nvSpPr>
          <p:cNvPr id="28675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VELKÉ STÁŘÍ</a:t>
            </a:r>
          </a:p>
          <a:p>
            <a:pPr eaLnBrk="1" hangingPunct="1"/>
            <a:r>
              <a:rPr lang="cs-CZ" smtClean="0"/>
              <a:t> NEOBNOVITELNÉ</a:t>
            </a:r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381000"/>
            <a:ext cx="2819400" cy="1143000"/>
          </a:xfrm>
        </p:spPr>
        <p:txBody>
          <a:bodyPr/>
          <a:lstStyle/>
          <a:p>
            <a:pPr eaLnBrk="1" hangingPunct="1"/>
            <a:r>
              <a:rPr lang="cs-CZ" smtClean="0"/>
              <a:t>UHLÍ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 V ZEMSKÉ KŮŘE VE VRSTVÁCH </a:t>
            </a:r>
          </a:p>
          <a:p>
            <a:pPr eaLnBrk="1" hangingPunct="1">
              <a:buFontTx/>
              <a:buNone/>
            </a:pPr>
            <a:r>
              <a:rPr lang="cs-CZ" dirty="0" smtClean="0"/>
              <a:t>      – </a:t>
            </a:r>
            <a:r>
              <a:rPr lang="cs-CZ" dirty="0" smtClean="0"/>
              <a:t>UHELNÉ </a:t>
            </a:r>
            <a:r>
              <a:rPr lang="cs-CZ" dirty="0" smtClean="0"/>
              <a:t>SLOJE</a:t>
            </a:r>
          </a:p>
          <a:p>
            <a:pPr eaLnBrk="1" hangingPunct="1"/>
            <a:r>
              <a:rPr lang="cs-CZ" dirty="0" smtClean="0"/>
              <a:t>MOCNOST (TLOUŠŤKA) AŽ NĚKOLIK DESÍTEK METRŮ</a:t>
            </a:r>
          </a:p>
        </p:txBody>
      </p:sp>
      <p:pic>
        <p:nvPicPr>
          <p:cNvPr id="9220" name="Picture 5" descr="energie,fotografie,horký,ohn&amp;ecaron;,paliva,plameny,pr&amp;uring;myslová odv&amp;ecaron;tví"/>
          <p:cNvPicPr>
            <a:picLocks noChangeAspect="1" noChangeArrowheads="1"/>
          </p:cNvPicPr>
          <p:nvPr/>
        </p:nvPicPr>
        <p:blipFill>
          <a:blip r:embed="rId2" cstate="print"/>
          <a:srcRect t="17444" b="17444"/>
          <a:stretch>
            <a:fillRect/>
          </a:stretch>
        </p:blipFill>
        <p:spPr bwMode="auto">
          <a:xfrm>
            <a:off x="2614613" y="4114800"/>
            <a:ext cx="3914775" cy="254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381000"/>
            <a:ext cx="4114800" cy="1143000"/>
          </a:xfrm>
        </p:spPr>
        <p:txBody>
          <a:bodyPr/>
          <a:lstStyle/>
          <a:p>
            <a:pPr eaLnBrk="1" hangingPunct="1"/>
            <a:r>
              <a:rPr lang="cs-CZ" smtClean="0"/>
              <a:t>VZNIK UHLÍ?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2038" y="2743200"/>
            <a:ext cx="7769225" cy="3136900"/>
          </a:xfrm>
        </p:spPr>
        <p:txBody>
          <a:bodyPr/>
          <a:lstStyle/>
          <a:p>
            <a:pPr eaLnBrk="1" hangingPunct="1"/>
            <a:r>
              <a:rPr lang="cs-CZ" smtClean="0"/>
              <a:t>ODUMŘELÉ ROSTLINY SE VRSTVILY V MOČÁLECH + POSTUPNĚ ZAKRYTY NÁNOSY USAZENIN</a:t>
            </a:r>
          </a:p>
          <a:p>
            <a:pPr eaLnBrk="1" hangingPunct="1"/>
            <a:r>
              <a:rPr lang="cs-CZ" smtClean="0"/>
              <a:t>NEPŘÍSTUP KYSLÍKU </a:t>
            </a:r>
          </a:p>
        </p:txBody>
      </p:sp>
      <p:pic>
        <p:nvPicPr>
          <p:cNvPr id="10244" name="Picture 5" descr="doly,dopravní pásy,hornictví,pr&amp;uring;mysl,uhl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48400" y="3962400"/>
            <a:ext cx="2724150" cy="2724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Picture 6" descr="Animation Factory®,odrazy,interpunkce,otazníky,symboly,webové animace,skákající,zna&amp;ccaron;ky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48450" y="0"/>
            <a:ext cx="2495550" cy="249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Picture 7" descr="Asie,asijské,deštné pralesy,fotografie,jihovýchodní Asie,lesy,mlha,mlhy,p&amp;rcaron;íroda,rostliny,stromy,Thajsko,thajštin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05400" y="533400"/>
            <a:ext cx="1857375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9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STÁŘÍ ČERNÉHO UHLÍ</a:t>
            </a:r>
          </a:p>
        </p:txBody>
      </p:sp>
      <p:sp>
        <p:nvSpPr>
          <p:cNvPr id="40966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PRVOHORY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  <p:pic>
        <p:nvPicPr>
          <p:cNvPr id="11268" name="Picture 7" descr="Animation Factory®,odrazy,interpunkce,otazníky,symboly,webové animace,skákající,zna&amp;ccaron;ky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48450" y="1981200"/>
            <a:ext cx="2495550" cy="249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09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6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STÁŘÍ HNĚDÉHO UHLÍ</a:t>
            </a:r>
          </a:p>
        </p:txBody>
      </p:sp>
      <p:sp>
        <p:nvSpPr>
          <p:cNvPr id="41991" name="Rectangle 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TŘETIHORY</a:t>
            </a:r>
          </a:p>
        </p:txBody>
      </p:sp>
      <p:pic>
        <p:nvPicPr>
          <p:cNvPr id="12292" name="Picture 8" descr="Animation Factory®,odrazy,interpunkce,otazníky,symboly,webové animace,skákající,zna&amp;ccaron;ky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53000" y="2438400"/>
            <a:ext cx="3200400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19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9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9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19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1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ANTRACIT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2038" y="2743200"/>
            <a:ext cx="7769225" cy="3136900"/>
          </a:xfrm>
        </p:spPr>
        <p:txBody>
          <a:bodyPr/>
          <a:lstStyle/>
          <a:p>
            <a:pPr eaLnBrk="1" hangingPunct="1"/>
            <a:r>
              <a:rPr lang="cs-CZ" smtClean="0"/>
              <a:t>GEOLOGICKY NEJSTARŠÍ</a:t>
            </a:r>
          </a:p>
          <a:p>
            <a:pPr eaLnBrk="1" hangingPunct="1"/>
            <a:r>
              <a:rPr lang="cs-CZ" smtClean="0"/>
              <a:t>NEJKVALITNĚJŠÍ ČERNÉ UHLÍ</a:t>
            </a:r>
          </a:p>
          <a:p>
            <a:pPr eaLnBrk="1" hangingPunct="1"/>
            <a:r>
              <a:rPr lang="cs-CZ" smtClean="0"/>
              <a:t>NEJVĚTŠÍ OBSAH UHLÍKU</a:t>
            </a:r>
          </a:p>
        </p:txBody>
      </p:sp>
      <p:pic>
        <p:nvPicPr>
          <p:cNvPr id="13316" name="Picture 4" descr="Animation Factory®,odrazy,interpunkce,otazníky,symboly,webové animace,skákající,zna&amp;ccaron;ky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00800" y="228600"/>
            <a:ext cx="2495550" cy="249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1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LIGNIT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2744788"/>
            <a:ext cx="7769225" cy="3351212"/>
          </a:xfrm>
        </p:spPr>
        <p:txBody>
          <a:bodyPr/>
          <a:lstStyle/>
          <a:p>
            <a:pPr eaLnBrk="1" hangingPunct="1"/>
            <a:r>
              <a:rPr lang="cs-CZ" smtClean="0"/>
              <a:t>GEOLOGICKY NEJMLADŠÍ UHLÍ</a:t>
            </a:r>
          </a:p>
          <a:p>
            <a:pPr eaLnBrk="1" hangingPunct="1"/>
            <a:r>
              <a:rPr lang="cs-CZ" smtClean="0"/>
              <a:t>NEJMÉNĚ KARBONIZOVANÉ</a:t>
            </a:r>
          </a:p>
        </p:txBody>
      </p:sp>
      <p:pic>
        <p:nvPicPr>
          <p:cNvPr id="14340" name="Picture 4" descr="Animation Factory®,odrazy,interpunkce,otazníky,symboly,webové animace,skákající,zna&amp;ccaron;ky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48450" y="0"/>
            <a:ext cx="2495550" cy="249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5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TĚŽBA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HLUBINNÁ</a:t>
            </a:r>
          </a:p>
          <a:p>
            <a:pPr eaLnBrk="1" hangingPunct="1"/>
            <a:r>
              <a:rPr lang="cs-CZ" smtClean="0"/>
              <a:t>POVRCHOVÁ</a:t>
            </a:r>
          </a:p>
        </p:txBody>
      </p:sp>
      <p:pic>
        <p:nvPicPr>
          <p:cNvPr id="15364" name="Picture 5" descr="http://officeimg.vo.msecnd.net/en-us/images/MH90033419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43840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HLUBINNÁ TĚŽBA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895600" y="1905000"/>
            <a:ext cx="5935663" cy="4800600"/>
          </a:xfrm>
        </p:spPr>
        <p:txBody>
          <a:bodyPr/>
          <a:lstStyle/>
          <a:p>
            <a:pPr eaLnBrk="1" hangingPunct="1"/>
            <a:r>
              <a:rPr lang="cs-CZ" dirty="0" smtClean="0"/>
              <a:t> U SLOJÍCH VE VELKÝCH HLOUBKÁCH</a:t>
            </a:r>
          </a:p>
          <a:p>
            <a:pPr eaLnBrk="1" hangingPunct="1"/>
            <a:r>
              <a:rPr lang="cs-CZ" dirty="0" smtClean="0"/>
              <a:t>K POVRCHU ŠACHTA (DOPRAVA HORNÍKŮ A MATERIÁLU)</a:t>
            </a:r>
          </a:p>
          <a:p>
            <a:pPr eaLnBrk="1" hangingPunct="1"/>
            <a:r>
              <a:rPr lang="cs-CZ" dirty="0" smtClean="0"/>
              <a:t>ZE ŠACHET SE RAZÍ CHODBY (TUDY </a:t>
            </a:r>
            <a:r>
              <a:rPr lang="cs-CZ" dirty="0" smtClean="0"/>
              <a:t>DOBÝVÁNÍ </a:t>
            </a:r>
            <a:r>
              <a:rPr lang="cs-CZ" dirty="0" smtClean="0"/>
              <a:t>UHLÍ)</a:t>
            </a:r>
          </a:p>
        </p:txBody>
      </p:sp>
      <p:pic>
        <p:nvPicPr>
          <p:cNvPr id="16388" name="Picture 5" descr="doly,d&amp;uring;lní vozidla,hornictví,p&amp;rcaron;írodní zdroje,pr&amp;uring;mysl,rudy,uhelné doly"/>
          <p:cNvPicPr>
            <a:picLocks noChangeAspect="1" noChangeArrowheads="1"/>
          </p:cNvPicPr>
          <p:nvPr/>
        </p:nvPicPr>
        <p:blipFill>
          <a:blip r:embed="rId2" cstate="print"/>
          <a:srcRect t="11629" b="11629"/>
          <a:stretch>
            <a:fillRect/>
          </a:stretch>
        </p:blipFill>
        <p:spPr bwMode="auto">
          <a:xfrm>
            <a:off x="6724650" y="0"/>
            <a:ext cx="241935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7" descr="animace WWW,dolování uhlí,náklady,p&amp;rcaron;eprava,pr&amp;uring;myslová odv&amp;ecaron;tví,váhy,vá&amp;zcaron;it,&amp;zcaron;eleznice,&amp;zcaron;elezni&amp;ccaron;ní trat&amp;ecaron;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228600" y="2362200"/>
            <a:ext cx="2895600" cy="289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0" y="152400"/>
            <a:ext cx="4038600" cy="1524000"/>
          </a:xfrm>
        </p:spPr>
        <p:txBody>
          <a:bodyPr/>
          <a:lstStyle/>
          <a:p>
            <a:pPr eaLnBrk="1" hangingPunct="1"/>
            <a:r>
              <a:rPr lang="cs-CZ" smtClean="0"/>
              <a:t>POVRCHOVÁ TĚŽBA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90800" y="2819400"/>
            <a:ext cx="6240463" cy="3810000"/>
          </a:xfrm>
        </p:spPr>
        <p:txBody>
          <a:bodyPr/>
          <a:lstStyle/>
          <a:p>
            <a:pPr eaLnBrk="1" hangingPunct="1"/>
            <a:r>
              <a:rPr lang="cs-CZ" smtClean="0"/>
              <a:t>U MĚLCE ULOŽENÝCH SLOJÍ</a:t>
            </a:r>
          </a:p>
          <a:p>
            <a:pPr eaLnBrk="1" hangingPunct="1">
              <a:buFontTx/>
              <a:buNone/>
            </a:pPr>
            <a:r>
              <a:rPr lang="cs-CZ" smtClean="0"/>
              <a:t>1) SKRÝVKA = SHRNUTÍ POVRCHOVÉ VRSTVY ZEMINY</a:t>
            </a:r>
          </a:p>
          <a:p>
            <a:pPr eaLnBrk="1" hangingPunct="1">
              <a:buFontTx/>
              <a:buNone/>
            </a:pPr>
            <a:r>
              <a:rPr lang="cs-CZ" smtClean="0"/>
              <a:t>2) ODTĚŽENÍ NADLOŽNÍCH VRSTEV</a:t>
            </a:r>
          </a:p>
          <a:p>
            <a:pPr eaLnBrk="1" hangingPunct="1">
              <a:buFontTx/>
              <a:buNone/>
            </a:pPr>
            <a:r>
              <a:rPr lang="cs-CZ" smtClean="0"/>
              <a:t>3) ODKRYTÁ SLOJ </a:t>
            </a:r>
            <a:r>
              <a:rPr lang="cs-CZ" smtClean="0">
                <a:cs typeface="Times New Roman" charset="0"/>
              </a:rPr>
              <a:t>—&gt;</a:t>
            </a:r>
            <a:r>
              <a:rPr lang="cs-CZ" smtClean="0"/>
              <a:t> TĚŽBA</a:t>
            </a:r>
          </a:p>
        </p:txBody>
      </p:sp>
      <p:pic>
        <p:nvPicPr>
          <p:cNvPr id="17412" name="Picture 5" descr="dolování,dopravníky,je&amp;rcaron;áby,kopání,kore&amp;ccaron;ková rypadla,otev&amp;rcaron;ené šachty,p&amp;rcaron;emis&amp;tcaron;ova&amp;ccaron;e zeminy,pr&amp;uring;mysl,t&amp;ecaron;&amp;zcaron;ké stroje,vrty"/>
          <p:cNvPicPr>
            <a:picLocks noChangeAspect="1" noChangeArrowheads="1"/>
          </p:cNvPicPr>
          <p:nvPr/>
        </p:nvPicPr>
        <p:blipFill>
          <a:blip r:embed="rId2" cstate="print"/>
          <a:srcRect t="11629" b="11629"/>
          <a:stretch>
            <a:fillRect/>
          </a:stretch>
        </p:blipFill>
        <p:spPr bwMode="auto">
          <a:xfrm>
            <a:off x="0" y="0"/>
            <a:ext cx="3714750" cy="285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6" descr="horníci,mu&amp;zcaron;i,osoby,povolání,pr&amp;uring;mysl,uhelné doly,uhl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886200"/>
            <a:ext cx="22098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ROPA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 </a:t>
            </a:r>
          </a:p>
        </p:txBody>
      </p:sp>
      <p:pic>
        <p:nvPicPr>
          <p:cNvPr id="18436" name="Picture 5" descr="energie,nafta,produkce ropy,pr&amp;uring;mysl,ropa,ropná pole,ropné vrtné v&amp;ecaron;&amp;zcaron;e,ropné vrty,stavby,vrtné ploši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96000" y="0"/>
            <a:ext cx="3048000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6" descr="kanystry,motorové benziny,paliva,p&amp;rcaron;eprava,pr&amp;uring;mysl,ropa,skladovací sudy,sudy rop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752850"/>
            <a:ext cx="3105150" cy="310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7" descr="energie,olejová &amp;ccaron;erpadla,paliva,pr&amp;uring;mysl,pumpování,pumpy,ropa,vrtné plošiny,webové animace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500" y="1714500"/>
            <a:ext cx="3429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TĚŽBA ROPY? 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VRTY</a:t>
            </a:r>
          </a:p>
        </p:txBody>
      </p:sp>
      <p:pic>
        <p:nvPicPr>
          <p:cNvPr id="19460" name="Picture 5" descr="fotografie,oleje,pr&amp;uring;mysl,ropná &amp;ccaron;erpadla,ropná pole,ropné vrty,Rusko,Sibi&amp;rcaron;,sníh,t&amp;ecaron;&amp;zcaron;ba ropy,Tjume&amp;ncaron;,Tjume&amp;ncaron;ská oblast,vrtné v&amp;ecaron;&amp;zcaron;e,zim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00600" y="259080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7" descr="Animation Factory®,odrazy,interpunkce,otazníky,symboly,webové animace,skákající,zna&amp;ccaron;ky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34250" y="152400"/>
            <a:ext cx="1809750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9" descr="fotografie,mo&amp;rcaron;e,oceány,oleje,pob&amp;rcaron;e&amp;zcaron;ní,pr&amp;uring;mysl,ropná vrtná plošina,ropné vrtáky,ropné vrtné plošiny,ropný pr&amp;uring;mysl,ropný vrt,voda,vrta&amp;ccaron;ky,vrtání,vrtání v p&amp;rcaron;íb&amp;rcaron;e&amp;zcaron;ních vodách,vrtné plošin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3400" y="266700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DOPRAVA ROPY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TANKERY </a:t>
            </a:r>
          </a:p>
          <a:p>
            <a:pPr eaLnBrk="1" hangingPunct="1"/>
            <a:r>
              <a:rPr lang="cs-CZ" smtClean="0"/>
              <a:t> ROPOVODY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  <p:pic>
        <p:nvPicPr>
          <p:cNvPr id="20484" name="Picture 6" descr="Animation Factory®,odrazy,interpunkce,otazníky,symboly,webové animace,skákající,zna&amp;ccaron;ky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81800" y="0"/>
            <a:ext cx="2190750" cy="219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7" descr="energie,místa,potrubí,pr&amp;uring;myslová odv&amp;ecaron;tví,ropa,Severní Amerika,Spojené státy,US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05400" y="297180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9" descr="http://officeimg.vo.msecnd.net/en-us/images/MH90023148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57250" y="297180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ZEMNÍ PLYN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TĚŽBA – S ROPOU NEBO SAMOSTATNÁ LOŽISKA</a:t>
            </a:r>
          </a:p>
        </p:txBody>
      </p:sp>
      <p:pic>
        <p:nvPicPr>
          <p:cNvPr id="21508" name="Picture 5" descr="potrubí,pr&amp;uring;myslová odv&amp;ecaron;tví,trubky,ventily,zemní ply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05400" y="289560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uild="p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381000"/>
            <a:ext cx="4953000" cy="2438400"/>
          </a:xfrm>
        </p:spPr>
        <p:txBody>
          <a:bodyPr/>
          <a:lstStyle/>
          <a:p>
            <a:pPr eaLnBrk="1" hangingPunct="1"/>
            <a:r>
              <a:rPr lang="cs-CZ" smtClean="0"/>
              <a:t>HLAVNÍ SLOŽKA ZEMNÍHO PLYNU?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2038" y="3657600"/>
            <a:ext cx="7769225" cy="2222500"/>
          </a:xfrm>
        </p:spPr>
        <p:txBody>
          <a:bodyPr/>
          <a:lstStyle/>
          <a:p>
            <a:pPr eaLnBrk="1" hangingPunct="1"/>
            <a:r>
              <a:rPr lang="cs-CZ" sz="4000" smtClean="0"/>
              <a:t> METAN = CH</a:t>
            </a:r>
            <a:r>
              <a:rPr lang="cs-CZ" sz="4000" baseline="-25000" smtClean="0"/>
              <a:t>4</a:t>
            </a:r>
            <a:endParaRPr lang="cs-CZ" smtClean="0"/>
          </a:p>
        </p:txBody>
      </p:sp>
      <p:pic>
        <p:nvPicPr>
          <p:cNvPr id="22532" name="Picture 7" descr="Animovaný obrázek poskakujícího zeleného otazníku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96000" y="0"/>
            <a:ext cx="3048000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z="3400" b="1" smtClean="0"/>
              <a:t>Zdroje: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Clr>
                <a:schemeClr val="accent2"/>
              </a:buClr>
            </a:pPr>
            <a:r>
              <a:rPr lang="cs-CZ" smtClean="0"/>
              <a:t>VŠECHNY OBRÁZKY Z KLIPART: </a:t>
            </a:r>
            <a:r>
              <a:rPr lang="cs-CZ" smtClean="0">
                <a:hlinkClick r:id="rId2"/>
              </a:rPr>
              <a:t>http://office.microsoft.com/cs-cz/images/?CTT=97</a:t>
            </a:r>
            <a:r>
              <a:rPr lang="cs-CZ" smtClean="0"/>
              <a:t> </a:t>
            </a:r>
          </a:p>
          <a:p>
            <a:pPr eaLnBrk="1" hangingPunct="1">
              <a:buClr>
                <a:schemeClr val="accent2"/>
              </a:buClr>
            </a:pPr>
            <a:r>
              <a:rPr lang="cs-CZ" smtClean="0"/>
              <a:t>STAŽENO DNE:  17. 2. 2013</a:t>
            </a:r>
          </a:p>
        </p:txBody>
      </p:sp>
      <p:pic>
        <p:nvPicPr>
          <p:cNvPr id="23556" name="Picture 46" descr="logo_pruh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Expedice">
  <a:themeElements>
    <a:clrScheme name="Expedice 2">
      <a:dk1>
        <a:srgbClr val="000000"/>
      </a:dk1>
      <a:lt1>
        <a:srgbClr val="FFFFFF"/>
      </a:lt1>
      <a:dk2>
        <a:srgbClr val="482400"/>
      </a:dk2>
      <a:lt2>
        <a:srgbClr val="808080"/>
      </a:lt2>
      <a:accent1>
        <a:srgbClr val="DFD6C3"/>
      </a:accent1>
      <a:accent2>
        <a:srgbClr val="D69B80"/>
      </a:accent2>
      <a:accent3>
        <a:srgbClr val="FFFFFF"/>
      </a:accent3>
      <a:accent4>
        <a:srgbClr val="000000"/>
      </a:accent4>
      <a:accent5>
        <a:srgbClr val="ECE8DE"/>
      </a:accent5>
      <a:accent6>
        <a:srgbClr val="C28C73"/>
      </a:accent6>
      <a:hlink>
        <a:srgbClr val="993300"/>
      </a:hlink>
      <a:folHlink>
        <a:srgbClr val="666600"/>
      </a:folHlink>
    </a:clrScheme>
    <a:fontScheme name="Expedice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lnDef>
  </a:objectDefaults>
  <a:extraClrSchemeLst>
    <a:extraClrScheme>
      <a:clrScheme name="Expedice 1">
        <a:dk1>
          <a:srgbClr val="000000"/>
        </a:dk1>
        <a:lt1>
          <a:srgbClr val="A7947B"/>
        </a:lt1>
        <a:dk2>
          <a:srgbClr val="482400"/>
        </a:dk2>
        <a:lt2>
          <a:srgbClr val="808080"/>
        </a:lt2>
        <a:accent1>
          <a:srgbClr val="DFD6C3"/>
        </a:accent1>
        <a:accent2>
          <a:srgbClr val="D69B80"/>
        </a:accent2>
        <a:accent3>
          <a:srgbClr val="D0C8BF"/>
        </a:accent3>
        <a:accent4>
          <a:srgbClr val="000000"/>
        </a:accent4>
        <a:accent5>
          <a:srgbClr val="ECE8DE"/>
        </a:accent5>
        <a:accent6>
          <a:srgbClr val="C28C73"/>
        </a:accent6>
        <a:hlink>
          <a:srgbClr val="993300"/>
        </a:hlink>
        <a:folHlink>
          <a:srgbClr val="66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xpedice 2">
        <a:dk1>
          <a:srgbClr val="000000"/>
        </a:dk1>
        <a:lt1>
          <a:srgbClr val="FFFFFF"/>
        </a:lt1>
        <a:dk2>
          <a:srgbClr val="482400"/>
        </a:dk2>
        <a:lt2>
          <a:srgbClr val="808080"/>
        </a:lt2>
        <a:accent1>
          <a:srgbClr val="DFD6C3"/>
        </a:accent1>
        <a:accent2>
          <a:srgbClr val="D69B80"/>
        </a:accent2>
        <a:accent3>
          <a:srgbClr val="FFFFFF"/>
        </a:accent3>
        <a:accent4>
          <a:srgbClr val="000000"/>
        </a:accent4>
        <a:accent5>
          <a:srgbClr val="ECE8DE"/>
        </a:accent5>
        <a:accent6>
          <a:srgbClr val="C28C73"/>
        </a:accent6>
        <a:hlink>
          <a:srgbClr val="993300"/>
        </a:hlink>
        <a:folHlink>
          <a:srgbClr val="66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xpedice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xpedice 4">
        <a:dk1>
          <a:srgbClr val="000000"/>
        </a:dk1>
        <a:lt1>
          <a:srgbClr val="9D7643"/>
        </a:lt1>
        <a:dk2>
          <a:srgbClr val="FFFFFF"/>
        </a:dk2>
        <a:lt2>
          <a:srgbClr val="554025"/>
        </a:lt2>
        <a:accent1>
          <a:srgbClr val="CAA966"/>
        </a:accent1>
        <a:accent2>
          <a:srgbClr val="8488AC"/>
        </a:accent2>
        <a:accent3>
          <a:srgbClr val="CCBDB0"/>
        </a:accent3>
        <a:accent4>
          <a:srgbClr val="000000"/>
        </a:accent4>
        <a:accent5>
          <a:srgbClr val="E1D1B8"/>
        </a:accent5>
        <a:accent6>
          <a:srgbClr val="777B9B"/>
        </a:accent6>
        <a:hlink>
          <a:srgbClr val="993300"/>
        </a:hlink>
        <a:folHlink>
          <a:srgbClr val="666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Designs\Expedice.pot</Template>
  <TotalTime>98</TotalTime>
  <Words>306</Words>
  <Application>Microsoft Office PowerPoint</Application>
  <PresentationFormat>Předvádění na obrazovce (4:3)</PresentationFormat>
  <Paragraphs>78</Paragraphs>
  <Slides>21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6" baseType="lpstr">
      <vt:lpstr>Times New Roman</vt:lpstr>
      <vt:lpstr>Arial</vt:lpstr>
      <vt:lpstr>Wingdings</vt:lpstr>
      <vt:lpstr>Calibri</vt:lpstr>
      <vt:lpstr>Expedice</vt:lpstr>
      <vt:lpstr>Snímek 1</vt:lpstr>
      <vt:lpstr>NEOBNOVITELNÉ ZDROJE ENERGIE</vt:lpstr>
      <vt:lpstr>VYSVĚTLI POJEM:</vt:lpstr>
      <vt:lpstr>PALIVOENERGETICKÉ SUROVINY</vt:lpstr>
      <vt:lpstr> PALIVOENERGETICKÉ SUROVINY</vt:lpstr>
      <vt:lpstr>UHLÍ + ROPA + ZEMNÍ PLYN</vt:lpstr>
      <vt:lpstr>UHLÍ</vt:lpstr>
      <vt:lpstr>VZNIK UHLÍ?</vt:lpstr>
      <vt:lpstr>STÁŘÍ ČERNÉHO UHLÍ</vt:lpstr>
      <vt:lpstr>STÁŘÍ HNĚDÉHO UHLÍ</vt:lpstr>
      <vt:lpstr>ANTRACIT</vt:lpstr>
      <vt:lpstr>LIGNIT</vt:lpstr>
      <vt:lpstr>TĚŽBA</vt:lpstr>
      <vt:lpstr>HLUBINNÁ TĚŽBA</vt:lpstr>
      <vt:lpstr>POVRCHOVÁ TĚŽBA</vt:lpstr>
      <vt:lpstr>ROPA</vt:lpstr>
      <vt:lpstr>TĚŽBA ROPY? </vt:lpstr>
      <vt:lpstr>DOPRAVA ROPY</vt:lpstr>
      <vt:lpstr>ZEMNÍ PLYN</vt:lpstr>
      <vt:lpstr>HLAVNÍ SLOŽKA ZEMNÍHO PLYNU?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NEOBNOVITELNÉ ZDROJE ENERGIE</dc:title>
  <dc:creator>Jana Polanska</dc:creator>
  <cp:lastModifiedBy>Dum</cp:lastModifiedBy>
  <cp:revision>15</cp:revision>
  <cp:lastPrinted>1601-01-01T00:00:00Z</cp:lastPrinted>
  <dcterms:created xsi:type="dcterms:W3CDTF">2013-02-09T20:27:10Z</dcterms:created>
  <dcterms:modified xsi:type="dcterms:W3CDTF">2014-02-04T19:14:26Z</dcterms:modified>
</cp:coreProperties>
</file>