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9" r:id="rId2"/>
    <p:sldId id="257" r:id="rId3"/>
    <p:sldId id="262" r:id="rId4"/>
    <p:sldId id="258" r:id="rId5"/>
    <p:sldId id="259" r:id="rId6"/>
    <p:sldId id="263" r:id="rId7"/>
    <p:sldId id="264" r:id="rId8"/>
    <p:sldId id="261" r:id="rId9"/>
    <p:sldId id="260" r:id="rId10"/>
    <p:sldId id="265" r:id="rId11"/>
    <p:sldId id="278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7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5" name="Group 2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cs-CZ" smtClean="0"/>
              </a:p>
            </p:txBody>
          </p:sp>
          <p:grpSp>
            <p:nvGrpSpPr>
              <p:cNvPr id="16" name="Group 4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18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9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0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1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2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3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4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5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6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7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8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9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0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1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2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3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4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5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6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7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8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9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0" name="Line 27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1" name="Line 28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2" name="Line 29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" name="Line 30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4" name="Line 31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5" name="Line 32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6" name="Line 33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7" name="Line 34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8" name="Line 35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9" name="Line 36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0" name="Line 37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1" name="Line 38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2" name="Line 39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3" name="Line 40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4" name="Line 41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5" name="Line 42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6" name="Line 43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7" name="Line 44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8" name="Line 45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59" name="Line 46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0" name="Line 47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1" name="Line 48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2" name="Line 49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3" name="Line 50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" name="Line 51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" name="Line 52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6" name="Line 53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7" name="Line 54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8" name="Line 55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17" name="Line 56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" name="Group 76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11" name="Line 65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Line 63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Line 64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Arc 66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T0" fmla="*/ 0 w 43195"/>
                  <a:gd name="T1" fmla="*/ 0 h 43200"/>
                  <a:gd name="T2" fmla="*/ 0 w 43195"/>
                  <a:gd name="T3" fmla="*/ 0 h 43200"/>
                  <a:gd name="T4" fmla="*/ 0 w 43195"/>
                  <a:gd name="T5" fmla="*/ 0 h 432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0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0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lnTo>
                      <a:pt x="21114" y="5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" name="Group 75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8" name="Line 67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Line 68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Arc 69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T0" fmla="*/ 0 w 43195"/>
                  <a:gd name="T1" fmla="*/ 0 h 43200"/>
                  <a:gd name="T2" fmla="*/ 0 w 43195"/>
                  <a:gd name="T3" fmla="*/ 0 h 43200"/>
                  <a:gd name="T4" fmla="*/ 0 w 43195"/>
                  <a:gd name="T5" fmla="*/ 0 h 432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0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0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lnTo>
                      <a:pt x="21114" y="5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6201" name="Rectangle 5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202" name="Rectangle 5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9" name="Rectangle 71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0" name="Rectangle 7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" name="Rectangle 7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5888EA8D-4016-45CF-A18E-CAC2F3DFB4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FF1F808-EACE-4596-8E1D-2198AA28B5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47A51-C876-4ECD-907D-E96A677B72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9050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6BD348-F93A-46F6-B686-163B8E1DD2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C6D412-FFFD-4E9F-B55C-5D584A89C0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6CB8CC-5303-436D-8A6C-5A0A482B5B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DD01FB4-BD93-427B-8790-7DFD0CC97B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DD2CE94-AE43-4A18-99F9-1E684C0535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C35C5A-B738-461F-A53D-172C0E5064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764000D-17CE-4F0F-9BF2-6DD63FB0EC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10350" y="304800"/>
            <a:ext cx="200025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04800"/>
            <a:ext cx="584835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B13E67-2A4C-4905-A7EF-2332CBCECA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1039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1070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1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2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3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4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5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6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7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8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79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0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1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2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3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4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5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6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7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8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89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90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91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040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1041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2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3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4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5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6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7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8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49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0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1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2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3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4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5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6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7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8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59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0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1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2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3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4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5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6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7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8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069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1033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034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1035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1036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8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T0" fmla="*/ 0 w 43195"/>
                  <a:gd name="T1" fmla="*/ 0 h 43200"/>
                  <a:gd name="T2" fmla="*/ 0 w 43195"/>
                  <a:gd name="T3" fmla="*/ 0 h 43200"/>
                  <a:gd name="T4" fmla="*/ 0 w 43195"/>
                  <a:gd name="T5" fmla="*/ 0 h 432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0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0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lnTo>
                      <a:pt x="21114" y="5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9050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92" name="Rectangle 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93" name="Rectangle 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94" name="Rectangle 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F24F99B2-3A45-4E3C-A148-E1A72D33BE1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Blip>
          <a:blip r:embed="rId13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List_aplikace_Microsoft_Office_Excel_97-20031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List_aplikace_Microsoft_Office_Excel_97-20032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ikal-S1998162044804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public_domain" TargetMode="External"/><Relationship Id="rId4" Type="http://schemas.openxmlformats.org/officeDocument/2006/relationships/hyperlink" Target="http://cs.wikipedia.org/wiki/Soubor:Watercycleczechhig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8409" name="Group 1065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ahoma" panose="020B060403050404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VY_52_INOVACE_PR_07_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</a:rPr>
                        <a:t>HYDROSFÉRA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ahoma" panose="020B060403050404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</a:rPr>
                        <a:t>Mgr. Jana Polanská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</a:rPr>
                        <a:t>kvarta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</a:rPr>
                        <a:t>3. 12. 2012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Prezentace popisuje vznik a využití hydrosféry.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cs typeface="Arial" panose="020B0604020202020204" pitchFamily="34" charset="0"/>
                        </a:rPr>
                        <a:t>rezentace je určena jako výklad do hodiny i jako materiál k samostudiu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cs typeface="Times New Roman" panose="02020603050405020304" pitchFamily="18" charset="0"/>
                        </a:rPr>
                        <a:t>Možnosti využití: promítání, práce jednotlivců nebo dvojic u PC, vytištění pracovního listu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.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anose="020B060403050404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1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9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anose="020B060403050404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anose="020B060403050404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sz="1800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111" name="Rectangle 1063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HYDROSFÉRA</a:t>
            </a:r>
          </a:p>
        </p:txBody>
      </p:sp>
      <p:sp>
        <p:nvSpPr>
          <p:cNvPr id="3481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ZEMĚ –MODRÁ PLANETA</a:t>
            </a:r>
          </a:p>
        </p:txBody>
      </p:sp>
      <p:pic>
        <p:nvPicPr>
          <p:cNvPr id="34821" name="Picture 5" descr="Fotografie,mapy,mapy světa,meziplanetární prostor,planety,slova,Země,zeměkou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400" y="2514600"/>
            <a:ext cx="417195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685800" y="4038600"/>
            <a:ext cx="2362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8000" i="1"/>
              <a:t>H</a:t>
            </a:r>
            <a:r>
              <a:rPr lang="cs-CZ" sz="8000" i="1" baseline="-25000"/>
              <a:t>2</a:t>
            </a:r>
            <a:r>
              <a:rPr lang="cs-CZ" sz="8000" i="1"/>
              <a:t>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autoUpdateAnimBg="0"/>
      <p:bldP spid="34819" grpId="0" build="p" autoUpdateAnimBg="0"/>
      <p:bldP spid="3482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4419600" cy="2438400"/>
          </a:xfrm>
        </p:spPr>
        <p:txBody>
          <a:bodyPr/>
          <a:lstStyle/>
          <a:p>
            <a:pPr eaLnBrk="1" hangingPunct="1"/>
            <a:r>
              <a:rPr lang="cs-CZ" smtClean="0"/>
              <a:t>VZNIK HYDROSFÉRY:</a:t>
            </a:r>
          </a:p>
        </p:txBody>
      </p:sp>
      <p:sp>
        <p:nvSpPr>
          <p:cNvPr id="3993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048000" y="3886200"/>
            <a:ext cx="5562600" cy="2133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- ASI PŘED 4 MILIARDAMI LET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- SNÍŽILA SE TEPLOTA ZEMSKÉHO POVRCHU  - </a:t>
            </a:r>
            <a:r>
              <a:rPr lang="cs-CZ" sz="2800" smtClean="0">
                <a:cs typeface="Tahoma" pitchFamily="34" charset="0"/>
              </a:rPr>
              <a:t>&gt;</a:t>
            </a:r>
            <a:r>
              <a:rPr lang="cs-CZ" sz="2800" smtClean="0"/>
              <a:t> VODNÍ PÁRY KONDENZOVALY NA VODU</a:t>
            </a:r>
          </a:p>
        </p:txBody>
      </p:sp>
      <p:pic>
        <p:nvPicPr>
          <p:cNvPr id="39941" name="Picture 5" descr="cákanec,Fotografie,kaluže,kapající,kapičky,kapky,NVTOfficeClips,okapávající voda,tekutina,v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4" name="Picture 8" descr="blesk,bouře,bouřky,deště,deštivý,dešťové mraky,elektrické bouře,hrom,lijáky,mraky,nebe,počasí,zamrače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3048000"/>
            <a:ext cx="28956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VODA NA ZEMI</a:t>
            </a:r>
          </a:p>
        </p:txBody>
      </p:sp>
      <p:sp>
        <p:nvSpPr>
          <p:cNvPr id="3584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838200" y="4572000"/>
            <a:ext cx="7772400" cy="1447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   97 % VODY V OCEÁNECH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   2 % V LEDOVCÍCH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   1 % SLADKÁ VODA (POVRCHOVÁ + PODZEMNÍ)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  <p:pic>
        <p:nvPicPr>
          <p:cNvPr id="6148" name="Picture 5" descr="Vodopád v lese v Němec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609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7" descr="Švýcarské Alp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" y="1447800"/>
            <a:ext cx="3048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924800" cy="685800"/>
          </a:xfrm>
        </p:spPr>
        <p:txBody>
          <a:bodyPr/>
          <a:lstStyle/>
          <a:p>
            <a:pPr eaLnBrk="1" hangingPunct="1"/>
            <a:r>
              <a:rPr lang="cs-CZ" smtClean="0"/>
              <a:t>KOLOBĚH VODY</a:t>
            </a:r>
          </a:p>
        </p:txBody>
      </p:sp>
      <p:sp>
        <p:nvSpPr>
          <p:cNvPr id="717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36869" name="Picture 5" descr="Soubor:Watercycleczechhig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0213" y="685800"/>
            <a:ext cx="8281987" cy="576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457200" y="6526213"/>
            <a:ext cx="50974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sz="1400"/>
              <a:t>http://cs.wikipedia.org/wiki/Soubor:Watercycleczechhigh.jpg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SALINITA = SLANOST</a:t>
            </a:r>
          </a:p>
        </p:txBody>
      </p:sp>
      <p:sp>
        <p:nvSpPr>
          <p:cNvPr id="409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OBSAH SOLÍ ROZPUŠTĚNÝCH V JEDNOM LITRU MOŘSKÉ VODY</a:t>
            </a:r>
          </a:p>
          <a:p>
            <a:pPr eaLnBrk="1" hangingPunct="1"/>
            <a:r>
              <a:rPr lang="cs-CZ" smtClean="0"/>
              <a:t> PRŮMĚRNÁ SALINITA = 35 PROMILE (3,5 % ROZPUŠTĚNÝCH SOLÍ A 96,5 % VODY)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utoUpdateAnimBg="0"/>
      <p:bldP spid="4096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7772400" cy="1524000"/>
          </a:xfrm>
        </p:spPr>
        <p:txBody>
          <a:bodyPr/>
          <a:lstStyle/>
          <a:p>
            <a:pPr eaLnBrk="1" hangingPunct="1"/>
            <a:r>
              <a:rPr lang="cs-CZ" smtClean="0"/>
              <a:t>SLADKÁ VODA</a:t>
            </a:r>
          </a:p>
        </p:txBody>
      </p:sp>
      <p:sp>
        <p:nvSpPr>
          <p:cNvPr id="4198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JEZERA + VODNÍ TOKY</a:t>
            </a:r>
          </a:p>
          <a:p>
            <a:pPr eaLnBrk="1" hangingPunct="1"/>
            <a:r>
              <a:rPr lang="cs-CZ" smtClean="0"/>
              <a:t> BAJKAL – ASI 20 % VEŠKERÉ SLADKÉ VODY NA ZEMI (NEJHLUBŠÍ JEZERO)</a:t>
            </a:r>
          </a:p>
        </p:txBody>
      </p:sp>
      <p:pic>
        <p:nvPicPr>
          <p:cNvPr id="41989" name="Picture 5" descr="jezera,jezero Bajkal,krajiny,příroda,Rusko,Rusové,Sibiř,v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91250" y="-457200"/>
            <a:ext cx="2952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7" descr="Soubor:Baikal-S19981620448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3581400"/>
            <a:ext cx="5303838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Rectangle 8"/>
          <p:cNvSpPr>
            <a:spLocks noChangeArrowheads="1"/>
          </p:cNvSpPr>
          <p:nvPr/>
        </p:nvSpPr>
        <p:spPr bwMode="auto">
          <a:xfrm>
            <a:off x="4572000" y="6400800"/>
            <a:ext cx="44719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sz="1200"/>
              <a:t>http://cs.wikipedia.org/wiki/Soubor:Baikal-S1998162044804.jpg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utoUpdateAnimBg="0"/>
      <p:bldP spid="4198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PODZEMNÍ VODY</a:t>
            </a:r>
          </a:p>
        </p:txBody>
      </p:sp>
      <p:sp>
        <p:nvSpPr>
          <p:cNvPr id="1024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5105400" cy="4572000"/>
          </a:xfrm>
        </p:spPr>
        <p:txBody>
          <a:bodyPr/>
          <a:lstStyle/>
          <a:p>
            <a:pPr eaLnBrk="1" hangingPunct="1"/>
            <a:r>
              <a:rPr lang="cs-CZ" smtClean="0"/>
              <a:t> NA POVRCH V PODOBĚ PRAMENŮ</a:t>
            </a:r>
          </a:p>
          <a:p>
            <a:pPr eaLnBrk="1" hangingPunct="1"/>
            <a:r>
              <a:rPr lang="cs-CZ" smtClean="0"/>
              <a:t> ZÁSOBÁRNA KVALITNÍ PITNÉ VODY</a:t>
            </a:r>
          </a:p>
          <a:p>
            <a:pPr eaLnBrk="1" hangingPunct="1"/>
            <a:r>
              <a:rPr lang="cs-CZ" smtClean="0"/>
              <a:t> MINERÁLNÍ VODA – OBSAHUJE MINERÁLNÍ LÁTKY</a:t>
            </a:r>
          </a:p>
        </p:txBody>
      </p:sp>
      <p:pic>
        <p:nvPicPr>
          <p:cNvPr id="10244" name="Picture 5" descr="nápoje,ořezané snímky,ořezané obrázky,pijící,pije,sklenice vody,skleničky,sklenice s vodou,PNG,žízeň,žíznivý,průhledné pozadí,v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VODY:</a:t>
            </a:r>
          </a:p>
        </p:txBody>
      </p:sp>
      <p:sp>
        <p:nvSpPr>
          <p:cNvPr id="3789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838200" y="2819400"/>
            <a:ext cx="7772400" cy="3581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SOUČÁST TĚL ORGANISMŮ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PODMÍNKA ŽIVOTA (ČLOVĚK DOKÁŽE NEPÍT CCA 3 DNY)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PROSTŘEDÍ PRO VODNÍ ORGANISMY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REKREACE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VÝZNAM V PRŮMYSLU A V ZEMĚDĚLSTVÍ</a:t>
            </a:r>
          </a:p>
        </p:txBody>
      </p:sp>
      <p:pic>
        <p:nvPicPr>
          <p:cNvPr id="37893" name="Picture 5" descr="ořezané snímky,ořezané obrázky,kapající,okapávající voda,kapičky,kapky,kohoutky,kapání,úniky,unikající,kapající kohoutky,PNG,průhledné pozadí,voda,kapky vody,snímek zblíz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9800" y="0"/>
            <a:ext cx="287655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7772400" cy="2286000"/>
          </a:xfrm>
        </p:spPr>
        <p:txBody>
          <a:bodyPr/>
          <a:lstStyle/>
          <a:p>
            <a:pPr eaLnBrk="1" hangingPunct="1"/>
            <a:r>
              <a:rPr lang="cs-CZ" dirty="0" smtClean="0"/>
              <a:t>TIPNI </a:t>
            </a:r>
            <a:r>
              <a:rPr lang="cs-CZ" dirty="0" smtClean="0"/>
              <a:t>SI, </a:t>
            </a:r>
            <a:r>
              <a:rPr lang="cs-CZ" dirty="0" smtClean="0"/>
              <a:t>KOLIK BĚŽNĚ PŘI JEDNOTLIVÝCH ÚKONECH SPOTŘEBUJEŠ LITRŮ VODY:</a:t>
            </a:r>
          </a:p>
        </p:txBody>
      </p:sp>
      <p:sp>
        <p:nvSpPr>
          <p:cNvPr id="1229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533400" y="2667000"/>
            <a:ext cx="8077200" cy="3352800"/>
          </a:xfrm>
        </p:spPr>
        <p:txBody>
          <a:bodyPr/>
          <a:lstStyle/>
          <a:p>
            <a:pPr eaLnBrk="1" hangingPunct="1"/>
            <a:r>
              <a:rPr lang="cs-CZ" sz="2800" smtClean="0"/>
              <a:t> SPRCHA (5 minut) = …….. l</a:t>
            </a:r>
          </a:p>
          <a:p>
            <a:pPr eaLnBrk="1" hangingPunct="1"/>
            <a:r>
              <a:rPr lang="cs-CZ" sz="2800" smtClean="0"/>
              <a:t> SPLÁCHNUTÍ WC  = …….. l </a:t>
            </a:r>
          </a:p>
          <a:p>
            <a:pPr eaLnBrk="1" hangingPunct="1"/>
            <a:r>
              <a:rPr lang="cs-CZ" sz="2800" smtClean="0"/>
              <a:t> UMYTÍ RUKOU = ………… l </a:t>
            </a:r>
          </a:p>
          <a:p>
            <a:pPr eaLnBrk="1" hangingPunct="1"/>
            <a:r>
              <a:rPr lang="cs-CZ" sz="2800" smtClean="0"/>
              <a:t> KOUPEL VE VANĚ = ……… l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MOŽNOSTI: </a:t>
            </a:r>
            <a:r>
              <a:rPr lang="cs-CZ" sz="3600" b="1" smtClean="0"/>
              <a:t>150-200 l, 5 l, 70 l, 10 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Řešení: </a:t>
            </a:r>
          </a:p>
        </p:txBody>
      </p:sp>
      <p:sp>
        <p:nvSpPr>
          <p:cNvPr id="13315" name="Rectangle 1027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SPRCHA (5 minut) = 70 l</a:t>
            </a:r>
          </a:p>
          <a:p>
            <a:pPr eaLnBrk="1" hangingPunct="1"/>
            <a:r>
              <a:rPr lang="cs-CZ" smtClean="0"/>
              <a:t> SPLÁCHNUTÍ WC  = 10 l </a:t>
            </a:r>
          </a:p>
          <a:p>
            <a:pPr eaLnBrk="1" hangingPunct="1"/>
            <a:r>
              <a:rPr lang="cs-CZ" smtClean="0"/>
              <a:t> UMYTÍ RUKOU = 5 l </a:t>
            </a:r>
          </a:p>
          <a:p>
            <a:pPr eaLnBrk="1" hangingPunct="1"/>
            <a:r>
              <a:rPr lang="cs-CZ" smtClean="0"/>
              <a:t> KOUPEL VE VANĚ = 150-200 l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7772400" cy="5715000"/>
          </a:xfrm>
        </p:spPr>
        <p:txBody>
          <a:bodyPr/>
          <a:lstStyle/>
          <a:p>
            <a:pPr algn="ctr" eaLnBrk="1" hangingPunct="1"/>
            <a:r>
              <a:rPr lang="cs-CZ" sz="8800" smtClean="0"/>
              <a:t>??? CO ZNAMENÁ POJEM SALINITA???</a:t>
            </a:r>
          </a:p>
        </p:txBody>
      </p:sp>
      <p:sp>
        <p:nvSpPr>
          <p:cNvPr id="1433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2"/>
          <p:cNvGraphicFramePr>
            <a:graphicFrameLocks noChangeAspect="1"/>
          </p:cNvGraphicFramePr>
          <p:nvPr>
            <p:ph type="title"/>
          </p:nvPr>
        </p:nvGraphicFramePr>
        <p:xfrm>
          <a:off x="228600" y="152400"/>
          <a:ext cx="8915400" cy="2898775"/>
        </p:xfrm>
        <a:graphic>
          <a:graphicData uri="http://schemas.openxmlformats.org/presentationml/2006/ole">
            <p:oleObj spid="_x0000_s15362" name="List" r:id="rId3" imgW="3105694" imgH="1010194" progId="Excel.Sheet.8">
              <p:embed/>
            </p:oleObj>
          </a:graphicData>
        </a:graphic>
      </p:graphicFrame>
      <p:sp>
        <p:nvSpPr>
          <p:cNvPr id="153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0" y="3200400"/>
            <a:ext cx="9144000" cy="3429000"/>
          </a:xfrm>
        </p:spPr>
        <p:txBody>
          <a:bodyPr/>
          <a:lstStyle/>
          <a:p>
            <a:pPr eaLnBrk="1" hangingPunct="1"/>
            <a:r>
              <a:rPr lang="cs-CZ" smtClean="0"/>
              <a:t> </a:t>
            </a:r>
            <a:r>
              <a:rPr lang="cs-CZ" sz="2400" smtClean="0"/>
              <a:t>JAKÁ JE BARVA NAŠÍ PLANETY PŘI POHLEDU Z KOSMU</a:t>
            </a:r>
          </a:p>
          <a:p>
            <a:pPr eaLnBrk="1" hangingPunct="1"/>
            <a:r>
              <a:rPr lang="cs-CZ" sz="2400" smtClean="0"/>
              <a:t> VODNÍ OBAL ZEMĚ</a:t>
            </a:r>
          </a:p>
          <a:p>
            <a:pPr eaLnBrk="1" hangingPunct="1"/>
            <a:r>
              <a:rPr lang="cs-CZ" sz="2400" smtClean="0"/>
              <a:t> SLANOST </a:t>
            </a:r>
          </a:p>
          <a:p>
            <a:pPr eaLnBrk="1" hangingPunct="1"/>
            <a:r>
              <a:rPr lang="cs-CZ" sz="2400" smtClean="0"/>
              <a:t> 2 % Z CELKOVÉHO OBJEMU VODY NA ZEMI OBSAHUJE …..</a:t>
            </a:r>
          </a:p>
          <a:p>
            <a:pPr eaLnBrk="1" hangingPunct="1"/>
            <a:r>
              <a:rPr lang="cs-CZ" sz="2400" smtClean="0"/>
              <a:t> PODZEMNÍ PRAMENY JSOU ČASTO ZDROJEM ………. VODY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  <a:p>
            <a:pPr eaLnBrk="1" hangingPunct="1"/>
            <a:r>
              <a:rPr lang="cs-CZ" sz="2400" smtClean="0"/>
              <a:t>V tajence název moře s největší salinitou (až 26 %)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5"/>
          <p:cNvGraphicFramePr>
            <a:graphicFrameLocks noChangeAspect="1"/>
          </p:cNvGraphicFramePr>
          <p:nvPr>
            <p:ph type="body" idx="1"/>
          </p:nvPr>
        </p:nvGraphicFramePr>
        <p:xfrm>
          <a:off x="0" y="685800"/>
          <a:ext cx="9144000" cy="5334000"/>
        </p:xfrm>
        <a:graphic>
          <a:graphicData uri="http://schemas.openxmlformats.org/presentationml/2006/ole">
            <p:oleObj spid="_x0000_s16386" name="List" r:id="rId3" imgW="3105694" imgH="1010194" progId="Excel.Sheet.8">
              <p:embed/>
            </p:oleObj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 OBRÁZKŮ:</a:t>
            </a:r>
          </a:p>
        </p:txBody>
      </p:sp>
      <p:sp>
        <p:nvSpPr>
          <p:cNvPr id="1741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 POKUD NENÍ UVEDENO JINAK OBRÁZKY ČERPÁNY Z KLIPART </a:t>
            </a:r>
            <a:r>
              <a:rPr lang="cs-CZ" sz="2800" smtClean="0">
                <a:hlinkClick r:id="rId2"/>
              </a:rPr>
              <a:t>http://office.microsoft.com</a:t>
            </a:r>
            <a:r>
              <a:rPr lang="cs-CZ" sz="2800" smtClean="0"/>
              <a:t> - 3.12. 2012</a:t>
            </a:r>
          </a:p>
          <a:p>
            <a:pPr eaLnBrk="1" hangingPunct="1"/>
            <a:r>
              <a:rPr lang="cs-CZ" sz="2800" smtClean="0"/>
              <a:t> </a:t>
            </a:r>
            <a:r>
              <a:rPr lang="cs-CZ" sz="2000" smtClean="0">
                <a:hlinkClick r:id="rId3"/>
              </a:rPr>
              <a:t>http://cs.wikipedia.org/wiki/Soubor:Baikal-S1998162044804.jpg</a:t>
            </a:r>
            <a:r>
              <a:rPr lang="cs-CZ" sz="2000" smtClean="0"/>
              <a:t> - 3.12. 2012</a:t>
            </a:r>
          </a:p>
          <a:p>
            <a:pPr eaLnBrk="1" hangingPunct="1"/>
            <a:r>
              <a:rPr lang="cs-CZ" sz="2000" u="sng" smtClean="0">
                <a:hlinkClick r:id="rId4"/>
              </a:rPr>
              <a:t>http://cs.wikipedia.org/wiki/Soubor:Watercycleczechhigh.</a:t>
            </a:r>
            <a:r>
              <a:rPr lang="cs-CZ" sz="2000" smtClean="0">
                <a:hlinkClick r:id="rId4"/>
              </a:rPr>
              <a:t>jpg</a:t>
            </a:r>
            <a:r>
              <a:rPr lang="cs-CZ" sz="2000" smtClean="0"/>
              <a:t> - 3.12. 2012</a:t>
            </a:r>
            <a:endParaRPr lang="cs-CZ" sz="2000" u="sng" smtClean="0"/>
          </a:p>
          <a:p>
            <a:pPr eaLnBrk="1" hangingPunct="1">
              <a:buFont typeface="Wingdings" pitchFamily="2" charset="2"/>
              <a:buNone/>
            </a:pPr>
            <a:endParaRPr lang="cs-CZ" sz="2000" u="sng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b="1" smtClean="0">
                <a:hlinkClick r:id="rId5" tooltip="w:public domain"/>
              </a:rPr>
              <a:t>public domain</a:t>
            </a:r>
            <a:r>
              <a:rPr lang="cs-CZ" sz="2000" smtClean="0"/>
              <a:t> </a:t>
            </a:r>
            <a:endParaRPr lang="cs-CZ" sz="2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rý čtverečkovaný sešit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Designs\Modrý čtverečkovaný sešit.pot</Template>
  <TotalTime>166</TotalTime>
  <Words>415</Words>
  <Application>Microsoft Office PowerPoint</Application>
  <PresentationFormat>Předvádění na obrazovce (4:3)</PresentationFormat>
  <Paragraphs>79</Paragraphs>
  <Slides>15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Tahoma</vt:lpstr>
      <vt:lpstr>Arial</vt:lpstr>
      <vt:lpstr>Wingdings</vt:lpstr>
      <vt:lpstr>Calibri</vt:lpstr>
      <vt:lpstr>Times New Roman</vt:lpstr>
      <vt:lpstr>Modrý čtverečkovaný sešit</vt:lpstr>
      <vt:lpstr>List aplikace Microsoft Excel</vt:lpstr>
      <vt:lpstr>Snímek 1</vt:lpstr>
      <vt:lpstr>HYDROSFÉRA</vt:lpstr>
      <vt:lpstr>VZNIK HYDROSFÉRY:</vt:lpstr>
      <vt:lpstr>VODA NA ZEMI</vt:lpstr>
      <vt:lpstr>KOLOBĚH VODY</vt:lpstr>
      <vt:lpstr>SALINITA = SLANOST</vt:lpstr>
      <vt:lpstr>SLADKÁ VODA</vt:lpstr>
      <vt:lpstr>PODZEMNÍ VODY</vt:lpstr>
      <vt:lpstr>VÝZNAM VODY:</vt:lpstr>
      <vt:lpstr>TIPNI SI, KOLIK BĚŽNĚ PŘI JEDNOTLIVÝCH ÚKONECH SPOTŘEBUJEŠ LITRŮ VODY:</vt:lpstr>
      <vt:lpstr>Řešení: </vt:lpstr>
      <vt:lpstr>??? CO ZNAMENÁ POJEM SALINITA???</vt:lpstr>
      <vt:lpstr>Snímek 13</vt:lpstr>
      <vt:lpstr>Snímek 14</vt:lpstr>
      <vt:lpstr>ZDROJE OBRÁZKŮ: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Polanska</dc:creator>
  <cp:lastModifiedBy>Dum</cp:lastModifiedBy>
  <cp:revision>22</cp:revision>
  <cp:lastPrinted>1601-01-01T00:00:00Z</cp:lastPrinted>
  <dcterms:created xsi:type="dcterms:W3CDTF">2012-12-01T13:40:13Z</dcterms:created>
  <dcterms:modified xsi:type="dcterms:W3CDTF">2014-02-04T19:17:01Z</dcterms:modified>
</cp:coreProperties>
</file>