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96" r:id="rId2"/>
    <p:sldId id="256" r:id="rId3"/>
    <p:sldId id="258" r:id="rId4"/>
    <p:sldId id="259" r:id="rId5"/>
    <p:sldId id="264" r:id="rId6"/>
    <p:sldId id="265" r:id="rId7"/>
    <p:sldId id="268" r:id="rId8"/>
    <p:sldId id="284" r:id="rId9"/>
    <p:sldId id="262" r:id="rId10"/>
    <p:sldId id="269" r:id="rId11"/>
    <p:sldId id="274" r:id="rId12"/>
    <p:sldId id="260" r:id="rId13"/>
    <p:sldId id="281" r:id="rId14"/>
    <p:sldId id="283" r:id="rId15"/>
    <p:sldId id="270" r:id="rId16"/>
    <p:sldId id="271" r:id="rId17"/>
    <p:sldId id="272" r:id="rId18"/>
    <p:sldId id="282" r:id="rId19"/>
    <p:sldId id="285" r:id="rId20"/>
    <p:sldId id="261" r:id="rId21"/>
    <p:sldId id="286" r:id="rId22"/>
    <p:sldId id="263" r:id="rId23"/>
    <p:sldId id="289" r:id="rId24"/>
    <p:sldId id="290" r:id="rId25"/>
    <p:sldId id="266" r:id="rId26"/>
    <p:sldId id="288" r:id="rId27"/>
    <p:sldId id="292" r:id="rId28"/>
    <p:sldId id="273" r:id="rId29"/>
    <p:sldId id="291" r:id="rId30"/>
    <p:sldId id="287" r:id="rId31"/>
    <p:sldId id="275" r:id="rId32"/>
    <p:sldId id="276" r:id="rId33"/>
    <p:sldId id="293" r:id="rId34"/>
    <p:sldId id="267" r:id="rId35"/>
    <p:sldId id="297" r:id="rId36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C0C0"/>
    <a:srgbClr val="5F5F5F"/>
    <a:srgbClr val="80808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97" d="100"/>
          <a:sy n="97" d="100"/>
        </p:scale>
        <p:origin x="-114" y="-138"/>
      </p:cViewPr>
      <p:guideLst>
        <p:guide orient="horz" pos="2928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75"/>
          <p:cNvGrpSpPr>
            <a:grpSpLocks/>
          </p:cNvGrpSpPr>
          <p:nvPr/>
        </p:nvGrpSpPr>
        <p:grpSpPr bwMode="auto">
          <a:xfrm>
            <a:off x="-3175" y="0"/>
            <a:ext cx="9147175" cy="6867525"/>
            <a:chOff x="-2" y="0"/>
            <a:chExt cx="5762" cy="4326"/>
          </a:xfrm>
        </p:grpSpPr>
        <p:grpSp>
          <p:nvGrpSpPr>
            <p:cNvPr id="5" name="Group 71"/>
            <p:cNvGrpSpPr>
              <a:grpSpLocks/>
            </p:cNvGrpSpPr>
            <p:nvPr userDrawn="1"/>
          </p:nvGrpSpPr>
          <p:grpSpPr bwMode="auto">
            <a:xfrm>
              <a:off x="-2" y="0"/>
              <a:ext cx="5712" cy="4326"/>
              <a:chOff x="-2" y="0"/>
              <a:chExt cx="5712" cy="4326"/>
            </a:xfrm>
          </p:grpSpPr>
          <p:sp>
            <p:nvSpPr>
              <p:cNvPr id="8" name="Rectangle 3"/>
              <p:cNvSpPr>
                <a:spLocks noChangeArrowheads="1"/>
              </p:cNvSpPr>
              <p:nvPr/>
            </p:nvSpPr>
            <p:spPr bwMode="auto">
              <a:xfrm>
                <a:off x="-2" y="0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9" name="Rectangle 4"/>
              <p:cNvSpPr>
                <a:spLocks noChangeArrowheads="1"/>
              </p:cNvSpPr>
              <p:nvPr/>
            </p:nvSpPr>
            <p:spPr bwMode="auto">
              <a:xfrm>
                <a:off x="9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10" name="Rectangle 5"/>
              <p:cNvSpPr>
                <a:spLocks noChangeArrowheads="1"/>
              </p:cNvSpPr>
              <p:nvPr/>
            </p:nvSpPr>
            <p:spPr bwMode="auto">
              <a:xfrm>
                <a:off x="19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11" name="Rectangle 6"/>
              <p:cNvSpPr>
                <a:spLocks noChangeArrowheads="1"/>
              </p:cNvSpPr>
              <p:nvPr/>
            </p:nvSpPr>
            <p:spPr bwMode="auto">
              <a:xfrm>
                <a:off x="28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12" name="Rectangle 7"/>
              <p:cNvSpPr>
                <a:spLocks noChangeArrowheads="1"/>
              </p:cNvSpPr>
              <p:nvPr/>
            </p:nvSpPr>
            <p:spPr bwMode="auto">
              <a:xfrm>
                <a:off x="38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13" name="Rectangle 8"/>
              <p:cNvSpPr>
                <a:spLocks noChangeArrowheads="1"/>
              </p:cNvSpPr>
              <p:nvPr/>
            </p:nvSpPr>
            <p:spPr bwMode="auto">
              <a:xfrm>
                <a:off x="47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14" name="Rectangle 9"/>
              <p:cNvSpPr>
                <a:spLocks noChangeArrowheads="1"/>
              </p:cNvSpPr>
              <p:nvPr/>
            </p:nvSpPr>
            <p:spPr bwMode="auto">
              <a:xfrm>
                <a:off x="57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15" name="Rectangle 10"/>
              <p:cNvSpPr>
                <a:spLocks noChangeArrowheads="1"/>
              </p:cNvSpPr>
              <p:nvPr/>
            </p:nvSpPr>
            <p:spPr bwMode="auto">
              <a:xfrm>
                <a:off x="67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16" name="Rectangle 11"/>
              <p:cNvSpPr>
                <a:spLocks noChangeArrowheads="1"/>
              </p:cNvSpPr>
              <p:nvPr/>
            </p:nvSpPr>
            <p:spPr bwMode="auto">
              <a:xfrm>
                <a:off x="76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17" name="Rectangle 12"/>
              <p:cNvSpPr>
                <a:spLocks noChangeArrowheads="1"/>
              </p:cNvSpPr>
              <p:nvPr/>
            </p:nvSpPr>
            <p:spPr bwMode="auto">
              <a:xfrm>
                <a:off x="86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18" name="Rectangle 13"/>
              <p:cNvSpPr>
                <a:spLocks noChangeArrowheads="1"/>
              </p:cNvSpPr>
              <p:nvPr/>
            </p:nvSpPr>
            <p:spPr bwMode="auto">
              <a:xfrm>
                <a:off x="95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19" name="Rectangle 14"/>
              <p:cNvSpPr>
                <a:spLocks noChangeArrowheads="1"/>
              </p:cNvSpPr>
              <p:nvPr/>
            </p:nvSpPr>
            <p:spPr bwMode="auto">
              <a:xfrm>
                <a:off x="105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20" name="Rectangle 15"/>
              <p:cNvSpPr>
                <a:spLocks noChangeArrowheads="1"/>
              </p:cNvSpPr>
              <p:nvPr/>
            </p:nvSpPr>
            <p:spPr bwMode="auto">
              <a:xfrm>
                <a:off x="115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21" name="Rectangle 16"/>
              <p:cNvSpPr>
                <a:spLocks noChangeArrowheads="1"/>
              </p:cNvSpPr>
              <p:nvPr/>
            </p:nvSpPr>
            <p:spPr bwMode="auto">
              <a:xfrm>
                <a:off x="124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22" name="Rectangle 17"/>
              <p:cNvSpPr>
                <a:spLocks noChangeArrowheads="1"/>
              </p:cNvSpPr>
              <p:nvPr/>
            </p:nvSpPr>
            <p:spPr bwMode="auto">
              <a:xfrm>
                <a:off x="134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23" name="Rectangle 18"/>
              <p:cNvSpPr>
                <a:spLocks noChangeArrowheads="1"/>
              </p:cNvSpPr>
              <p:nvPr/>
            </p:nvSpPr>
            <p:spPr bwMode="auto">
              <a:xfrm>
                <a:off x="143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24" name="Rectangle 19"/>
              <p:cNvSpPr>
                <a:spLocks noChangeArrowheads="1"/>
              </p:cNvSpPr>
              <p:nvPr/>
            </p:nvSpPr>
            <p:spPr bwMode="auto">
              <a:xfrm>
                <a:off x="153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25" name="Rectangle 20"/>
              <p:cNvSpPr>
                <a:spLocks noChangeArrowheads="1"/>
              </p:cNvSpPr>
              <p:nvPr/>
            </p:nvSpPr>
            <p:spPr bwMode="auto">
              <a:xfrm>
                <a:off x="163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26" name="Rectangle 21"/>
              <p:cNvSpPr>
                <a:spLocks noChangeArrowheads="1"/>
              </p:cNvSpPr>
              <p:nvPr/>
            </p:nvSpPr>
            <p:spPr bwMode="auto">
              <a:xfrm>
                <a:off x="172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27" name="Rectangle 22"/>
              <p:cNvSpPr>
                <a:spLocks noChangeArrowheads="1"/>
              </p:cNvSpPr>
              <p:nvPr/>
            </p:nvSpPr>
            <p:spPr bwMode="auto">
              <a:xfrm>
                <a:off x="182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28" name="Rectangle 23"/>
              <p:cNvSpPr>
                <a:spLocks noChangeArrowheads="1"/>
              </p:cNvSpPr>
              <p:nvPr/>
            </p:nvSpPr>
            <p:spPr bwMode="auto">
              <a:xfrm>
                <a:off x="191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29" name="Rectangle 24"/>
              <p:cNvSpPr>
                <a:spLocks noChangeArrowheads="1"/>
              </p:cNvSpPr>
              <p:nvPr/>
            </p:nvSpPr>
            <p:spPr bwMode="auto">
              <a:xfrm>
                <a:off x="201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30" name="Rectangle 25"/>
              <p:cNvSpPr>
                <a:spLocks noChangeArrowheads="1"/>
              </p:cNvSpPr>
              <p:nvPr/>
            </p:nvSpPr>
            <p:spPr bwMode="auto">
              <a:xfrm>
                <a:off x="211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31" name="Rectangle 26"/>
              <p:cNvSpPr>
                <a:spLocks noChangeArrowheads="1"/>
              </p:cNvSpPr>
              <p:nvPr/>
            </p:nvSpPr>
            <p:spPr bwMode="auto">
              <a:xfrm>
                <a:off x="220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32" name="Rectangle 27"/>
              <p:cNvSpPr>
                <a:spLocks noChangeArrowheads="1"/>
              </p:cNvSpPr>
              <p:nvPr/>
            </p:nvSpPr>
            <p:spPr bwMode="auto">
              <a:xfrm>
                <a:off x="230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33" name="Rectangle 28"/>
              <p:cNvSpPr>
                <a:spLocks noChangeArrowheads="1"/>
              </p:cNvSpPr>
              <p:nvPr/>
            </p:nvSpPr>
            <p:spPr bwMode="auto">
              <a:xfrm>
                <a:off x="239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34" name="Rectangle 29"/>
              <p:cNvSpPr>
                <a:spLocks noChangeArrowheads="1"/>
              </p:cNvSpPr>
              <p:nvPr/>
            </p:nvSpPr>
            <p:spPr bwMode="auto">
              <a:xfrm>
                <a:off x="249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35" name="Rectangle 30"/>
              <p:cNvSpPr>
                <a:spLocks noChangeArrowheads="1"/>
              </p:cNvSpPr>
              <p:nvPr/>
            </p:nvSpPr>
            <p:spPr bwMode="auto">
              <a:xfrm>
                <a:off x="259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36" name="Rectangle 31"/>
              <p:cNvSpPr>
                <a:spLocks noChangeArrowheads="1"/>
              </p:cNvSpPr>
              <p:nvPr/>
            </p:nvSpPr>
            <p:spPr bwMode="auto">
              <a:xfrm>
                <a:off x="268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37" name="Rectangle 32"/>
              <p:cNvSpPr>
                <a:spLocks noChangeArrowheads="1"/>
              </p:cNvSpPr>
              <p:nvPr/>
            </p:nvSpPr>
            <p:spPr bwMode="auto">
              <a:xfrm>
                <a:off x="278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38" name="Rectangle 33"/>
              <p:cNvSpPr>
                <a:spLocks noChangeArrowheads="1"/>
              </p:cNvSpPr>
              <p:nvPr/>
            </p:nvSpPr>
            <p:spPr bwMode="auto">
              <a:xfrm>
                <a:off x="287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39" name="Rectangle 34"/>
              <p:cNvSpPr>
                <a:spLocks noChangeArrowheads="1"/>
              </p:cNvSpPr>
              <p:nvPr/>
            </p:nvSpPr>
            <p:spPr bwMode="auto">
              <a:xfrm>
                <a:off x="297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40" name="Rectangle 35"/>
              <p:cNvSpPr>
                <a:spLocks noChangeArrowheads="1"/>
              </p:cNvSpPr>
              <p:nvPr/>
            </p:nvSpPr>
            <p:spPr bwMode="auto">
              <a:xfrm>
                <a:off x="307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41" name="Rectangle 36"/>
              <p:cNvSpPr>
                <a:spLocks noChangeArrowheads="1"/>
              </p:cNvSpPr>
              <p:nvPr/>
            </p:nvSpPr>
            <p:spPr bwMode="auto">
              <a:xfrm>
                <a:off x="316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42" name="Rectangle 37"/>
              <p:cNvSpPr>
                <a:spLocks noChangeArrowheads="1"/>
              </p:cNvSpPr>
              <p:nvPr/>
            </p:nvSpPr>
            <p:spPr bwMode="auto">
              <a:xfrm>
                <a:off x="326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43" name="Rectangle 38"/>
              <p:cNvSpPr>
                <a:spLocks noChangeArrowheads="1"/>
              </p:cNvSpPr>
              <p:nvPr/>
            </p:nvSpPr>
            <p:spPr bwMode="auto">
              <a:xfrm>
                <a:off x="335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44" name="Rectangle 39"/>
              <p:cNvSpPr>
                <a:spLocks noChangeArrowheads="1"/>
              </p:cNvSpPr>
              <p:nvPr/>
            </p:nvSpPr>
            <p:spPr bwMode="auto">
              <a:xfrm>
                <a:off x="345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45" name="Rectangle 40"/>
              <p:cNvSpPr>
                <a:spLocks noChangeArrowheads="1"/>
              </p:cNvSpPr>
              <p:nvPr/>
            </p:nvSpPr>
            <p:spPr bwMode="auto">
              <a:xfrm>
                <a:off x="355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46" name="Rectangle 41"/>
              <p:cNvSpPr>
                <a:spLocks noChangeArrowheads="1"/>
              </p:cNvSpPr>
              <p:nvPr/>
            </p:nvSpPr>
            <p:spPr bwMode="auto">
              <a:xfrm>
                <a:off x="364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47" name="Rectangle 42"/>
              <p:cNvSpPr>
                <a:spLocks noChangeArrowheads="1"/>
              </p:cNvSpPr>
              <p:nvPr/>
            </p:nvSpPr>
            <p:spPr bwMode="auto">
              <a:xfrm>
                <a:off x="374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48" name="Rectangle 43"/>
              <p:cNvSpPr>
                <a:spLocks noChangeArrowheads="1"/>
              </p:cNvSpPr>
              <p:nvPr/>
            </p:nvSpPr>
            <p:spPr bwMode="auto">
              <a:xfrm>
                <a:off x="383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49" name="Rectangle 44"/>
              <p:cNvSpPr>
                <a:spLocks noChangeArrowheads="1"/>
              </p:cNvSpPr>
              <p:nvPr/>
            </p:nvSpPr>
            <p:spPr bwMode="auto">
              <a:xfrm>
                <a:off x="393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50" name="Rectangle 45"/>
              <p:cNvSpPr>
                <a:spLocks noChangeArrowheads="1"/>
              </p:cNvSpPr>
              <p:nvPr/>
            </p:nvSpPr>
            <p:spPr bwMode="auto">
              <a:xfrm>
                <a:off x="403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51" name="Rectangle 46"/>
              <p:cNvSpPr>
                <a:spLocks noChangeArrowheads="1"/>
              </p:cNvSpPr>
              <p:nvPr/>
            </p:nvSpPr>
            <p:spPr bwMode="auto">
              <a:xfrm>
                <a:off x="412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52" name="Rectangle 47"/>
              <p:cNvSpPr>
                <a:spLocks noChangeArrowheads="1"/>
              </p:cNvSpPr>
              <p:nvPr/>
            </p:nvSpPr>
            <p:spPr bwMode="auto">
              <a:xfrm>
                <a:off x="422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53" name="Rectangle 48"/>
              <p:cNvSpPr>
                <a:spLocks noChangeArrowheads="1"/>
              </p:cNvSpPr>
              <p:nvPr/>
            </p:nvSpPr>
            <p:spPr bwMode="auto">
              <a:xfrm>
                <a:off x="431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54" name="Rectangle 49"/>
              <p:cNvSpPr>
                <a:spLocks noChangeArrowheads="1"/>
              </p:cNvSpPr>
              <p:nvPr/>
            </p:nvSpPr>
            <p:spPr bwMode="auto">
              <a:xfrm>
                <a:off x="441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55" name="Rectangle 50"/>
              <p:cNvSpPr>
                <a:spLocks noChangeArrowheads="1"/>
              </p:cNvSpPr>
              <p:nvPr/>
            </p:nvSpPr>
            <p:spPr bwMode="auto">
              <a:xfrm>
                <a:off x="451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56" name="Rectangle 51"/>
              <p:cNvSpPr>
                <a:spLocks noChangeArrowheads="1"/>
              </p:cNvSpPr>
              <p:nvPr/>
            </p:nvSpPr>
            <p:spPr bwMode="auto">
              <a:xfrm>
                <a:off x="460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57" name="Rectangle 52"/>
              <p:cNvSpPr>
                <a:spLocks noChangeArrowheads="1"/>
              </p:cNvSpPr>
              <p:nvPr/>
            </p:nvSpPr>
            <p:spPr bwMode="auto">
              <a:xfrm>
                <a:off x="470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58" name="Rectangle 53"/>
              <p:cNvSpPr>
                <a:spLocks noChangeArrowheads="1"/>
              </p:cNvSpPr>
              <p:nvPr/>
            </p:nvSpPr>
            <p:spPr bwMode="auto">
              <a:xfrm>
                <a:off x="479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59" name="Rectangle 54"/>
              <p:cNvSpPr>
                <a:spLocks noChangeArrowheads="1"/>
              </p:cNvSpPr>
              <p:nvPr/>
            </p:nvSpPr>
            <p:spPr bwMode="auto">
              <a:xfrm>
                <a:off x="489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60" name="Rectangle 55"/>
              <p:cNvSpPr>
                <a:spLocks noChangeArrowheads="1"/>
              </p:cNvSpPr>
              <p:nvPr/>
            </p:nvSpPr>
            <p:spPr bwMode="auto">
              <a:xfrm>
                <a:off x="499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61" name="Rectangle 56"/>
              <p:cNvSpPr>
                <a:spLocks noChangeArrowheads="1"/>
              </p:cNvSpPr>
              <p:nvPr/>
            </p:nvSpPr>
            <p:spPr bwMode="auto">
              <a:xfrm>
                <a:off x="508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62" name="Rectangle 57"/>
              <p:cNvSpPr>
                <a:spLocks noChangeArrowheads="1"/>
              </p:cNvSpPr>
              <p:nvPr/>
            </p:nvSpPr>
            <p:spPr bwMode="auto">
              <a:xfrm>
                <a:off x="518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63" name="Rectangle 58"/>
              <p:cNvSpPr>
                <a:spLocks noChangeArrowheads="1"/>
              </p:cNvSpPr>
              <p:nvPr/>
            </p:nvSpPr>
            <p:spPr bwMode="auto">
              <a:xfrm>
                <a:off x="5278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64" name="Rectangle 59"/>
              <p:cNvSpPr>
                <a:spLocks noChangeArrowheads="1"/>
              </p:cNvSpPr>
              <p:nvPr/>
            </p:nvSpPr>
            <p:spPr bwMode="auto">
              <a:xfrm>
                <a:off x="5374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65" name="Rectangle 60"/>
              <p:cNvSpPr>
                <a:spLocks noChangeArrowheads="1"/>
              </p:cNvSpPr>
              <p:nvPr/>
            </p:nvSpPr>
            <p:spPr bwMode="auto">
              <a:xfrm>
                <a:off x="5470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66" name="Rectangle 61"/>
              <p:cNvSpPr>
                <a:spLocks noChangeArrowheads="1"/>
              </p:cNvSpPr>
              <p:nvPr/>
            </p:nvSpPr>
            <p:spPr bwMode="auto">
              <a:xfrm>
                <a:off x="5566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  <p:sp>
            <p:nvSpPr>
              <p:cNvPr id="67" name="Rectangle 62"/>
              <p:cNvSpPr>
                <a:spLocks noChangeArrowheads="1"/>
              </p:cNvSpPr>
              <p:nvPr/>
            </p:nvSpPr>
            <p:spPr bwMode="auto">
              <a:xfrm>
                <a:off x="5662" y="6"/>
                <a:ext cx="48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eaLnBrk="1" hangingPunct="1"/>
                <a:endParaRPr lang="cs-CZ"/>
              </a:p>
            </p:txBody>
          </p:sp>
        </p:grpSp>
        <p:sp>
          <p:nvSpPr>
            <p:cNvPr id="6" name="Rectangle 63"/>
            <p:cNvSpPr>
              <a:spLocks noChangeArrowheads="1"/>
            </p:cNvSpPr>
            <p:nvPr userDrawn="1"/>
          </p:nvSpPr>
          <p:spPr bwMode="auto">
            <a:xfrm>
              <a:off x="429" y="0"/>
              <a:ext cx="5331" cy="4320"/>
            </a:xfrm>
            <a:prstGeom prst="rect">
              <a:avLst/>
            </a:prstGeom>
            <a:solidFill>
              <a:schemeClr val="accent1">
                <a:alpha val="50195"/>
              </a:schemeClr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7" name="Rectangle 64"/>
            <p:cNvSpPr>
              <a:spLocks noChangeArrowheads="1"/>
            </p:cNvSpPr>
            <p:nvPr userDrawn="1"/>
          </p:nvSpPr>
          <p:spPr bwMode="auto">
            <a:xfrm>
              <a:off x="0" y="0"/>
              <a:ext cx="5760" cy="321"/>
            </a:xfrm>
            <a:prstGeom prst="rect">
              <a:avLst/>
            </a:prstGeom>
            <a:solidFill>
              <a:schemeClr val="hlink">
                <a:alpha val="50195"/>
              </a:schemeClr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</p:grpSp>
      <p:sp>
        <p:nvSpPr>
          <p:cNvPr id="68" name="Rectangle 65"/>
          <p:cNvSpPr>
            <a:spLocks noChangeArrowheads="1"/>
          </p:cNvSpPr>
          <p:nvPr/>
        </p:nvSpPr>
        <p:spPr bwMode="auto">
          <a:xfrm>
            <a:off x="3505200" y="2590800"/>
            <a:ext cx="4892675" cy="76200"/>
          </a:xfrm>
          <a:prstGeom prst="rect">
            <a:avLst/>
          </a:prstGeom>
          <a:solidFill>
            <a:schemeClr val="hlink">
              <a:alpha val="50195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endParaRPr kumimoji="1" lang="cs-CZ"/>
          </a:p>
        </p:txBody>
      </p:sp>
      <p:sp>
        <p:nvSpPr>
          <p:cNvPr id="54338" name="Rectangle 66"/>
          <p:cNvSpPr>
            <a:spLocks noGrp="1" noChangeArrowheads="1"/>
          </p:cNvSpPr>
          <p:nvPr>
            <p:ph type="ctrTitle" sz="quarter"/>
          </p:nvPr>
        </p:nvSpPr>
        <p:spPr>
          <a:xfrm>
            <a:off x="779463" y="1096963"/>
            <a:ext cx="7678737" cy="1431925"/>
          </a:xfrm>
        </p:spPr>
        <p:txBody>
          <a:bodyPr/>
          <a:lstStyle>
            <a:lvl1pPr algn="r"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4339" name="Rectangle 6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4021138" y="2860675"/>
            <a:ext cx="4437062" cy="3114675"/>
          </a:xfrm>
        </p:spPr>
        <p:txBody>
          <a:bodyPr/>
          <a:lstStyle>
            <a:lvl1pPr marL="0" indent="0">
              <a:buFont typeface="Wingdings" panose="05000000000000000000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69" name="Rectangle 68"/>
          <p:cNvSpPr>
            <a:spLocks noGrp="1" noChangeArrowheads="1"/>
          </p:cNvSpPr>
          <p:nvPr>
            <p:ph type="dt" sz="quarter" idx="10"/>
          </p:nvPr>
        </p:nvSpPr>
        <p:spPr>
          <a:xfrm>
            <a:off x="685800" y="6248400"/>
            <a:ext cx="1905000" cy="45720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0" name="Rectangle 69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1" name="Rectangle 70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fld id="{139D0BCB-BD4F-4B34-ACEB-32EF9FDE5D5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277CD75-D604-44A9-8FC2-C9C144926CA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6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0E0DFBC-3A2E-4685-84A2-90DA30E264A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2813" y="1905000"/>
            <a:ext cx="3978275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3488" y="1905000"/>
            <a:ext cx="3979862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6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45E5AE9-6498-4E27-93F8-7FF2ABB3BF6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6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A05006-DC41-477E-89B5-B4641092180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6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5E0143F-6462-464F-9151-A5289FAAB03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6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FA0CCF9-3701-449C-A52F-EA54296CF45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6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4848D4F-61C7-42FD-B738-E2FF5375CE5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6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7E72D5-A6C0-48CA-B5BA-D66EF3339D6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F7B8079-8FE3-4CCF-8C60-6A1E2C94DF3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994525" y="192088"/>
            <a:ext cx="2039938" cy="59039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71538" y="192088"/>
            <a:ext cx="5970587" cy="59039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876893A-2082-4C76-ABD7-98EEF560E31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71"/>
          <p:cNvGrpSpPr>
            <a:grpSpLocks/>
          </p:cNvGrpSpPr>
          <p:nvPr/>
        </p:nvGrpSpPr>
        <p:grpSpPr bwMode="auto">
          <a:xfrm>
            <a:off x="0" y="0"/>
            <a:ext cx="9147175" cy="6867525"/>
            <a:chOff x="0" y="0"/>
            <a:chExt cx="5762" cy="4326"/>
          </a:xfrm>
        </p:grpSpPr>
        <p:sp>
          <p:nvSpPr>
            <p:cNvPr id="1032" name="Rectangle 3"/>
            <p:cNvSpPr>
              <a:spLocks noChangeArrowheads="1"/>
            </p:cNvSpPr>
            <p:nvPr userDrawn="1"/>
          </p:nvSpPr>
          <p:spPr bwMode="hidden">
            <a:xfrm>
              <a:off x="0" y="0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33" name="Rectangle 4"/>
            <p:cNvSpPr>
              <a:spLocks noChangeArrowheads="1"/>
            </p:cNvSpPr>
            <p:nvPr userDrawn="1"/>
          </p:nvSpPr>
          <p:spPr bwMode="hidden">
            <a:xfrm>
              <a:off x="96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34" name="Rectangle 5"/>
            <p:cNvSpPr>
              <a:spLocks noChangeArrowheads="1"/>
            </p:cNvSpPr>
            <p:nvPr userDrawn="1"/>
          </p:nvSpPr>
          <p:spPr bwMode="hidden">
            <a:xfrm>
              <a:off x="192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35" name="Rectangle 6"/>
            <p:cNvSpPr>
              <a:spLocks noChangeArrowheads="1"/>
            </p:cNvSpPr>
            <p:nvPr userDrawn="1"/>
          </p:nvSpPr>
          <p:spPr bwMode="hidden">
            <a:xfrm>
              <a:off x="288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36" name="Rectangle 7"/>
            <p:cNvSpPr>
              <a:spLocks noChangeArrowheads="1"/>
            </p:cNvSpPr>
            <p:nvPr userDrawn="1"/>
          </p:nvSpPr>
          <p:spPr bwMode="hidden">
            <a:xfrm>
              <a:off x="384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37" name="Rectangle 8"/>
            <p:cNvSpPr>
              <a:spLocks noChangeArrowheads="1"/>
            </p:cNvSpPr>
            <p:nvPr userDrawn="1"/>
          </p:nvSpPr>
          <p:spPr bwMode="hidden">
            <a:xfrm>
              <a:off x="480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38" name="Rectangle 9"/>
            <p:cNvSpPr>
              <a:spLocks noChangeArrowheads="1"/>
            </p:cNvSpPr>
            <p:nvPr userDrawn="1"/>
          </p:nvSpPr>
          <p:spPr bwMode="hidden">
            <a:xfrm>
              <a:off x="576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39" name="Rectangle 10"/>
            <p:cNvSpPr>
              <a:spLocks noChangeArrowheads="1"/>
            </p:cNvSpPr>
            <p:nvPr userDrawn="1"/>
          </p:nvSpPr>
          <p:spPr bwMode="hidden">
            <a:xfrm>
              <a:off x="672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40" name="Rectangle 11"/>
            <p:cNvSpPr>
              <a:spLocks noChangeArrowheads="1"/>
            </p:cNvSpPr>
            <p:nvPr userDrawn="1"/>
          </p:nvSpPr>
          <p:spPr bwMode="hidden">
            <a:xfrm>
              <a:off x="768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41" name="Rectangle 12"/>
            <p:cNvSpPr>
              <a:spLocks noChangeArrowheads="1"/>
            </p:cNvSpPr>
            <p:nvPr userDrawn="1"/>
          </p:nvSpPr>
          <p:spPr bwMode="hidden">
            <a:xfrm>
              <a:off x="864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42" name="Rectangle 13"/>
            <p:cNvSpPr>
              <a:spLocks noChangeArrowheads="1"/>
            </p:cNvSpPr>
            <p:nvPr userDrawn="1"/>
          </p:nvSpPr>
          <p:spPr bwMode="hidden">
            <a:xfrm>
              <a:off x="960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43" name="Rectangle 14"/>
            <p:cNvSpPr>
              <a:spLocks noChangeArrowheads="1"/>
            </p:cNvSpPr>
            <p:nvPr userDrawn="1"/>
          </p:nvSpPr>
          <p:spPr bwMode="hidden">
            <a:xfrm>
              <a:off x="1056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44" name="Rectangle 15"/>
            <p:cNvSpPr>
              <a:spLocks noChangeArrowheads="1"/>
            </p:cNvSpPr>
            <p:nvPr userDrawn="1"/>
          </p:nvSpPr>
          <p:spPr bwMode="hidden">
            <a:xfrm>
              <a:off x="1152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45" name="Rectangle 16"/>
            <p:cNvSpPr>
              <a:spLocks noChangeArrowheads="1"/>
            </p:cNvSpPr>
            <p:nvPr userDrawn="1"/>
          </p:nvSpPr>
          <p:spPr bwMode="hidden">
            <a:xfrm>
              <a:off x="1248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46" name="Rectangle 17"/>
            <p:cNvSpPr>
              <a:spLocks noChangeArrowheads="1"/>
            </p:cNvSpPr>
            <p:nvPr userDrawn="1"/>
          </p:nvSpPr>
          <p:spPr bwMode="hidden">
            <a:xfrm>
              <a:off x="1344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47" name="Rectangle 18"/>
            <p:cNvSpPr>
              <a:spLocks noChangeArrowheads="1"/>
            </p:cNvSpPr>
            <p:nvPr userDrawn="1"/>
          </p:nvSpPr>
          <p:spPr bwMode="hidden">
            <a:xfrm>
              <a:off x="1440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48" name="Rectangle 19"/>
            <p:cNvSpPr>
              <a:spLocks noChangeArrowheads="1"/>
            </p:cNvSpPr>
            <p:nvPr userDrawn="1"/>
          </p:nvSpPr>
          <p:spPr bwMode="hidden">
            <a:xfrm>
              <a:off x="1536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49" name="Rectangle 20"/>
            <p:cNvSpPr>
              <a:spLocks noChangeArrowheads="1"/>
            </p:cNvSpPr>
            <p:nvPr userDrawn="1"/>
          </p:nvSpPr>
          <p:spPr bwMode="hidden">
            <a:xfrm>
              <a:off x="1632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50" name="Rectangle 21"/>
            <p:cNvSpPr>
              <a:spLocks noChangeArrowheads="1"/>
            </p:cNvSpPr>
            <p:nvPr userDrawn="1"/>
          </p:nvSpPr>
          <p:spPr bwMode="hidden">
            <a:xfrm>
              <a:off x="1728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51" name="Rectangle 22"/>
            <p:cNvSpPr>
              <a:spLocks noChangeArrowheads="1"/>
            </p:cNvSpPr>
            <p:nvPr userDrawn="1"/>
          </p:nvSpPr>
          <p:spPr bwMode="hidden">
            <a:xfrm>
              <a:off x="1824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52" name="Rectangle 23"/>
            <p:cNvSpPr>
              <a:spLocks noChangeArrowheads="1"/>
            </p:cNvSpPr>
            <p:nvPr userDrawn="1"/>
          </p:nvSpPr>
          <p:spPr bwMode="hidden">
            <a:xfrm>
              <a:off x="1920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53" name="Rectangle 24"/>
            <p:cNvSpPr>
              <a:spLocks noChangeArrowheads="1"/>
            </p:cNvSpPr>
            <p:nvPr userDrawn="1"/>
          </p:nvSpPr>
          <p:spPr bwMode="hidden">
            <a:xfrm>
              <a:off x="2016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54" name="Rectangle 25"/>
            <p:cNvSpPr>
              <a:spLocks noChangeArrowheads="1"/>
            </p:cNvSpPr>
            <p:nvPr userDrawn="1"/>
          </p:nvSpPr>
          <p:spPr bwMode="hidden">
            <a:xfrm>
              <a:off x="2112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55" name="Rectangle 26"/>
            <p:cNvSpPr>
              <a:spLocks noChangeArrowheads="1"/>
            </p:cNvSpPr>
            <p:nvPr userDrawn="1"/>
          </p:nvSpPr>
          <p:spPr bwMode="hidden">
            <a:xfrm>
              <a:off x="2208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56" name="Rectangle 27"/>
            <p:cNvSpPr>
              <a:spLocks noChangeArrowheads="1"/>
            </p:cNvSpPr>
            <p:nvPr userDrawn="1"/>
          </p:nvSpPr>
          <p:spPr bwMode="hidden">
            <a:xfrm>
              <a:off x="2304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57" name="Rectangle 28"/>
            <p:cNvSpPr>
              <a:spLocks noChangeArrowheads="1"/>
            </p:cNvSpPr>
            <p:nvPr userDrawn="1"/>
          </p:nvSpPr>
          <p:spPr bwMode="hidden">
            <a:xfrm>
              <a:off x="2400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58" name="Rectangle 29"/>
            <p:cNvSpPr>
              <a:spLocks noChangeArrowheads="1"/>
            </p:cNvSpPr>
            <p:nvPr userDrawn="1"/>
          </p:nvSpPr>
          <p:spPr bwMode="hidden">
            <a:xfrm>
              <a:off x="2496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59" name="Rectangle 30"/>
            <p:cNvSpPr>
              <a:spLocks noChangeArrowheads="1"/>
            </p:cNvSpPr>
            <p:nvPr userDrawn="1"/>
          </p:nvSpPr>
          <p:spPr bwMode="hidden">
            <a:xfrm>
              <a:off x="2592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60" name="Rectangle 31"/>
            <p:cNvSpPr>
              <a:spLocks noChangeArrowheads="1"/>
            </p:cNvSpPr>
            <p:nvPr userDrawn="1"/>
          </p:nvSpPr>
          <p:spPr bwMode="hidden">
            <a:xfrm>
              <a:off x="2688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61" name="Rectangle 32"/>
            <p:cNvSpPr>
              <a:spLocks noChangeArrowheads="1"/>
            </p:cNvSpPr>
            <p:nvPr userDrawn="1"/>
          </p:nvSpPr>
          <p:spPr bwMode="hidden">
            <a:xfrm>
              <a:off x="2784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62" name="Rectangle 33"/>
            <p:cNvSpPr>
              <a:spLocks noChangeArrowheads="1"/>
            </p:cNvSpPr>
            <p:nvPr userDrawn="1"/>
          </p:nvSpPr>
          <p:spPr bwMode="hidden">
            <a:xfrm>
              <a:off x="2880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63" name="Rectangle 34"/>
            <p:cNvSpPr>
              <a:spLocks noChangeArrowheads="1"/>
            </p:cNvSpPr>
            <p:nvPr userDrawn="1"/>
          </p:nvSpPr>
          <p:spPr bwMode="hidden">
            <a:xfrm>
              <a:off x="2976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64" name="Rectangle 35"/>
            <p:cNvSpPr>
              <a:spLocks noChangeArrowheads="1"/>
            </p:cNvSpPr>
            <p:nvPr userDrawn="1"/>
          </p:nvSpPr>
          <p:spPr bwMode="hidden">
            <a:xfrm>
              <a:off x="3072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65" name="Rectangle 36"/>
            <p:cNvSpPr>
              <a:spLocks noChangeArrowheads="1"/>
            </p:cNvSpPr>
            <p:nvPr userDrawn="1"/>
          </p:nvSpPr>
          <p:spPr bwMode="hidden">
            <a:xfrm>
              <a:off x="3168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66" name="Rectangle 37"/>
            <p:cNvSpPr>
              <a:spLocks noChangeArrowheads="1"/>
            </p:cNvSpPr>
            <p:nvPr userDrawn="1"/>
          </p:nvSpPr>
          <p:spPr bwMode="hidden">
            <a:xfrm>
              <a:off x="3264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67" name="Rectangle 38"/>
            <p:cNvSpPr>
              <a:spLocks noChangeArrowheads="1"/>
            </p:cNvSpPr>
            <p:nvPr userDrawn="1"/>
          </p:nvSpPr>
          <p:spPr bwMode="hidden">
            <a:xfrm>
              <a:off x="3360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68" name="Rectangle 39"/>
            <p:cNvSpPr>
              <a:spLocks noChangeArrowheads="1"/>
            </p:cNvSpPr>
            <p:nvPr userDrawn="1"/>
          </p:nvSpPr>
          <p:spPr bwMode="hidden">
            <a:xfrm>
              <a:off x="3456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69" name="Rectangle 40"/>
            <p:cNvSpPr>
              <a:spLocks noChangeArrowheads="1"/>
            </p:cNvSpPr>
            <p:nvPr userDrawn="1"/>
          </p:nvSpPr>
          <p:spPr bwMode="hidden">
            <a:xfrm>
              <a:off x="3552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70" name="Rectangle 41"/>
            <p:cNvSpPr>
              <a:spLocks noChangeArrowheads="1"/>
            </p:cNvSpPr>
            <p:nvPr userDrawn="1"/>
          </p:nvSpPr>
          <p:spPr bwMode="hidden">
            <a:xfrm>
              <a:off x="3648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71" name="Rectangle 42"/>
            <p:cNvSpPr>
              <a:spLocks noChangeArrowheads="1"/>
            </p:cNvSpPr>
            <p:nvPr userDrawn="1"/>
          </p:nvSpPr>
          <p:spPr bwMode="hidden">
            <a:xfrm>
              <a:off x="3744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72" name="Rectangle 43"/>
            <p:cNvSpPr>
              <a:spLocks noChangeArrowheads="1"/>
            </p:cNvSpPr>
            <p:nvPr userDrawn="1"/>
          </p:nvSpPr>
          <p:spPr bwMode="hidden">
            <a:xfrm>
              <a:off x="3840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73" name="Rectangle 44"/>
            <p:cNvSpPr>
              <a:spLocks noChangeArrowheads="1"/>
            </p:cNvSpPr>
            <p:nvPr userDrawn="1"/>
          </p:nvSpPr>
          <p:spPr bwMode="hidden">
            <a:xfrm>
              <a:off x="3936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74" name="Rectangle 45"/>
            <p:cNvSpPr>
              <a:spLocks noChangeArrowheads="1"/>
            </p:cNvSpPr>
            <p:nvPr userDrawn="1"/>
          </p:nvSpPr>
          <p:spPr bwMode="hidden">
            <a:xfrm>
              <a:off x="4032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75" name="Rectangle 46"/>
            <p:cNvSpPr>
              <a:spLocks noChangeArrowheads="1"/>
            </p:cNvSpPr>
            <p:nvPr userDrawn="1"/>
          </p:nvSpPr>
          <p:spPr bwMode="hidden">
            <a:xfrm>
              <a:off x="4128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76" name="Rectangle 47"/>
            <p:cNvSpPr>
              <a:spLocks noChangeArrowheads="1"/>
            </p:cNvSpPr>
            <p:nvPr userDrawn="1"/>
          </p:nvSpPr>
          <p:spPr bwMode="hidden">
            <a:xfrm>
              <a:off x="4224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77" name="Rectangle 48"/>
            <p:cNvSpPr>
              <a:spLocks noChangeArrowheads="1"/>
            </p:cNvSpPr>
            <p:nvPr userDrawn="1"/>
          </p:nvSpPr>
          <p:spPr bwMode="hidden">
            <a:xfrm>
              <a:off x="4320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78" name="Rectangle 49"/>
            <p:cNvSpPr>
              <a:spLocks noChangeArrowheads="1"/>
            </p:cNvSpPr>
            <p:nvPr userDrawn="1"/>
          </p:nvSpPr>
          <p:spPr bwMode="hidden">
            <a:xfrm>
              <a:off x="4416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79" name="Rectangle 50"/>
            <p:cNvSpPr>
              <a:spLocks noChangeArrowheads="1"/>
            </p:cNvSpPr>
            <p:nvPr userDrawn="1"/>
          </p:nvSpPr>
          <p:spPr bwMode="hidden">
            <a:xfrm>
              <a:off x="4512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80" name="Rectangle 51"/>
            <p:cNvSpPr>
              <a:spLocks noChangeArrowheads="1"/>
            </p:cNvSpPr>
            <p:nvPr userDrawn="1"/>
          </p:nvSpPr>
          <p:spPr bwMode="hidden">
            <a:xfrm>
              <a:off x="4608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81" name="Rectangle 52"/>
            <p:cNvSpPr>
              <a:spLocks noChangeArrowheads="1"/>
            </p:cNvSpPr>
            <p:nvPr userDrawn="1"/>
          </p:nvSpPr>
          <p:spPr bwMode="hidden">
            <a:xfrm>
              <a:off x="4704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82" name="Rectangle 53"/>
            <p:cNvSpPr>
              <a:spLocks noChangeArrowheads="1"/>
            </p:cNvSpPr>
            <p:nvPr userDrawn="1"/>
          </p:nvSpPr>
          <p:spPr bwMode="hidden">
            <a:xfrm>
              <a:off x="4800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83" name="Rectangle 54"/>
            <p:cNvSpPr>
              <a:spLocks noChangeArrowheads="1"/>
            </p:cNvSpPr>
            <p:nvPr userDrawn="1"/>
          </p:nvSpPr>
          <p:spPr bwMode="hidden">
            <a:xfrm>
              <a:off x="4896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84" name="Rectangle 55"/>
            <p:cNvSpPr>
              <a:spLocks noChangeArrowheads="1"/>
            </p:cNvSpPr>
            <p:nvPr userDrawn="1"/>
          </p:nvSpPr>
          <p:spPr bwMode="hidden">
            <a:xfrm>
              <a:off x="4992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85" name="Rectangle 56"/>
            <p:cNvSpPr>
              <a:spLocks noChangeArrowheads="1"/>
            </p:cNvSpPr>
            <p:nvPr userDrawn="1"/>
          </p:nvSpPr>
          <p:spPr bwMode="hidden">
            <a:xfrm>
              <a:off x="5088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86" name="Rectangle 57"/>
            <p:cNvSpPr>
              <a:spLocks noChangeArrowheads="1"/>
            </p:cNvSpPr>
            <p:nvPr userDrawn="1"/>
          </p:nvSpPr>
          <p:spPr bwMode="hidden">
            <a:xfrm>
              <a:off x="5184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87" name="Rectangle 58"/>
            <p:cNvSpPr>
              <a:spLocks noChangeArrowheads="1"/>
            </p:cNvSpPr>
            <p:nvPr userDrawn="1"/>
          </p:nvSpPr>
          <p:spPr bwMode="hidden">
            <a:xfrm>
              <a:off x="5280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88" name="Rectangle 59"/>
            <p:cNvSpPr>
              <a:spLocks noChangeArrowheads="1"/>
            </p:cNvSpPr>
            <p:nvPr userDrawn="1"/>
          </p:nvSpPr>
          <p:spPr bwMode="hidden">
            <a:xfrm>
              <a:off x="5376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89" name="Rectangle 60"/>
            <p:cNvSpPr>
              <a:spLocks noChangeArrowheads="1"/>
            </p:cNvSpPr>
            <p:nvPr userDrawn="1"/>
          </p:nvSpPr>
          <p:spPr bwMode="hidden">
            <a:xfrm>
              <a:off x="5472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90" name="Rectangle 61"/>
            <p:cNvSpPr>
              <a:spLocks noChangeArrowheads="1"/>
            </p:cNvSpPr>
            <p:nvPr userDrawn="1"/>
          </p:nvSpPr>
          <p:spPr bwMode="hidden">
            <a:xfrm>
              <a:off x="5568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91" name="Rectangle 62"/>
            <p:cNvSpPr>
              <a:spLocks noChangeArrowheads="1"/>
            </p:cNvSpPr>
            <p:nvPr userDrawn="1"/>
          </p:nvSpPr>
          <p:spPr bwMode="hidden">
            <a:xfrm>
              <a:off x="5664" y="6"/>
              <a:ext cx="48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92" name="Rectangle 63"/>
            <p:cNvSpPr>
              <a:spLocks noChangeArrowheads="1"/>
            </p:cNvSpPr>
            <p:nvPr userDrawn="1"/>
          </p:nvSpPr>
          <p:spPr bwMode="hidden">
            <a:xfrm>
              <a:off x="431" y="0"/>
              <a:ext cx="5331" cy="4320"/>
            </a:xfrm>
            <a:prstGeom prst="rect">
              <a:avLst/>
            </a:prstGeom>
            <a:solidFill>
              <a:schemeClr val="accent1">
                <a:alpha val="50195"/>
              </a:schemeClr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  <p:sp>
          <p:nvSpPr>
            <p:cNvPr id="1093" name="Rectangle 64"/>
            <p:cNvSpPr>
              <a:spLocks noChangeArrowheads="1"/>
            </p:cNvSpPr>
            <p:nvPr userDrawn="1"/>
          </p:nvSpPr>
          <p:spPr bwMode="blackGray">
            <a:xfrm>
              <a:off x="0" y="1081"/>
              <a:ext cx="4378" cy="47"/>
            </a:xfrm>
            <a:prstGeom prst="rect">
              <a:avLst/>
            </a:prstGeom>
            <a:solidFill>
              <a:schemeClr val="hlink">
                <a:alpha val="50195"/>
              </a:schemeClr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eaLnBrk="1" hangingPunct="1"/>
              <a:endParaRPr lang="cs-CZ"/>
            </a:p>
          </p:txBody>
        </p:sp>
      </p:grpSp>
      <p:sp>
        <p:nvSpPr>
          <p:cNvPr id="1027" name="Rectangle 65"/>
          <p:cNvSpPr>
            <a:spLocks noGrp="1" noChangeArrowheads="1"/>
          </p:cNvSpPr>
          <p:nvPr>
            <p:ph type="title"/>
          </p:nvPr>
        </p:nvSpPr>
        <p:spPr bwMode="auto">
          <a:xfrm>
            <a:off x="871538" y="192088"/>
            <a:ext cx="8162925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66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2813" y="1905000"/>
            <a:ext cx="8110537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3315" name="Rectangle 6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52525" y="62865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3316" name="Rectangle 6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90925" y="62865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3317" name="Rectangle 6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9925" y="62865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fld id="{2BD707C8-5AAE-4EAB-A1BC-39CE59DABA5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Verdana" panose="020B060403050404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Verdana" panose="020B060403050404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Verdana" panose="020B060403050404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Verdana" panose="020B060403050404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Verdana" panose="020B060403050404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Verdana" panose="020B060403050404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Verdana" panose="020B060403050404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Verdana" panose="020B060403050404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75000"/>
        <a:buFont typeface="Wingdings" pitchFamily="2" charset="2"/>
        <a:buChar char="n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70000"/>
        <a:buFont typeface="Wingdings" pitchFamily="2" charset="2"/>
        <a:buChar char="n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500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gi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gi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jpeg"/><Relationship Id="rId5" Type="http://schemas.openxmlformats.org/officeDocument/2006/relationships/image" Target="../media/image47.jpeg"/><Relationship Id="rId4" Type="http://schemas.openxmlformats.org/officeDocument/2006/relationships/image" Target="../media/image46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gif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jpeg"/><Relationship Id="rId5" Type="http://schemas.openxmlformats.org/officeDocument/2006/relationships/image" Target="../media/image54.gif"/><Relationship Id="rId4" Type="http://schemas.openxmlformats.org/officeDocument/2006/relationships/image" Target="../media/image53.jpe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jpeg"/><Relationship Id="rId7" Type="http://schemas.openxmlformats.org/officeDocument/2006/relationships/image" Target="../media/image61.jpeg"/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jpeg"/><Relationship Id="rId5" Type="http://schemas.openxmlformats.org/officeDocument/2006/relationships/image" Target="../media/image59.jpeg"/><Relationship Id="rId4" Type="http://schemas.openxmlformats.org/officeDocument/2006/relationships/image" Target="../media/image58.jpe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8.jpeg"/><Relationship Id="rId3" Type="http://schemas.openxmlformats.org/officeDocument/2006/relationships/image" Target="../media/image63.jpeg"/><Relationship Id="rId7" Type="http://schemas.openxmlformats.org/officeDocument/2006/relationships/image" Target="../media/image67.jpeg"/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jpeg"/><Relationship Id="rId5" Type="http://schemas.openxmlformats.org/officeDocument/2006/relationships/image" Target="../media/image65.gif"/><Relationship Id="rId4" Type="http://schemas.openxmlformats.org/officeDocument/2006/relationships/image" Target="../media/image64.jpeg"/><Relationship Id="rId9" Type="http://schemas.openxmlformats.org/officeDocument/2006/relationships/image" Target="../media/image69.jpe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jpeg"/><Relationship Id="rId3" Type="http://schemas.openxmlformats.org/officeDocument/2006/relationships/image" Target="../media/image71.jpeg"/><Relationship Id="rId7" Type="http://schemas.openxmlformats.org/officeDocument/2006/relationships/image" Target="../media/image66.jpeg"/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4.jpeg"/><Relationship Id="rId5" Type="http://schemas.openxmlformats.org/officeDocument/2006/relationships/image" Target="../media/image73.jpeg"/><Relationship Id="rId4" Type="http://schemas.openxmlformats.org/officeDocument/2006/relationships/image" Target="../media/image72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llustration_Quercus_robur0.jpg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png"/><Relationship Id="rId4" Type="http://schemas.openxmlformats.org/officeDocument/2006/relationships/hyperlink" Target="http://cs.wikipedia.org/wiki/Soubor:Quercus_petraea_-_K%C3%B6hler%E2%80%93s_Medizinal-Pflanzen-11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7019" name="Group 43"/>
          <p:cNvGraphicFramePr>
            <a:graphicFrameLocks noGrp="1"/>
          </p:cNvGraphicFramePr>
          <p:nvPr>
            <p:ph idx="4294967295"/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46287"/>
                <a:gridCol w="6183313"/>
              </a:tblGrid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Verdana" panose="020B0604030504040204" pitchFamily="34" charset="0"/>
                          <a:cs typeface="Arial" panose="020B0604020202020204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  <a:cs typeface="Arial" panose="020B0604020202020204" pitchFamily="34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cs typeface="Arial" panose="020B0604020202020204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Verdana" panose="020B060403050404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cs typeface="Arial" panose="020B0604020202020204" pitchFamily="34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VY_52_INOVACE_PR_08_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SPOLEČENSTVO LESA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cs typeface="Arial" panose="020B0604020202020204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Mgr. JANA POLANSKÁ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cs typeface="Arial" panose="020B0604020202020204" pitchFamily="34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EVVO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cs typeface="Arial" panose="020B0604020202020204" pitchFamily="34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SEKUNDA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cs typeface="Arial" panose="020B0604020202020204" pitchFamily="34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</a:rPr>
                        <a:t>11.2. 2013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cs typeface="Arial" panose="020B0604020202020204" pitchFamily="34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  <a:cs typeface="Arial" panose="020B0604020202020204" pitchFamily="34" charset="0"/>
                        </a:rPr>
                        <a:t>Prezentace popisuje rostlinné 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  <a:cs typeface="Arial" panose="020B0604020202020204" pitchFamily="34" charset="0"/>
                        </a:rPr>
                        <a:t>živočišné zástupce v lese.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anose="020B0604030504040204" pitchFamily="34" charset="0"/>
                          <a:cs typeface="Arial" panose="020B0604020202020204" pitchFamily="34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P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  <a:cs typeface="Arial" panose="020B0604020202020204" pitchFamily="34" charset="0"/>
                        </a:rPr>
                        <a:t>rezentace je určena jako výklad do hodiny i jako materiál k samostudiu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případně ke zopakování učiva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  <a:cs typeface="Times New Roman" panose="02020603050405020304" pitchFamily="18" charset="0"/>
                        </a:rPr>
                        <a:t>Možnosti využití: promítání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5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70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Clr>
                          <a:schemeClr val="tx2"/>
                        </a:buClr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Clr>
                          <a:schemeClr val="hlink"/>
                        </a:buClr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85000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  <a:cs typeface="Times New Roman" panose="02020603050405020304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anose="020B060403050404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anose="020B060403050404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cs-CZ" sz="1800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31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>
          <a:xfrm>
            <a:off x="490538" y="609600"/>
            <a:ext cx="8162925" cy="762000"/>
          </a:xfrm>
        </p:spPr>
        <p:txBody>
          <a:bodyPr/>
          <a:lstStyle/>
          <a:p>
            <a:pPr eaLnBrk="1" hangingPunct="1"/>
            <a:r>
              <a:rPr lang="cs-CZ" smtClean="0"/>
              <a:t>SPOLEČENSTVO LESA V ČR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  <p:pic>
        <p:nvPicPr>
          <p:cNvPr id="4100" name="Picture 5" descr="lesy,p&amp;rcaron;íroda,rostliny,strom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25" y="205740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18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JAKÉ JSOU PŮVODNÍ TYPY LESŮ NA NAŠEM ÚZEMÍ?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LISTNATÉ</a:t>
            </a:r>
          </a:p>
          <a:p>
            <a:pPr eaLnBrk="1" hangingPunct="1"/>
            <a:r>
              <a:rPr lang="cs-CZ" smtClean="0"/>
              <a:t> SMÍŠENÉ </a:t>
            </a:r>
          </a:p>
          <a:p>
            <a:pPr eaLnBrk="1" hangingPunct="1"/>
            <a:endParaRPr lang="cs-CZ" smtClean="0"/>
          </a:p>
        </p:txBody>
      </p:sp>
      <p:pic>
        <p:nvPicPr>
          <p:cNvPr id="5124" name="Picture 5" descr="borové lesy,borovice,borový les,fotografie,Honšú,Japonsko,jehli&amp;ccaron;naté stromy,krajiny,lesy,paprsky,prefektura Nagano,p&amp;rcaron;íroda,slune&amp;ccaron;ní paprsky,slune&amp;ccaron;ní sv&amp;ecaron;tlo,stálezelené d&amp;rcaron;eviny,strom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53000" y="274320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66800" y="3429000"/>
            <a:ext cx="3200400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88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7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871538" y="862013"/>
            <a:ext cx="8162925" cy="762000"/>
          </a:xfrm>
        </p:spPr>
        <p:txBody>
          <a:bodyPr/>
          <a:lstStyle/>
          <a:p>
            <a:pPr eaLnBrk="1" hangingPunct="1"/>
            <a:r>
              <a:rPr lang="cs-CZ" smtClean="0"/>
              <a:t>DNES PŘEVAŽUJÍ LESY: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JEHLIČNATÉ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(UMĚLE VYTVOŘENY ČLOVĚKEM)</a:t>
            </a:r>
          </a:p>
        </p:txBody>
      </p:sp>
      <p:pic>
        <p:nvPicPr>
          <p:cNvPr id="6148" name="Picture 6" descr="fotografie,hory,japonské mod&amp;rcaron;íny,Japonsko,japonský,kopce,krajiny,lesy,mod&amp;rcaron;íny,p&amp;rcaron;íroda,strom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0400" y="314325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90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90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1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192088"/>
            <a:ext cx="8805863" cy="1431925"/>
          </a:xfrm>
        </p:spPr>
        <p:txBody>
          <a:bodyPr/>
          <a:lstStyle/>
          <a:p>
            <a:pPr eaLnBrk="1" hangingPunct="1"/>
            <a:r>
              <a:rPr lang="cs-CZ" smtClean="0"/>
              <a:t>DRUHOVÉ ZASTOUPENÍ ROSTLIN V LESE ZÁVISÍ NA:</a:t>
            </a:r>
          </a:p>
        </p:txBody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NADMOŘSKÉ VÝŠCE</a:t>
            </a:r>
          </a:p>
          <a:p>
            <a:pPr eaLnBrk="1" hangingPunct="1"/>
            <a:r>
              <a:rPr lang="cs-CZ" smtClean="0"/>
              <a:t>PODNEBÍ</a:t>
            </a:r>
          </a:p>
          <a:p>
            <a:pPr eaLnBrk="1" hangingPunct="1"/>
            <a:r>
              <a:rPr lang="cs-CZ" smtClean="0"/>
              <a:t>PŮDĚ</a:t>
            </a:r>
          </a:p>
          <a:p>
            <a:pPr eaLnBrk="1" hangingPunct="1"/>
            <a:r>
              <a:rPr lang="cs-CZ" smtClean="0"/>
              <a:t>MNOŽSTVÍ VODY</a:t>
            </a:r>
          </a:p>
          <a:p>
            <a:pPr eaLnBrk="1" hangingPunct="1"/>
            <a:r>
              <a:rPr lang="cs-CZ" smtClean="0"/>
              <a:t>MNOŽSTVÍ SVĚTLA </a:t>
            </a:r>
          </a:p>
        </p:txBody>
      </p:sp>
      <p:pic>
        <p:nvPicPr>
          <p:cNvPr id="7172" name="Picture 7" descr="divo&amp;ccaron;ina,lesy,p&amp;rcaron;íroda,rostliny,strom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0" y="236220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42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42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42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42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1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>
          <a:xfrm>
            <a:off x="871538" y="862013"/>
            <a:ext cx="8162925" cy="762000"/>
          </a:xfrm>
        </p:spPr>
        <p:txBody>
          <a:bodyPr/>
          <a:lstStyle/>
          <a:p>
            <a:pPr eaLnBrk="1" hangingPunct="1"/>
            <a:r>
              <a:rPr lang="cs-CZ" smtClean="0"/>
              <a:t>—&gt; VEGETAČNÍ STUPNĚ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2813" y="2362200"/>
            <a:ext cx="8110537" cy="3733800"/>
          </a:xfrm>
        </p:spPr>
        <p:txBody>
          <a:bodyPr/>
          <a:lstStyle/>
          <a:p>
            <a:pPr eaLnBrk="1" hangingPunct="1"/>
            <a:r>
              <a:rPr lang="cs-CZ" smtClean="0"/>
              <a:t> S NADMOŘSKOU VÝŠKOU JINÝ VZHLED LESA</a:t>
            </a:r>
          </a:p>
        </p:txBody>
      </p:sp>
      <p:pic>
        <p:nvPicPr>
          <p:cNvPr id="8196" name="Picture 5" descr="divo&amp;ccaron;ina,lesy,p&amp;rcaron;íroda,strom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0" y="297180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52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52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52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952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52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4" grpId="0" autoUpdateAnimBg="0"/>
      <p:bldP spid="95235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871538" y="862013"/>
            <a:ext cx="8162925" cy="762000"/>
          </a:xfrm>
        </p:spPr>
        <p:txBody>
          <a:bodyPr/>
          <a:lstStyle/>
          <a:p>
            <a:pPr eaLnBrk="1" hangingPunct="1"/>
            <a:r>
              <a:rPr lang="cs-CZ" smtClean="0"/>
              <a:t>1) NÍŽINY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DO 200 m n. m. </a:t>
            </a:r>
          </a:p>
        </p:txBody>
      </p:sp>
      <p:pic>
        <p:nvPicPr>
          <p:cNvPr id="9220" name="Picture 5" descr="krajiny,lesnaté krajiny,lesy,p&amp;rcaron;íroda,&amp;rcaron;eky,rostli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53000" y="274320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192088"/>
            <a:ext cx="6324600" cy="1431925"/>
          </a:xfrm>
        </p:spPr>
        <p:txBody>
          <a:bodyPr/>
          <a:lstStyle/>
          <a:p>
            <a:pPr eaLnBrk="1" hangingPunct="1"/>
            <a:r>
              <a:rPr lang="cs-CZ" smtClean="0"/>
              <a:t>V ÚDOLÍ VELKÝCH ŘEK JE PŮVODNÍ?</a:t>
            </a:r>
          </a:p>
        </p:txBody>
      </p:sp>
      <p:sp>
        <p:nvSpPr>
          <p:cNvPr id="1146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LUŽNÍ LES</a:t>
            </a:r>
          </a:p>
          <a:p>
            <a:pPr eaLnBrk="1" hangingPunct="1"/>
            <a:r>
              <a:rPr lang="cs-CZ" smtClean="0"/>
              <a:t> LISTNATÉ STROMY A KEŘE</a:t>
            </a:r>
          </a:p>
        </p:txBody>
      </p:sp>
      <p:pic>
        <p:nvPicPr>
          <p:cNvPr id="10244" name="Picture 5" descr="balvany,fotografie,Japonsko,japonský,krajiny,Minakami,pe&amp;rcaron;eje,prefektura Gumma,p&amp;rcaron;íroda,&amp;rcaron;eka Tone,&amp;rcaron;eky,rokliny,scenérie,skály,stromy,voda,zp&amp;ecaron;n&amp;ecaron;ná vod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314325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46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6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46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691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0" y="304800"/>
            <a:ext cx="6553200" cy="762000"/>
          </a:xfrm>
        </p:spPr>
        <p:txBody>
          <a:bodyPr/>
          <a:lstStyle/>
          <a:p>
            <a:pPr eaLnBrk="1" hangingPunct="1"/>
            <a:r>
              <a:rPr lang="cs-CZ" smtClean="0"/>
              <a:t>LUŽNÍ LES –STROMY:</a:t>
            </a:r>
          </a:p>
        </p:txBody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VRBA, TOPOL, JASAN, LÍPA SRDČITÁ, JAVOR KLEN, JAVOR MLÉČ, OLŠE, …</a:t>
            </a:r>
          </a:p>
        </p:txBody>
      </p:sp>
      <p:pic>
        <p:nvPicPr>
          <p:cNvPr id="11268" name="Picture 6" descr="list,listí,p&amp;rcaron;íroda,rostliny,vrb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48600" y="0"/>
            <a:ext cx="12954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7" descr="list,listí,p&amp;rcaron;íroda,rostliny,vrba Wimmerov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4800" y="4800600"/>
            <a:ext cx="1857375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0" name="Picture 8" descr="listy,olše,p&amp;rcaron;íroda,rostliny,v&amp;ecaron;tv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86000" y="4219575"/>
            <a:ext cx="2286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1" name="Picture 9" descr="doprava,p&amp;rcaron;íroda,rostliny,silnice,slunce,stále zelené stromy,stromy,svítání,topoly,vozovky,západy slunc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00800" y="3048000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2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0"/>
            <a:ext cx="1431925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3" name="Picture 11" descr="http://officeimg.vo.msecnd.net/en-us/images/MH900193302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3200400"/>
            <a:ext cx="2190750" cy="219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3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871538" y="862013"/>
            <a:ext cx="8162925" cy="762000"/>
          </a:xfrm>
        </p:spPr>
        <p:txBody>
          <a:bodyPr/>
          <a:lstStyle/>
          <a:p>
            <a:pPr eaLnBrk="1" hangingPunct="1"/>
            <a:r>
              <a:rPr lang="cs-CZ" smtClean="0"/>
              <a:t>LUŽNÍ LES - KEŘE</a:t>
            </a:r>
          </a:p>
        </p:txBody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2971800"/>
            <a:ext cx="8642350" cy="3124200"/>
          </a:xfrm>
        </p:spPr>
        <p:txBody>
          <a:bodyPr/>
          <a:lstStyle/>
          <a:p>
            <a:pPr eaLnBrk="1" hangingPunct="1"/>
            <a:r>
              <a:rPr lang="cs-CZ" smtClean="0"/>
              <a:t> BEZ ČERNÝ, BRSLEN, STŘEMCHA, …</a:t>
            </a:r>
          </a:p>
        </p:txBody>
      </p:sp>
      <p:pic>
        <p:nvPicPr>
          <p:cNvPr id="12292" name="Picture 9" descr="bezinka,bezinky,bobule,bobulky,&amp;ccaron;erný bez,p&amp;rcaron;íroda,rostli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" y="3657600"/>
            <a:ext cx="2971800" cy="29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Picture 11" descr="chlapci,d&amp;ecaron;ti,dítka,hry,ke&amp;rcaron;e,k&amp;rcaron;oví,lidé,páni,rostliny,schovávaná,sporty,úkryt,volný &amp;ccaron;a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43650" y="228600"/>
            <a:ext cx="2800350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99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99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1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871538" y="862013"/>
            <a:ext cx="8162925" cy="762000"/>
          </a:xfrm>
        </p:spPr>
        <p:txBody>
          <a:bodyPr/>
          <a:lstStyle/>
          <a:p>
            <a:pPr algn="ctr" eaLnBrk="1" hangingPunct="1"/>
            <a:r>
              <a:rPr lang="cs-CZ" smtClean="0"/>
              <a:t>LUŽNÍ LES - BYLINY</a:t>
            </a:r>
          </a:p>
        </p:txBody>
      </p:sp>
      <p:sp>
        <p:nvSpPr>
          <p:cNvPr id="1044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RÁKOS, SÍTINA, LEKNÍN, OROBINEC, …</a:t>
            </a:r>
          </a:p>
          <a:p>
            <a:pPr eaLnBrk="1" hangingPunct="1"/>
            <a:r>
              <a:rPr lang="cs-CZ" smtClean="0"/>
              <a:t> </a:t>
            </a:r>
          </a:p>
        </p:txBody>
      </p:sp>
      <p:pic>
        <p:nvPicPr>
          <p:cNvPr id="13316" name="Picture 5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14800" y="4038600"/>
            <a:ext cx="2193925" cy="219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7" descr="p&amp;rcaron;íroda,rákosí,rostliny,semen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05600" y="4267200"/>
            <a:ext cx="2114550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8" name="Picture 9" descr="kv&amp;ecaron;tinové,kv&amp;ecaron;tiny,lekníny,o&amp;rcaron;íznuté fotky,o&amp;rcaron;íznuté obrázky,plovoucí listy leknínu,PNG,pr&amp;uring;hledná pozadí,rostliny,webové prvk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14325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104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104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" fill="hold"/>
                                        <p:tgtEl>
                                          <p:spTgt spid="1044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" fill="hold"/>
                                        <p:tgtEl>
                                          <p:spTgt spid="1044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1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871538" y="862013"/>
            <a:ext cx="8162925" cy="762000"/>
          </a:xfrm>
        </p:spPr>
        <p:txBody>
          <a:bodyPr/>
          <a:lstStyle/>
          <a:p>
            <a:pPr eaLnBrk="1" hangingPunct="1"/>
            <a:r>
              <a:rPr lang="cs-CZ" smtClean="0"/>
              <a:t>2) NÍŽINY A PAHORKATINY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DO 500 m n. m.</a:t>
            </a:r>
          </a:p>
        </p:txBody>
      </p:sp>
      <p:pic>
        <p:nvPicPr>
          <p:cNvPr id="14340" name="Picture 5" descr="fotografie,kapradiny,lesy,obrazy,rostliny,strom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86200" y="266700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28600"/>
            <a:ext cx="4876800" cy="1431925"/>
          </a:xfrm>
        </p:spPr>
        <p:txBody>
          <a:bodyPr/>
          <a:lstStyle/>
          <a:p>
            <a:pPr eaLnBrk="1" hangingPunct="1"/>
            <a:r>
              <a:rPr lang="cs-CZ" smtClean="0"/>
              <a:t>NÍŽINY A PAHORKATINY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1905000"/>
            <a:ext cx="8794750" cy="4191000"/>
          </a:xfrm>
        </p:spPr>
        <p:txBody>
          <a:bodyPr/>
          <a:lstStyle/>
          <a:p>
            <a:pPr eaLnBrk="1" hangingPunct="1"/>
            <a:r>
              <a:rPr lang="cs-CZ" smtClean="0"/>
              <a:t> JAKÁ JSOU ZDE PŮVODNÍ LESNÍ SPOLEČENSTVA?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DOUBRAVY</a:t>
            </a:r>
          </a:p>
          <a:p>
            <a:pPr eaLnBrk="1" hangingPunct="1"/>
            <a:endParaRPr lang="cs-CZ" smtClean="0"/>
          </a:p>
        </p:txBody>
      </p:sp>
      <p:pic>
        <p:nvPicPr>
          <p:cNvPr id="15364" name="Picture 5" descr="duby,p&amp;rcaron;íroda,rostliny,stromy,v&amp;ecaron;tv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81600" y="289560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7" descr="duby,listí,p&amp;rcaron;íroda,rostliny,&amp;zcaron;alud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58050" y="0"/>
            <a:ext cx="1885950" cy="18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1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1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19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/>
              <a:t>NÍŽINY A PAHORKATINY </a:t>
            </a:r>
            <a:br>
              <a:rPr lang="cs-CZ" smtClean="0"/>
            </a:br>
            <a:r>
              <a:rPr lang="cs-CZ" smtClean="0"/>
              <a:t>– STROMY A KEŘE</a:t>
            </a:r>
          </a:p>
        </p:txBody>
      </p:sp>
      <p:sp>
        <p:nvSpPr>
          <p:cNvPr id="1136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DUB LETNÍ, DUB ZIMNÍ, HABR, JAVOR MLÉČ, LÍPA, HLOH, TRNKA</a:t>
            </a:r>
          </a:p>
        </p:txBody>
      </p:sp>
      <p:pic>
        <p:nvPicPr>
          <p:cNvPr id="16388" name="Picture 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29200" y="3657600"/>
            <a:ext cx="2895600" cy="289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8" descr="duby,listí,o&amp;rcaron;echy,p&amp;rcaron;íroda,rostliny,semena,&amp;zcaron;alud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289560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1136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1136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667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>
          <a:xfrm>
            <a:off x="871538" y="2241550"/>
            <a:ext cx="8162925" cy="2101850"/>
          </a:xfrm>
        </p:spPr>
        <p:txBody>
          <a:bodyPr/>
          <a:lstStyle/>
          <a:p>
            <a:pPr eaLnBrk="1" hangingPunct="1"/>
            <a:r>
              <a:rPr lang="cs-CZ" smtClean="0"/>
              <a:t>ÚKOL: Jaký je rozdíl mezi dubem letním a dubem zimním?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 flipV="1">
            <a:off x="912813" y="6096000"/>
            <a:ext cx="8110537" cy="762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800" smtClean="0"/>
          </a:p>
        </p:txBody>
      </p:sp>
      <p:pic>
        <p:nvPicPr>
          <p:cNvPr id="17412" name="Picture 7" descr="duby,listí,p&amp;rcaron;íroda,rostli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48400" y="3962400"/>
            <a:ext cx="2895600" cy="289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9" descr="duby,o&amp;rcaron;echy,rostliny,&amp;zcaron;alud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981200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10" descr="Animation Factory®,odrazy,interpunkce,otazníky,symboly,webové animace,skákající,zna&amp;ccaron;ky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2800" y="0"/>
            <a:ext cx="1981200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4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871538" y="192088"/>
            <a:ext cx="4310062" cy="1431925"/>
          </a:xfrm>
        </p:spPr>
        <p:txBody>
          <a:bodyPr/>
          <a:lstStyle/>
          <a:p>
            <a:pPr eaLnBrk="1" hangingPunct="1"/>
            <a:r>
              <a:rPr lang="cs-CZ" smtClean="0"/>
              <a:t>DUB LETNÍ </a:t>
            </a:r>
            <a:br>
              <a:rPr lang="cs-CZ" smtClean="0"/>
            </a:br>
            <a:r>
              <a:rPr lang="cs-CZ" smtClean="0"/>
              <a:t>= KŘEMELÁK</a:t>
            </a:r>
          </a:p>
        </p:txBody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2813" y="1905000"/>
            <a:ext cx="3811587" cy="4191000"/>
          </a:xfrm>
        </p:spPr>
        <p:txBody>
          <a:bodyPr/>
          <a:lstStyle/>
          <a:p>
            <a:pPr eaLnBrk="1" hangingPunct="1"/>
            <a:r>
              <a:rPr lang="cs-CZ" smtClean="0"/>
              <a:t>LISTY S KRÁTKÝM ŘAPÍKEM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r>
              <a:rPr lang="cs-CZ" smtClean="0"/>
              <a:t>ŽALUD (NAŽKA) NA DLOUHÉ STOPCE </a:t>
            </a:r>
          </a:p>
        </p:txBody>
      </p:sp>
      <p:pic>
        <p:nvPicPr>
          <p:cNvPr id="18436" name="Picture 11" descr="Soubor:Illustration Quercus robur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67288" y="152400"/>
            <a:ext cx="4176712" cy="670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7" name="Rectangle 12"/>
          <p:cNvSpPr>
            <a:spLocks noChangeArrowheads="1"/>
          </p:cNvSpPr>
          <p:nvPr/>
        </p:nvSpPr>
        <p:spPr bwMode="auto">
          <a:xfrm>
            <a:off x="2286000" y="6553200"/>
            <a:ext cx="6858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/>
            <a:r>
              <a:rPr lang="cs-CZ" sz="1400"/>
              <a:t>http://cs.wikipedia.org/wiki/Soubor:Illustration_Quercus_robur0.jpg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79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92088"/>
            <a:ext cx="4572000" cy="1431925"/>
          </a:xfrm>
        </p:spPr>
        <p:txBody>
          <a:bodyPr/>
          <a:lstStyle/>
          <a:p>
            <a:pPr eaLnBrk="1" hangingPunct="1"/>
            <a:r>
              <a:rPr lang="cs-CZ" smtClean="0"/>
              <a:t>DUB ZIMNÍ </a:t>
            </a:r>
            <a:br>
              <a:rPr lang="cs-CZ" smtClean="0"/>
            </a:br>
            <a:r>
              <a:rPr lang="cs-CZ" smtClean="0"/>
              <a:t>= DRNÁK</a:t>
            </a:r>
          </a:p>
        </p:txBody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400" y="1905000"/>
            <a:ext cx="4419600" cy="4191000"/>
          </a:xfrm>
        </p:spPr>
        <p:txBody>
          <a:bodyPr/>
          <a:lstStyle/>
          <a:p>
            <a:pPr eaLnBrk="1" hangingPunct="1"/>
            <a:r>
              <a:rPr lang="cs-CZ" smtClean="0"/>
              <a:t>LISTY ZŘETELNĚ ŘAPÍKATÉ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r>
              <a:rPr lang="cs-CZ" smtClean="0"/>
              <a:t>ŽALUDY (NAŽKY) PŘISEDLÉ K VĚTVÍM V PAŽDÍ LISTŮ </a:t>
            </a:r>
          </a:p>
        </p:txBody>
      </p:sp>
      <p:pic>
        <p:nvPicPr>
          <p:cNvPr id="19460" name="Picture 7" descr="Soubor:Quercus petraea - Köhler–s Medizinal-Pflanzen-11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838200"/>
            <a:ext cx="4714875" cy="601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1" name="Rectangle 8"/>
          <p:cNvSpPr>
            <a:spLocks noChangeArrowheads="1"/>
          </p:cNvSpPr>
          <p:nvPr/>
        </p:nvSpPr>
        <p:spPr bwMode="auto">
          <a:xfrm>
            <a:off x="0" y="6400800"/>
            <a:ext cx="9144000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/>
            <a:r>
              <a:rPr lang="cs-CZ" sz="1200"/>
              <a:t>http://cs.wikipedia.org/wiki/Soubor:Quercus_petraea_-_K%C3%B6hler%E2%80%93s_Medizinal-Pflanzen-118.jpg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3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92088"/>
            <a:ext cx="8763000" cy="1431925"/>
          </a:xfrm>
        </p:spPr>
        <p:txBody>
          <a:bodyPr/>
          <a:lstStyle/>
          <a:p>
            <a:pPr algn="ctr" eaLnBrk="1" hangingPunct="1"/>
            <a:r>
              <a:rPr lang="cs-CZ" smtClean="0"/>
              <a:t>NÍŽINY A PAHORKATINY </a:t>
            </a:r>
            <a:br>
              <a:rPr lang="cs-CZ" smtClean="0"/>
            </a:br>
            <a:r>
              <a:rPr lang="cs-CZ" smtClean="0"/>
              <a:t>- BYLINY</a:t>
            </a:r>
          </a:p>
        </p:txBody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 VIOLKA VONNÁ, SASANKA </a:t>
            </a:r>
            <a:r>
              <a:rPr lang="cs-CZ" dirty="0" smtClean="0"/>
              <a:t>HAJNÍ</a:t>
            </a:r>
            <a:r>
              <a:rPr lang="cs-CZ" dirty="0" smtClean="0"/>
              <a:t>, JATERNÍK PODLÉŠKA, ….</a:t>
            </a:r>
          </a:p>
        </p:txBody>
      </p:sp>
      <p:pic>
        <p:nvPicPr>
          <p:cNvPr id="20484" name="Picture 5" descr="fialky,kv&amp;ecaron;tiny,kv&amp;ecaron;ty,poupata,p&amp;rcaron;íroda,rostliny,viol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0" y="314325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112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112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43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192088"/>
            <a:ext cx="8120063" cy="1431925"/>
          </a:xfrm>
        </p:spPr>
        <p:txBody>
          <a:bodyPr/>
          <a:lstStyle/>
          <a:p>
            <a:pPr eaLnBrk="1" hangingPunct="1"/>
            <a:r>
              <a:rPr lang="cs-CZ" smtClean="0"/>
              <a:t>3) PAHORKATINY </a:t>
            </a:r>
            <a:br>
              <a:rPr lang="cs-CZ" smtClean="0"/>
            </a:br>
            <a:r>
              <a:rPr lang="cs-CZ" smtClean="0"/>
              <a:t>    A VRCHOVINY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DO 800 m n. m.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  <p:pic>
        <p:nvPicPr>
          <p:cNvPr id="21508" name="Picture 5" descr="buky,listí,p&amp;rcaron;íroda,rostli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62200" y="281940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862013"/>
            <a:ext cx="8501063" cy="762000"/>
          </a:xfrm>
        </p:spPr>
        <p:txBody>
          <a:bodyPr/>
          <a:lstStyle/>
          <a:p>
            <a:pPr eaLnBrk="1" hangingPunct="1"/>
            <a:r>
              <a:rPr lang="cs-CZ" smtClean="0"/>
              <a:t>PAHORKATINY A VRCHOVINY</a:t>
            </a:r>
          </a:p>
        </p:txBody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JAKÁ JSOU ZDE PŮVODNÍ LESNÍ SPOLEČENSTVA?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BUČINY</a:t>
            </a:r>
          </a:p>
          <a:p>
            <a:pPr eaLnBrk="1" hangingPunct="1"/>
            <a:endParaRPr lang="cs-CZ" smtClean="0"/>
          </a:p>
        </p:txBody>
      </p:sp>
      <p:pic>
        <p:nvPicPr>
          <p:cNvPr id="22532" name="Picture 5" descr="fotografie,krajiny,lesy,po&amp;ccaron;así,p&amp;rcaron;íroda,ro&amp;ccaron;ní období,sn&amp;ecaron;hy,stromy,zim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0" y="259080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9" descr="buk,list,listí,p&amp;rcaron;íroda,rostlin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71600" y="4191000"/>
            <a:ext cx="2266950" cy="226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11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39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192088"/>
            <a:ext cx="8729663" cy="1431925"/>
          </a:xfrm>
        </p:spPr>
        <p:txBody>
          <a:bodyPr/>
          <a:lstStyle/>
          <a:p>
            <a:pPr algn="ctr" eaLnBrk="1" hangingPunct="1"/>
            <a:r>
              <a:rPr lang="cs-CZ" smtClean="0"/>
              <a:t>PAHORKATINY A VRCHOVINY</a:t>
            </a:r>
            <a:br>
              <a:rPr lang="cs-CZ" smtClean="0"/>
            </a:br>
            <a:r>
              <a:rPr lang="cs-CZ" smtClean="0"/>
              <a:t>- STROMY A KEŘE</a:t>
            </a:r>
          </a:p>
        </p:txBody>
      </p:sp>
      <p:sp>
        <p:nvSpPr>
          <p:cNvPr id="1167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BUK LESNÍ, JAVOR MLÉČ, JEŘÁB PTAČÍ, JEDLE BĚLOKORÁ</a:t>
            </a:r>
          </a:p>
          <a:p>
            <a:pPr eaLnBrk="1" hangingPunct="1"/>
            <a:r>
              <a:rPr lang="cs-CZ" smtClean="0"/>
              <a:t>VE VYŠŠÍCH POLOHÁCH: SMRK ZTEPILÝ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  <p:pic>
        <p:nvPicPr>
          <p:cNvPr id="23556" name="Picture 4" descr="d&amp;rcaron;evo,fotografie,jedle,klády,lesní hospodá&amp;rcaron;ství,lesy,pr&amp;uring;myslová odv&amp;ecaron;tví,rostliny,stromy,t&amp;ecaron;&amp;zcaron;ba d&amp;rcaron;eva,&amp;zcaron;ivotní prost&amp;rcaron;ed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57800" y="3962400"/>
            <a:ext cx="2419350" cy="2419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6" descr="javory,listí,p&amp;rcaron;íroda,rostlin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5000" y="4267200"/>
            <a:ext cx="2190750" cy="219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1167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1167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" fill="hold"/>
                                        <p:tgtEl>
                                          <p:spTgt spid="1167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" fill="hold"/>
                                        <p:tgtEl>
                                          <p:spTgt spid="1167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739" grpId="0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871538" y="862013"/>
            <a:ext cx="8162925" cy="762000"/>
          </a:xfrm>
        </p:spPr>
        <p:txBody>
          <a:bodyPr/>
          <a:lstStyle/>
          <a:p>
            <a:pPr eaLnBrk="1" hangingPunct="1"/>
            <a:r>
              <a:rPr lang="cs-CZ" smtClean="0"/>
              <a:t>4) HORSKÉ OBLASTI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DO 1200 m n. m.</a:t>
            </a:r>
          </a:p>
        </p:txBody>
      </p:sp>
      <p:pic>
        <p:nvPicPr>
          <p:cNvPr id="24580" name="Picture 7" descr="hory,jezera,lesy,p&amp;rcaron;íroda,p&amp;rcaron;írodní rezervace,strom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625" y="274320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871538" y="862013"/>
            <a:ext cx="8162925" cy="762000"/>
          </a:xfrm>
        </p:spPr>
        <p:txBody>
          <a:bodyPr/>
          <a:lstStyle/>
          <a:p>
            <a:pPr eaLnBrk="1" hangingPunct="1"/>
            <a:r>
              <a:rPr lang="cs-CZ" smtClean="0"/>
              <a:t>HORSKÉ OBLASTI</a:t>
            </a:r>
          </a:p>
        </p:txBody>
      </p:sp>
      <p:sp>
        <p:nvSpPr>
          <p:cNvPr id="1198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JAKÁ JSOU ZDE PŮVODNÍ LESNÍ SPOLEČENSTVA?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HORSKÉ SMRČINY</a:t>
            </a:r>
          </a:p>
        </p:txBody>
      </p:sp>
      <p:pic>
        <p:nvPicPr>
          <p:cNvPr id="25604" name="Picture 5" descr="jedle,p&amp;rcaron;íroda,rostliny,stále zelené stromy,stále zelený,strom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81600" y="314325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9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98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9811" grpId="0" build="p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0" y="192088"/>
            <a:ext cx="6748463" cy="1431925"/>
          </a:xfrm>
        </p:spPr>
        <p:txBody>
          <a:bodyPr/>
          <a:lstStyle/>
          <a:p>
            <a:pPr algn="ctr" eaLnBrk="1" hangingPunct="1"/>
            <a:r>
              <a:rPr lang="cs-CZ" smtClean="0"/>
              <a:t>HORSKÉ OBLASTI </a:t>
            </a:r>
            <a:br>
              <a:rPr lang="cs-CZ" smtClean="0"/>
            </a:br>
            <a:r>
              <a:rPr lang="cs-CZ" smtClean="0"/>
              <a:t>- STROMY</a:t>
            </a:r>
          </a:p>
        </p:txBody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SMRK ZTEPILÝ</a:t>
            </a:r>
          </a:p>
          <a:p>
            <a:pPr eaLnBrk="1" hangingPunct="1"/>
            <a:r>
              <a:rPr lang="cs-CZ" smtClean="0"/>
              <a:t>MODŘÍN OPADAVÝ</a:t>
            </a:r>
          </a:p>
          <a:p>
            <a:pPr eaLnBrk="1" hangingPunct="1"/>
            <a:r>
              <a:rPr lang="cs-CZ" smtClean="0"/>
              <a:t>BOROVICE</a:t>
            </a:r>
          </a:p>
        </p:txBody>
      </p:sp>
      <p:pic>
        <p:nvPicPr>
          <p:cNvPr id="26628" name="Picture 5" descr="borovice,jedle,jehli&amp;ccaron;nany,jehli&amp;ccaron;naté stromy,p&amp;rcaron;íroda,rostliny,strom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9" name="Picture 6" descr="jehli&amp;ccaron;nany,mod&amp;rcaron;íny,p&amp;rcaron;íroda,rostliny,šiš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9600" y="3733800"/>
            <a:ext cx="2952750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0" name="Picture 7" descr="borovice,Pinus rotundata,p&amp;rcaron;íroda,rostliny,strom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00800" y="1905000"/>
            <a:ext cx="2114550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1" name="Picture 8" descr="borové šišky,borovice,fotografie,jehlice borovice,jehli&amp;ccaron;nany,jehli&amp;ccaron;naté stromy,p&amp;rcaron;íroda,rostliny,stálezelené d&amp;rcaron;eviny,v&amp;ecaron;tv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14800" y="3733800"/>
            <a:ext cx="2876550" cy="287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1208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1208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" fill="hold"/>
                                        <p:tgtEl>
                                          <p:spTgt spid="1208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" fill="hold"/>
                                        <p:tgtEl>
                                          <p:spTgt spid="1208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" fill="hold"/>
                                        <p:tgtEl>
                                          <p:spTgt spid="1208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" fill="hold"/>
                                        <p:tgtEl>
                                          <p:spTgt spid="1208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835" grpId="0" build="p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5) STUPEŇ NAD HORNÍ  HRANICÍ LESA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 NÁS KOLEM 1300 m n. m.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BOROVICE KLEČ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871538" y="862013"/>
            <a:ext cx="8162925" cy="762000"/>
          </a:xfrm>
        </p:spPr>
        <p:txBody>
          <a:bodyPr/>
          <a:lstStyle/>
          <a:p>
            <a:pPr eaLnBrk="1" hangingPunct="1"/>
            <a:r>
              <a:rPr lang="cs-CZ" smtClean="0"/>
              <a:t>PATROVITOST LESA</a:t>
            </a:r>
          </a:p>
        </p:txBody>
      </p:sp>
      <p:sp>
        <p:nvSpPr>
          <p:cNvPr id="1187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ROSTLINY V LESE – RŮZNÁ VÝŠKA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—&gt;LESNÍ PATRA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ÚKOL - SEŘAĎ PATRA:</a:t>
            </a:r>
          </a:p>
          <a:p>
            <a:pPr eaLnBrk="1" hangingPunct="1"/>
            <a:r>
              <a:rPr lang="cs-CZ" smtClean="0"/>
              <a:t>BYLINNÉ, STROMOVÉ, KEŘOVÉ, MECHOVÉ</a:t>
            </a:r>
          </a:p>
        </p:txBody>
      </p:sp>
      <p:pic>
        <p:nvPicPr>
          <p:cNvPr id="28676" name="Picture 5" descr="Animation Factory®,odrazy,interpunkce,otazníky,symboly,webové animace,skákající,zna&amp;ccaron;ky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" y="2971800"/>
            <a:ext cx="1323975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787" grpId="0" build="p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871538" y="862013"/>
            <a:ext cx="8162925" cy="762000"/>
          </a:xfrm>
        </p:spPr>
        <p:txBody>
          <a:bodyPr/>
          <a:lstStyle/>
          <a:p>
            <a:pPr eaLnBrk="1" hangingPunct="1"/>
            <a:r>
              <a:rPr lang="cs-CZ" smtClean="0"/>
              <a:t>PATRA</a:t>
            </a:r>
          </a:p>
        </p:txBody>
      </p:sp>
      <p:sp>
        <p:nvSpPr>
          <p:cNvPr id="1228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STROMOVÉ</a:t>
            </a:r>
          </a:p>
          <a:p>
            <a:pPr eaLnBrk="1" hangingPunct="1"/>
            <a:r>
              <a:rPr lang="cs-CZ" smtClean="0"/>
              <a:t> KEŘOVÉ</a:t>
            </a:r>
          </a:p>
          <a:p>
            <a:pPr eaLnBrk="1" hangingPunct="1"/>
            <a:r>
              <a:rPr lang="cs-CZ" smtClean="0"/>
              <a:t> BYLINNÉ</a:t>
            </a:r>
          </a:p>
          <a:p>
            <a:pPr eaLnBrk="1" hangingPunct="1"/>
            <a:r>
              <a:rPr lang="cs-CZ" smtClean="0"/>
              <a:t> MECHOVÉ</a:t>
            </a:r>
          </a:p>
        </p:txBody>
      </p:sp>
      <p:pic>
        <p:nvPicPr>
          <p:cNvPr id="29700" name="Picture 8" descr="divo&amp;ccaron;ina,lesy,p&amp;rcaron;íroda,rostliny,strom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76800" y="236220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28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28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28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28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83" grpId="0" build="p" autoUpdateAnimBg="0" rev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 JEDNOTLIVÝCH PATRECH RŮZNÉ DRUHY ROSTLIN: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 </a:t>
            </a:r>
          </a:p>
        </p:txBody>
      </p:sp>
      <p:pic>
        <p:nvPicPr>
          <p:cNvPr id="30724" name="Picture 5" descr="fotografie,krajiny,mechy,p&amp;rcaron;íroda,rostliny,stromy,útesy,voda,vodopád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05600" y="4419600"/>
            <a:ext cx="2266950" cy="226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5" name="Picture 7" descr="houby,Muchom&amp;uring;rka &amp;ccaron;ervená,p&amp;rcaron;íroda,rostlin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10000" y="2514600"/>
            <a:ext cx="2238375" cy="223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6" name="Picture 9" descr="kapradiny,listy,p&amp;rcaron;íroda,rostliny,v&amp;ecaron;jí&amp;rcaron;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4800" y="1676400"/>
            <a:ext cx="2876550" cy="287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7" name="Picture 11" descr="byliny,japonská petr&amp;zcaron;el,list,listí,p&amp;rcaron;íroda,rostliny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00800" y="1905000"/>
            <a:ext cx="2162175" cy="216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8" name="Picture 13" descr="brutnák,byliny,kv&amp;ecaron;tiny,léto,p&amp;rcaron;íroda,ro&amp;ccaron;ní doby,rostlin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24000" y="4419600"/>
            <a:ext cx="2238375" cy="223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>
          <a:xfrm>
            <a:off x="3005138" y="228600"/>
            <a:ext cx="6138862" cy="1431925"/>
          </a:xfrm>
        </p:spPr>
        <p:txBody>
          <a:bodyPr/>
          <a:lstStyle/>
          <a:p>
            <a:pPr algn="ctr" eaLnBrk="1" hangingPunct="1"/>
            <a:r>
              <a:rPr lang="cs-CZ" smtClean="0"/>
              <a:t>VYSVĚTLI POJEM </a:t>
            </a:r>
            <a:r>
              <a:rPr lang="cs-CZ" b="1" u="sng" smtClean="0"/>
              <a:t>MYKORHIZA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</a:t>
            </a:r>
          </a:p>
        </p:txBody>
      </p:sp>
      <p:pic>
        <p:nvPicPr>
          <p:cNvPr id="31748" name="Picture 7" descr="houby,rostliny,strom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33800" y="2133600"/>
            <a:ext cx="45720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9" name="Picture 9" descr="Animation Factory®,odrazy,interpunkce,otazníky,symboly,webové animace,skákající,zna&amp;ccaron;ky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3429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18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18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1858" grpId="0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871538" y="862013"/>
            <a:ext cx="8162925" cy="762000"/>
          </a:xfrm>
        </p:spPr>
        <p:txBody>
          <a:bodyPr/>
          <a:lstStyle/>
          <a:p>
            <a:pPr eaLnBrk="1" hangingPunct="1"/>
            <a:r>
              <a:rPr lang="cs-CZ" smtClean="0"/>
              <a:t>MYKORHIZA</a:t>
            </a:r>
          </a:p>
        </p:txBody>
      </p:sp>
      <p:sp>
        <p:nvSpPr>
          <p:cNvPr id="1177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= SYMBIOTICKÝ VZTAH MEZI HOUBOU A KOŘENY VYŠŠÍ ROSTLINY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r>
              <a:rPr lang="cs-CZ" smtClean="0"/>
              <a:t> KOZÁK BŘEZOVÝ</a:t>
            </a:r>
          </a:p>
          <a:p>
            <a:pPr eaLnBrk="1" hangingPunct="1"/>
            <a:r>
              <a:rPr lang="cs-CZ" smtClean="0"/>
              <a:t> HŘIB SMRKOVÝ, …</a:t>
            </a:r>
          </a:p>
        </p:txBody>
      </p:sp>
      <p:pic>
        <p:nvPicPr>
          <p:cNvPr id="32772" name="Picture 5" descr="domácnost,osv&amp;ecaron;tlení,sv&amp;ecaron;tla,webové animace,&amp;zcaron;árovky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9800" y="3457575"/>
            <a:ext cx="312420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177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1177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1177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763" grpId="0" build="p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871538" y="862013"/>
            <a:ext cx="8162925" cy="762000"/>
          </a:xfrm>
        </p:spPr>
        <p:txBody>
          <a:bodyPr/>
          <a:lstStyle/>
          <a:p>
            <a:pPr eaLnBrk="1" hangingPunct="1"/>
            <a:r>
              <a:rPr lang="cs-CZ" smtClean="0"/>
              <a:t>ŽIVOČICHOVÉ V LESE: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 </a:t>
            </a:r>
          </a:p>
        </p:txBody>
      </p:sp>
      <p:pic>
        <p:nvPicPr>
          <p:cNvPr id="33796" name="Picture 5" descr="je&amp;zcaron;ci,p&amp;rcaron;íroda,savci,&amp;zcaron;ivo&amp;ccaron;ichové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67450" y="3810000"/>
            <a:ext cx="2876550" cy="287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7" name="Picture 7" descr="jezevci,p&amp;rcaron;íroda,savci,&amp;zcaron;ivo&amp;ccaron;ichové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4191000"/>
            <a:ext cx="2495550" cy="249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8" name="Picture 9" descr="ba&amp;zcaron;anti,p&amp;rcaron;íroda,ptáci,ptactvo,tvorové,&amp;zcaron;ivot v p&amp;rcaron;írod&amp;ecaron;,zví&amp;rcaron;at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00200" y="1828800"/>
            <a:ext cx="2162175" cy="216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9" name="Picture 11" descr="brouci,hmyz,plazení,p&amp;rcaron;íroda,webové animace,zví&amp;rcaron;ata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00413" y="4038600"/>
            <a:ext cx="2543175" cy="2543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800" name="Picture 13" descr="brouci,&amp;ccaron;erná vdova,&amp;ccaron;erné vdovy,Fotografie,objekty,pavou&amp;ccaron;ci,pavouci,p&amp;rcaron;íroda,tvorové,zví&amp;rcaron;at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24400" y="1600200"/>
            <a:ext cx="2466975" cy="246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381000"/>
            <a:ext cx="9034463" cy="762000"/>
          </a:xfrm>
        </p:spPr>
        <p:txBody>
          <a:bodyPr/>
          <a:lstStyle/>
          <a:p>
            <a:pPr eaLnBrk="1" hangingPunct="1"/>
            <a:r>
              <a:rPr lang="cs-CZ" smtClean="0"/>
              <a:t>1) BEZOBRATLÍ ŽIVOČICHOVÉ</a:t>
            </a:r>
          </a:p>
        </p:txBody>
      </p:sp>
      <p:sp>
        <p:nvSpPr>
          <p:cNvPr id="1064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HMYZ, PAVOUCI, KLÍŠTĚ, MĚKKÝŠI</a:t>
            </a:r>
          </a:p>
        </p:txBody>
      </p:sp>
      <p:pic>
        <p:nvPicPr>
          <p:cNvPr id="34820" name="Picture 5" descr="divoká zv&amp;ecaron;&amp;rcaron;,divoká zví&amp;rcaron;ata,hlemý&amp;zcaron;di,m&amp;ecaron;kkýši,o&amp;ccaron;i,p&amp;rcaron;ekvapen,p&amp;rcaron;íroda,zví&amp;rcaron;at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53200" y="4600575"/>
            <a:ext cx="205740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1" name="Picture 7" descr="brouci,fotografie,hmyz,pavouci,pavoukovci,pavu&amp;ccaron;iny,p&amp;rcaron;íroda,weby,zví&amp;rcaron;at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343400"/>
            <a:ext cx="2819400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2" name="Picture 9" descr="brouci,hmyz,mravenci,p&amp;rcaron;íroda,&amp;zcaron;ivo&amp;ccaron;ichové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62400" y="4267200"/>
            <a:ext cx="2238375" cy="223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3" name="Picture 11" descr="brouci,hmyz,p&amp;rcaron;íroda,sršn&amp;ecaron;,vosy,&amp;zcaron;ivo&amp;ccaron;ichové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2438400"/>
            <a:ext cx="1476375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4" name="Picture 13" descr="brouci,hmyz,p&amp;rcaron;íroda,&amp;zcaron;ivo&amp;ccaron;ichové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58000" y="2500313"/>
            <a:ext cx="1857375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5" name="Picture 15" descr="divoká zv&amp;ecaron;&amp;rcaron;,divoká zví&amp;rcaron;ata,hmyz,m&amp;uring;ry,p&amp;rcaron;íroda,zví&amp;rcaron;ata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4600" y="2590800"/>
            <a:ext cx="2057400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6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64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499" grpId="0" build="p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2133600" y="862013"/>
            <a:ext cx="6900863" cy="762000"/>
          </a:xfrm>
        </p:spPr>
        <p:txBody>
          <a:bodyPr/>
          <a:lstStyle/>
          <a:p>
            <a:pPr eaLnBrk="1" hangingPunct="1"/>
            <a:r>
              <a:rPr lang="cs-CZ" smtClean="0"/>
              <a:t>2) OBRATLOVCI</a:t>
            </a:r>
          </a:p>
        </p:txBody>
      </p:sp>
      <p:sp>
        <p:nvSpPr>
          <p:cNvPr id="1239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2813" y="2209800"/>
            <a:ext cx="8110537" cy="3886200"/>
          </a:xfrm>
        </p:spPr>
        <p:txBody>
          <a:bodyPr/>
          <a:lstStyle/>
          <a:p>
            <a:pPr eaLnBrk="1" hangingPunct="1"/>
            <a:r>
              <a:rPr lang="cs-CZ" smtClean="0"/>
              <a:t>HLAVNĚ PTÁCI A SAVCI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  </a:t>
            </a:r>
          </a:p>
        </p:txBody>
      </p:sp>
      <p:pic>
        <p:nvPicPr>
          <p:cNvPr id="35844" name="Picture 5" descr="kuka&amp;ccaron;ky,p&amp;rcaron;íroda,ptáci,ptactvo,zví&amp;rcaron;at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0" y="0"/>
            <a:ext cx="2286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5" name="Picture 7" descr="datel,p&amp;rcaron;íroda,ptáci,ptactvo,tvorové,&amp;zcaron;ivot v p&amp;rcaron;írod&amp;ecaron;,zví&amp;rcaron;at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343400"/>
            <a:ext cx="2514600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6" name="Picture 9" descr="datli,ptáci,sezení na bidýlku,zví&amp;rcaron;at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2162175" cy="216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7" name="Picture 11" descr="divoká zv&amp;ecaron;&amp;rcaron;,hlodavci,p&amp;rcaron;íroda,savci,veverky,výskoky,webové animace,zví&amp;rcaron;ata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62200" y="4114800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8" name="Picture 13" descr="bajky,Ezop,lišky,lov lišek,lstivý,maso&amp;zcaron;ravci,ml&amp;ccaron;enlivý,myslivost,plazící se,p&amp;rcaron;íroda,temný,úsko&amp;ccaron;ný,zví&amp;rcaron;at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34200" y="2362200"/>
            <a:ext cx="1704975" cy="170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9" name="Picture 15" descr="jelen,p&amp;rcaron;íroda,savci,zví&amp;rcaron;ata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81800" y="4357688"/>
            <a:ext cx="2362200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50" name="Picture 17" descr="fotografie,jelen,p&amp;rcaron;íroda,savci,srny,zví&amp;rcaron;ata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24400" y="3529013"/>
            <a:ext cx="2238375" cy="223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51" name="Picture 19" descr="divoké prase,divoký kanec,divoký vep&amp;rcaron;,p&amp;rcaron;íroda,savci,tvorové,&amp;zcaron;ivot v p&amp;rcaron;írod&amp;ecaron;,zví&amp;rcaron;ata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33600" y="2790825"/>
            <a:ext cx="1857375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39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39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39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39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907" grpId="0" build="p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871538" y="862013"/>
            <a:ext cx="8162925" cy="762000"/>
          </a:xfrm>
        </p:spPr>
        <p:txBody>
          <a:bodyPr/>
          <a:lstStyle/>
          <a:p>
            <a:pPr eaLnBrk="1" hangingPunct="1"/>
            <a:r>
              <a:rPr lang="cs-CZ" smtClean="0"/>
              <a:t> 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</a:t>
            </a:r>
          </a:p>
        </p:txBody>
      </p:sp>
      <p:pic>
        <p:nvPicPr>
          <p:cNvPr id="36868" name="Picture 5" descr="kemp,lesy,sporty,stany,tábo&amp;rcaron;ení,tábo&amp;rcaron;išt&amp;ecaron;,táborové ohn&amp;ecaron;,volný &amp;ccaron;a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48400" y="381000"/>
            <a:ext cx="2514600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69" name="Picture 7" descr="ekologie,lesy,odlesn&amp;ecaron;ní,papírové produkty,papíry,p&amp;rcaron;íroda,p&amp;rcaron;írodní zdroje,pr&amp;uring;mysl,rostliny,strom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" y="3962400"/>
            <a:ext cx="2590800" cy="259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0" name="Picture 9" descr="batohy,lesy,osoby,p&amp;rcaron;íroda,rostliny,rozhlí&amp;zcaron;ení se,sporty,triedry,volný &amp;ccaron;a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9000" y="4953000"/>
            <a:ext cx="19050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1" name="Picture 11" descr="lesníci,lesy,lidé,lidé p&amp;rcaron;i práci,mu&amp;zcaron;i,páni,pr&amp;uring;myslová odv&amp;ecaron;tví,rostliny,stromy,zem&amp;ecaron;d&amp;ecaron;lství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8600" y="228600"/>
            <a:ext cx="2895600" cy="289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72" name="Text Box 14"/>
          <p:cNvSpPr txBox="1">
            <a:spLocks noChangeArrowheads="1"/>
          </p:cNvSpPr>
          <p:nvPr/>
        </p:nvSpPr>
        <p:spPr bwMode="auto">
          <a:xfrm>
            <a:off x="0" y="3079750"/>
            <a:ext cx="91440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1" hangingPunct="1"/>
            <a:r>
              <a:rPr lang="cs-CZ" sz="3600"/>
              <a:t>ZAMYSLI SE NAD VÝZNAMEM LESA!!!</a:t>
            </a:r>
          </a:p>
        </p:txBody>
      </p:sp>
      <p:pic>
        <p:nvPicPr>
          <p:cNvPr id="36873" name="Picture 16" descr="domácnost,kredence,lo&amp;zcaron;nice,nábytek,nábytky,šatník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7113" y="381000"/>
            <a:ext cx="2009775" cy="200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4" name="Picture 18" descr="bajky,Ezop,lišky,lov lišek,lstivý,maso&amp;zcaron;ravci,ml&amp;ccaron;enlivý,myslivost,plazící se,p&amp;rcaron;íroda,temný,úsko&amp;ccaron;ný,zví&amp;rcaron;ata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00400" y="5000625"/>
            <a:ext cx="1857375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5" name="Picture 20" descr="brouci,hmyz,mravenci,p&amp;rcaron;íroda,tvorové,&amp;zcaron;ivot v p&amp;rcaron;írod&amp;ecaron;,zví&amp;rcaron;ata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257800" y="373380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871538" y="304800"/>
            <a:ext cx="8162925" cy="609600"/>
          </a:xfrm>
        </p:spPr>
        <p:txBody>
          <a:bodyPr/>
          <a:lstStyle/>
          <a:p>
            <a:pPr algn="ctr" eaLnBrk="1" hangingPunct="1"/>
            <a:r>
              <a:rPr lang="cs-CZ" sz="3400" b="1" smtClean="0"/>
              <a:t>Zdroje: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2813" y="1752600"/>
            <a:ext cx="8110537" cy="4343400"/>
          </a:xfrm>
        </p:spPr>
        <p:txBody>
          <a:bodyPr/>
          <a:lstStyle/>
          <a:p>
            <a:pPr eaLnBrk="1" hangingPunct="1"/>
            <a:r>
              <a:rPr lang="cs-CZ" sz="2800" smtClean="0"/>
              <a:t>NENÍ-LI </a:t>
            </a:r>
            <a:r>
              <a:rPr lang="cs-CZ" sz="2800" smtClean="0"/>
              <a:t>UVEDENO </a:t>
            </a:r>
            <a:r>
              <a:rPr lang="cs-CZ" sz="2800" smtClean="0"/>
              <a:t>JINAK, </a:t>
            </a:r>
            <a:r>
              <a:rPr lang="cs-CZ" sz="2800" smtClean="0"/>
              <a:t>OBRÁZKY ČERPÁNY </a:t>
            </a:r>
            <a:r>
              <a:rPr lang="cs-CZ" sz="2800" smtClean="0"/>
              <a:t>Z </a:t>
            </a:r>
            <a:r>
              <a:rPr lang="cs-CZ" sz="2800" smtClean="0"/>
              <a:t>KLIPARTŮ </a:t>
            </a:r>
            <a:r>
              <a:rPr lang="cs-CZ" sz="2400" smtClean="0">
                <a:hlinkClick r:id="rId2"/>
              </a:rPr>
              <a:t>http://office.</a:t>
            </a:r>
            <a:r>
              <a:rPr lang="cs-CZ" sz="2400" dirty="0" err="1" smtClean="0">
                <a:hlinkClick r:id="rId2"/>
              </a:rPr>
              <a:t>microsoft.com</a:t>
            </a:r>
            <a:r>
              <a:rPr lang="cs-CZ" sz="2400" dirty="0" smtClean="0"/>
              <a:t> - 11.2. 2013</a:t>
            </a:r>
          </a:p>
          <a:p>
            <a:pPr eaLnBrk="1" hangingPunct="1">
              <a:buFont typeface="Wingdings" pitchFamily="2" charset="2"/>
              <a:buNone/>
            </a:pPr>
            <a:endParaRPr lang="cs-CZ" sz="2800" dirty="0" smtClean="0"/>
          </a:p>
          <a:p>
            <a:pPr eaLnBrk="1" hangingPunct="1"/>
            <a:r>
              <a:rPr lang="cs-CZ" sz="2400" dirty="0" smtClean="0">
                <a:hlinkClick r:id="rId3"/>
              </a:rPr>
              <a:t>http://cs.wikipedia.org/wiki/Soubor:Illustration_Quercus_robur0.jpg</a:t>
            </a:r>
            <a:r>
              <a:rPr lang="cs-CZ" sz="2800" dirty="0" smtClean="0"/>
              <a:t> - </a:t>
            </a:r>
            <a:r>
              <a:rPr lang="cs-CZ" sz="1800" dirty="0" smtClean="0"/>
              <a:t>STAŽENO 11.2. 2013 – VOLNÉ DÍLO</a:t>
            </a:r>
          </a:p>
          <a:p>
            <a:pPr eaLnBrk="1" hangingPunct="1"/>
            <a:r>
              <a:rPr lang="cs-CZ" sz="2400" dirty="0" smtClean="0">
                <a:hlinkClick r:id="rId4"/>
              </a:rPr>
              <a:t>http://cs.wikipedia.org/wiki/Soubor:Quercus_petraea_-_K%C3%B6hler%E2%80%93s_Medizinal-Pflanzen-118.jpg</a:t>
            </a:r>
            <a:r>
              <a:rPr lang="cs-CZ" sz="2800" dirty="0" smtClean="0"/>
              <a:t> - </a:t>
            </a:r>
            <a:r>
              <a:rPr lang="cs-CZ" sz="1800" dirty="0" smtClean="0"/>
              <a:t>STAŽENO 11.2. 2013 – VOLNÉ DÍLO</a:t>
            </a:r>
          </a:p>
        </p:txBody>
      </p:sp>
      <p:pic>
        <p:nvPicPr>
          <p:cNvPr id="37892" name="Picture 46" descr="logo_pruhl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Široké pruhy">
  <a:themeElements>
    <a:clrScheme name="Široké pruhy 2">
      <a:dk1>
        <a:srgbClr val="000000"/>
      </a:dk1>
      <a:lt1>
        <a:srgbClr val="EAEAEA"/>
      </a:lt1>
      <a:dk2>
        <a:srgbClr val="003366"/>
      </a:dk2>
      <a:lt2>
        <a:srgbClr val="EAEAEA"/>
      </a:lt2>
      <a:accent1>
        <a:srgbClr val="FFFFFF"/>
      </a:accent1>
      <a:accent2>
        <a:srgbClr val="DDDDDD"/>
      </a:accent2>
      <a:accent3>
        <a:srgbClr val="F3F3F3"/>
      </a:accent3>
      <a:accent4>
        <a:srgbClr val="000000"/>
      </a:accent4>
      <a:accent5>
        <a:srgbClr val="FFFFFF"/>
      </a:accent5>
      <a:accent6>
        <a:srgbClr val="C8C8C8"/>
      </a:accent6>
      <a:hlink>
        <a:srgbClr val="336699"/>
      </a:hlink>
      <a:folHlink>
        <a:srgbClr val="9A0000"/>
      </a:folHlink>
    </a:clrScheme>
    <a:fontScheme name="Široké pruhy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anose="020B060403050404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anose="020B0604030504040204" pitchFamily="34" charset="0"/>
          </a:defRPr>
        </a:defPPr>
      </a:lstStyle>
    </a:lnDef>
  </a:objectDefaults>
  <a:extraClrSchemeLst>
    <a:extraClrScheme>
      <a:clrScheme name="Široké pruhy 1">
        <a:dk1>
          <a:srgbClr val="356677"/>
        </a:dk1>
        <a:lt1>
          <a:srgbClr val="FFFFFF"/>
        </a:lt1>
        <a:dk2>
          <a:srgbClr val="3E798E"/>
        </a:dk2>
        <a:lt2>
          <a:srgbClr val="FFFFCC"/>
        </a:lt2>
        <a:accent1>
          <a:srgbClr val="7FA0B1"/>
        </a:accent1>
        <a:accent2>
          <a:srgbClr val="3A7184"/>
        </a:accent2>
        <a:accent3>
          <a:srgbClr val="AFBEC6"/>
        </a:accent3>
        <a:accent4>
          <a:srgbClr val="DADADA"/>
        </a:accent4>
        <a:accent5>
          <a:srgbClr val="C0CDD5"/>
        </a:accent5>
        <a:accent6>
          <a:srgbClr val="346677"/>
        </a:accent6>
        <a:hlink>
          <a:srgbClr val="FFBF0B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iroké pruhy 2">
        <a:dk1>
          <a:srgbClr val="000000"/>
        </a:dk1>
        <a:lt1>
          <a:srgbClr val="EAEAEA"/>
        </a:lt1>
        <a:dk2>
          <a:srgbClr val="003366"/>
        </a:dk2>
        <a:lt2>
          <a:srgbClr val="EAEAEA"/>
        </a:lt2>
        <a:accent1>
          <a:srgbClr val="FFFFFF"/>
        </a:accent1>
        <a:accent2>
          <a:srgbClr val="DDDDDD"/>
        </a:accent2>
        <a:accent3>
          <a:srgbClr val="F3F3F3"/>
        </a:accent3>
        <a:accent4>
          <a:srgbClr val="000000"/>
        </a:accent4>
        <a:accent5>
          <a:srgbClr val="FFFFFF"/>
        </a:accent5>
        <a:accent6>
          <a:srgbClr val="C8C8C8"/>
        </a:accent6>
        <a:hlink>
          <a:srgbClr val="336699"/>
        </a:hlink>
        <a:folHlink>
          <a:srgbClr val="9A0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iroké pruhy 3">
        <a:dk1>
          <a:srgbClr val="000000"/>
        </a:dk1>
        <a:lt1>
          <a:srgbClr val="EAEAEA"/>
        </a:lt1>
        <a:dk2>
          <a:srgbClr val="000000"/>
        </a:dk2>
        <a:lt2>
          <a:srgbClr val="EAEAEA"/>
        </a:lt2>
        <a:accent1>
          <a:srgbClr val="FFFFFF"/>
        </a:accent1>
        <a:accent2>
          <a:srgbClr val="DDDDDD"/>
        </a:accent2>
        <a:accent3>
          <a:srgbClr val="F3F3F3"/>
        </a:accent3>
        <a:accent4>
          <a:srgbClr val="000000"/>
        </a:accent4>
        <a:accent5>
          <a:srgbClr val="FFFFFF"/>
        </a:accent5>
        <a:accent6>
          <a:srgbClr val="C8C8C8"/>
        </a:accent6>
        <a:hlink>
          <a:srgbClr val="777777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iroké pruhy 4">
        <a:dk1>
          <a:srgbClr val="492417"/>
        </a:dk1>
        <a:lt1>
          <a:srgbClr val="D4D5C3"/>
        </a:lt1>
        <a:dk2>
          <a:srgbClr val="6E4900"/>
        </a:dk2>
        <a:lt2>
          <a:srgbClr val="B9BA9C"/>
        </a:lt2>
        <a:accent1>
          <a:srgbClr val="DBD8CF"/>
        </a:accent1>
        <a:accent2>
          <a:srgbClr val="C7C8B0"/>
        </a:accent2>
        <a:accent3>
          <a:srgbClr val="E6E7DE"/>
        </a:accent3>
        <a:accent4>
          <a:srgbClr val="3D1D12"/>
        </a:accent4>
        <a:accent5>
          <a:srgbClr val="EAE9E4"/>
        </a:accent5>
        <a:accent6>
          <a:srgbClr val="B4B59F"/>
        </a:accent6>
        <a:hlink>
          <a:srgbClr val="CC99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Designs\Široké pruhy.pot</Template>
  <TotalTime>151</TotalTime>
  <Words>547</Words>
  <Application>Microsoft Office PowerPoint</Application>
  <PresentationFormat>Předvádění na obrazovce (4:3)</PresentationFormat>
  <Paragraphs>132</Paragraphs>
  <Slides>35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41" baseType="lpstr">
      <vt:lpstr>Verdana</vt:lpstr>
      <vt:lpstr>Arial</vt:lpstr>
      <vt:lpstr>Wingdings</vt:lpstr>
      <vt:lpstr>Calibri</vt:lpstr>
      <vt:lpstr>Times New Roman</vt:lpstr>
      <vt:lpstr>Široké pruhy</vt:lpstr>
      <vt:lpstr>Snímek 1</vt:lpstr>
      <vt:lpstr>SPOLEČENSTVO LESA V ČR</vt:lpstr>
      <vt:lpstr>JAKÉ JSOU PŮVODNÍ TYPY LESŮ NA NAŠEM ÚZEMÍ?</vt:lpstr>
      <vt:lpstr>DNES PŘEVAŽUJÍ LESY:</vt:lpstr>
      <vt:lpstr>DRUHOVÉ ZASTOUPENÍ ROSTLIN V LESE ZÁVISÍ NA:</vt:lpstr>
      <vt:lpstr>—&gt; VEGETAČNÍ STUPNĚ</vt:lpstr>
      <vt:lpstr>1) NÍŽINY</vt:lpstr>
      <vt:lpstr>V ÚDOLÍ VELKÝCH ŘEK JE PŮVODNÍ?</vt:lpstr>
      <vt:lpstr>LUŽNÍ LES –STROMY:</vt:lpstr>
      <vt:lpstr>LUŽNÍ LES - KEŘE</vt:lpstr>
      <vt:lpstr>LUŽNÍ LES - BYLINY</vt:lpstr>
      <vt:lpstr>2) NÍŽINY A PAHORKATINY</vt:lpstr>
      <vt:lpstr>NÍŽINY A PAHORKATINY</vt:lpstr>
      <vt:lpstr>NÍŽINY A PAHORKATINY  – STROMY A KEŘE</vt:lpstr>
      <vt:lpstr>ÚKOL: Jaký je rozdíl mezi dubem letním a dubem zimním?</vt:lpstr>
      <vt:lpstr>DUB LETNÍ  = KŘEMELÁK</vt:lpstr>
      <vt:lpstr>DUB ZIMNÍ  = DRNÁK</vt:lpstr>
      <vt:lpstr>NÍŽINY A PAHORKATINY  - BYLINY</vt:lpstr>
      <vt:lpstr>3) PAHORKATINY      A VRCHOVINY</vt:lpstr>
      <vt:lpstr>PAHORKATINY A VRCHOVINY</vt:lpstr>
      <vt:lpstr>PAHORKATINY A VRCHOVINY - STROMY A KEŘE</vt:lpstr>
      <vt:lpstr>4) HORSKÉ OBLASTI</vt:lpstr>
      <vt:lpstr>HORSKÉ OBLASTI</vt:lpstr>
      <vt:lpstr>HORSKÉ OBLASTI  - STROMY</vt:lpstr>
      <vt:lpstr>5) STUPEŇ NAD HORNÍ  HRANICÍ LESA</vt:lpstr>
      <vt:lpstr>PATROVITOST LESA</vt:lpstr>
      <vt:lpstr>PATRA</vt:lpstr>
      <vt:lpstr>V JEDNOTLIVÝCH PATRECH RŮZNÉ DRUHY ROSTLIN:</vt:lpstr>
      <vt:lpstr>VYSVĚTLI POJEM MYKORHIZA</vt:lpstr>
      <vt:lpstr>MYKORHIZA</vt:lpstr>
      <vt:lpstr>ŽIVOČICHOVÉ V LESE:</vt:lpstr>
      <vt:lpstr>1) BEZOBRATLÍ ŽIVOČICHOVÉ</vt:lpstr>
      <vt:lpstr>2) OBRATLOVCI</vt:lpstr>
      <vt:lpstr> 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SPOLEČENSTVO LESA</dc:title>
  <dc:creator>Jana Polanska</dc:creator>
  <cp:lastModifiedBy>Dum</cp:lastModifiedBy>
  <cp:revision>21</cp:revision>
  <cp:lastPrinted>1601-01-01T00:00:00Z</cp:lastPrinted>
  <dcterms:created xsi:type="dcterms:W3CDTF">2013-02-11T17:57:42Z</dcterms:created>
  <dcterms:modified xsi:type="dcterms:W3CDTF">2014-02-04T19:19:51Z</dcterms:modified>
</cp:coreProperties>
</file>