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9" r:id="rId3"/>
    <p:sldId id="265" r:id="rId4"/>
    <p:sldId id="258" r:id="rId5"/>
    <p:sldId id="267" r:id="rId6"/>
    <p:sldId id="260" r:id="rId7"/>
    <p:sldId id="271" r:id="rId8"/>
    <p:sldId id="262" r:id="rId9"/>
    <p:sldId id="272" r:id="rId10"/>
    <p:sldId id="261" r:id="rId11"/>
    <p:sldId id="273" r:id="rId12"/>
    <p:sldId id="263" r:id="rId13"/>
    <p:sldId id="274" r:id="rId14"/>
    <p:sldId id="268" r:id="rId15"/>
    <p:sldId id="275" r:id="rId16"/>
    <p:sldId id="264" r:id="rId17"/>
    <p:sldId id="26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78D5B67-A946-418B-9F7D-824E21F3C586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9F0E415-1CE8-4948-B07B-8110D1E53F29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eam.cz/slavnedny/756955-den-kdy-byl-nalezen-otzi-19-zari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Lucy_blackbg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cs.wikipedia.org/wiki/Soubor:Altamira,_bison,_museum_02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Stonehenge2007_07_30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Jeskyn%C4%9B_Pek%C3%A1rna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Vestonicka_venuse_edit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5/51/Altamira,_bison,_museum_02.JPG" TargetMode="External"/><Relationship Id="rId2" Type="http://schemas.openxmlformats.org/officeDocument/2006/relationships/hyperlink" Target="http://cs.wikipedia.org/wiki/Soubor:Lucy_blackbg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Vestonicka_venuse_edit.jpg" TargetMode="External"/><Relationship Id="rId5" Type="http://schemas.openxmlformats.org/officeDocument/2006/relationships/hyperlink" Target="http://cs.wikipedia.org/wiki/Soubor:Jeskyn%C4%9B_Pek%C3%A1rna.jpg" TargetMode="External"/><Relationship Id="rId4" Type="http://schemas.openxmlformats.org/officeDocument/2006/relationships/hyperlink" Target="http://cs.wikipedia.org/wiki/Soubor:Stonehenge2007_07_3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altLang="cs-CZ" sz="1600" dirty="0" smtClean="0"/>
              <a:t>ŠKOLA:		                   Gymnázium, Tanvald, Školní 305, příspěvková organizace</a:t>
            </a:r>
          </a:p>
          <a:p>
            <a:pPr>
              <a:buNone/>
            </a:pPr>
            <a:r>
              <a:rPr lang="cs-CZ" altLang="cs-CZ" sz="1600" dirty="0" smtClean="0"/>
              <a:t>ČÍSLO PROJEKTU:                   CZ.1.07/1.5.00/34.0434</a:t>
            </a:r>
          </a:p>
          <a:p>
            <a:pPr>
              <a:buNone/>
            </a:pPr>
            <a:r>
              <a:rPr lang="cs-CZ" altLang="cs-CZ" sz="1600" dirty="0" smtClean="0"/>
              <a:t>NÁZEV PROJEKTU:                  Šablony – Gymnázium Tanvald</a:t>
            </a:r>
          </a:p>
          <a:p>
            <a:pPr>
              <a:buNone/>
            </a:pPr>
            <a:r>
              <a:rPr lang="cs-CZ" altLang="cs-CZ" sz="1600" dirty="0" smtClean="0"/>
              <a:t>ČÍSLO ŠABLONY:	                   III/2 Inovace a zkvalitnění výuky ICT</a:t>
            </a:r>
          </a:p>
          <a:p>
            <a:pPr>
              <a:buNone/>
            </a:pPr>
            <a:r>
              <a:rPr lang="cs-CZ" altLang="cs-CZ" sz="1600" dirty="0" smtClean="0"/>
              <a:t>AUTOR:                                        Jana </a:t>
            </a:r>
            <a:r>
              <a:rPr lang="cs-CZ" altLang="cs-CZ" sz="1600" dirty="0" err="1" smtClean="0"/>
              <a:t>Rykrová</a:t>
            </a:r>
            <a:endParaRPr lang="cs-CZ" altLang="cs-CZ" sz="1600" dirty="0" smtClean="0"/>
          </a:p>
          <a:p>
            <a:pPr>
              <a:buNone/>
            </a:pPr>
            <a:r>
              <a:rPr lang="cs-CZ" altLang="cs-CZ" sz="1600" dirty="0" smtClean="0"/>
              <a:t>TEMATICKÁ OBLAST:             Dějepis prima</a:t>
            </a:r>
          </a:p>
          <a:p>
            <a:pPr>
              <a:buNone/>
            </a:pPr>
            <a:r>
              <a:rPr lang="cs-CZ" altLang="cs-CZ" sz="1600" dirty="0" smtClean="0"/>
              <a:t>NÁZEV </a:t>
            </a:r>
            <a:r>
              <a:rPr lang="cs-CZ" altLang="cs-CZ" sz="1600" dirty="0" err="1" smtClean="0"/>
              <a:t>DUMu</a:t>
            </a:r>
            <a:r>
              <a:rPr lang="cs-CZ" altLang="cs-CZ" sz="1600" dirty="0" smtClean="0"/>
              <a:t>:                           Zajímavé archeologické nálezy z období pravěku</a:t>
            </a:r>
          </a:p>
          <a:p>
            <a:pPr>
              <a:buNone/>
            </a:pPr>
            <a:r>
              <a:rPr lang="cs-CZ" altLang="cs-CZ" sz="1600" dirty="0" smtClean="0"/>
              <a:t>POŘADOVÉ ČÍSLO </a:t>
            </a:r>
            <a:r>
              <a:rPr lang="cs-CZ" altLang="cs-CZ" sz="1600" dirty="0" err="1" smtClean="0"/>
              <a:t>DUMu</a:t>
            </a:r>
            <a:r>
              <a:rPr lang="cs-CZ" altLang="cs-CZ" sz="1600" dirty="0" smtClean="0"/>
              <a:t>:      15            </a:t>
            </a:r>
          </a:p>
          <a:p>
            <a:pPr>
              <a:buNone/>
            </a:pPr>
            <a:r>
              <a:rPr lang="cs-CZ" altLang="cs-CZ" sz="1600" dirty="0" smtClean="0"/>
              <a:t>KÓD </a:t>
            </a:r>
            <a:r>
              <a:rPr lang="cs-CZ" altLang="cs-CZ" sz="1600" dirty="0" err="1" smtClean="0"/>
              <a:t>DUMu</a:t>
            </a:r>
            <a:r>
              <a:rPr lang="cs-CZ" altLang="cs-CZ" sz="1600" dirty="0" smtClean="0"/>
              <a:t>:                                 JR_DEJEPISPRIMA_15</a:t>
            </a:r>
          </a:p>
          <a:p>
            <a:pPr>
              <a:buNone/>
            </a:pPr>
            <a:r>
              <a:rPr lang="cs-CZ" altLang="cs-CZ" sz="1600" dirty="0" smtClean="0"/>
              <a:t>DATUM TVORBY</a:t>
            </a:r>
            <a:r>
              <a:rPr lang="cs-CZ" altLang="cs-CZ" sz="1600" smtClean="0"/>
              <a:t>:                      </a:t>
            </a:r>
            <a:r>
              <a:rPr lang="cs-CZ" altLang="cs-CZ" sz="1600" dirty="0" smtClean="0"/>
              <a:t>23.9.2013</a:t>
            </a:r>
          </a:p>
          <a:p>
            <a:pPr>
              <a:buNone/>
            </a:pPr>
            <a:r>
              <a:rPr lang="cs-CZ" altLang="cs-CZ" sz="1600" dirty="0" smtClean="0"/>
              <a:t>ANOTACE (ROČNÍK):    </a:t>
            </a:r>
          </a:p>
          <a:p>
            <a:pPr>
              <a:buNone/>
            </a:pPr>
            <a:r>
              <a:rPr lang="cs-CZ" altLang="cs-CZ" sz="1600" dirty="0" smtClean="0"/>
              <a:t>Prezentace byla použita v primě.  Seznamuje žáky s některými známými archeologickými nálezy z období pravěku.  Jako výukový materiál je použit dokument, dostupný na internetu.</a:t>
            </a:r>
            <a:endParaRPr lang="cs-CZ" sz="1600" dirty="0" smtClean="0"/>
          </a:p>
          <a:p>
            <a:endParaRPr lang="cs-CZ" sz="1600" dirty="0"/>
          </a:p>
        </p:txBody>
      </p:sp>
      <p:pic>
        <p:nvPicPr>
          <p:cNvPr id="4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5255895" cy="132524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920" y="303393"/>
            <a:ext cx="792088" cy="718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608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Zajímavé archeologické nálezy z období pravěku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903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err="1" smtClean="0"/>
              <a:t>Ötzi</a:t>
            </a:r>
            <a:r>
              <a:rPr lang="cs-CZ" b="1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Lucy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Jeskyně Altamira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err="1" smtClean="0"/>
              <a:t>Stonehenge</a:t>
            </a:r>
            <a:endParaRPr lang="cs-CZ" b="1" dirty="0" smtClean="0"/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Jeskyně Pekárna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Věstonická </a:t>
            </a:r>
            <a:r>
              <a:rPr lang="cs-CZ" b="1" dirty="0"/>
              <a:t>V</a:t>
            </a:r>
            <a:r>
              <a:rPr lang="cs-CZ" b="1" dirty="0" smtClean="0"/>
              <a:t>enuše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97720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/>
            </a:r>
            <a:br>
              <a:rPr lang="cs-CZ" b="1" u="sng" dirty="0" smtClean="0">
                <a:solidFill>
                  <a:srgbClr val="FF0000"/>
                </a:solidFill>
              </a:rPr>
            </a:br>
            <a:r>
              <a:rPr lang="cs-CZ" b="1" u="sng" dirty="0" smtClean="0">
                <a:solidFill>
                  <a:srgbClr val="FF0000"/>
                </a:solidFill>
              </a:rPr>
              <a:t/>
            </a:r>
            <a:br>
              <a:rPr lang="cs-CZ" b="1" u="sng" dirty="0" smtClean="0">
                <a:solidFill>
                  <a:srgbClr val="FF0000"/>
                </a:solidFill>
              </a:rPr>
            </a:br>
            <a:r>
              <a:rPr lang="cs-CZ" b="1" u="sng" dirty="0">
                <a:solidFill>
                  <a:srgbClr val="FF0000"/>
                </a:solidFill>
              </a:rPr>
              <a:t/>
            </a:r>
            <a:br>
              <a:rPr lang="cs-CZ" b="1" u="sng" dirty="0">
                <a:solidFill>
                  <a:srgbClr val="FF0000"/>
                </a:solidFill>
              </a:rPr>
            </a:br>
            <a:r>
              <a:rPr lang="cs-CZ" b="1" u="sng" dirty="0" smtClean="0">
                <a:solidFill>
                  <a:srgbClr val="FF0000"/>
                </a:solidFill>
              </a:rPr>
              <a:t/>
            </a:r>
            <a:br>
              <a:rPr lang="cs-CZ" b="1" u="sng" dirty="0" smtClean="0">
                <a:solidFill>
                  <a:srgbClr val="FF0000"/>
                </a:solidFill>
              </a:rPr>
            </a:br>
            <a:r>
              <a:rPr lang="cs-CZ" b="1" u="sng" dirty="0">
                <a:solidFill>
                  <a:srgbClr val="FF0000"/>
                </a:solidFill>
              </a:rPr>
              <a:t/>
            </a:r>
            <a:br>
              <a:rPr lang="cs-CZ" b="1" u="sng" dirty="0">
                <a:solidFill>
                  <a:srgbClr val="FF0000"/>
                </a:solidFill>
              </a:rPr>
            </a:br>
            <a:r>
              <a:rPr lang="cs-CZ" b="1" u="sng" dirty="0" smtClean="0">
                <a:solidFill>
                  <a:srgbClr val="FF0000"/>
                </a:solidFill>
              </a:rPr>
              <a:t/>
            </a:r>
            <a:br>
              <a:rPr lang="cs-CZ" b="1" u="sng" dirty="0" smtClean="0">
                <a:solidFill>
                  <a:srgbClr val="FF0000"/>
                </a:solidFill>
              </a:rPr>
            </a:br>
            <a:r>
              <a:rPr lang="cs-CZ" b="1" u="sng" dirty="0">
                <a:solidFill>
                  <a:srgbClr val="FF0000"/>
                </a:solidFill>
              </a:rPr>
              <a:t/>
            </a:r>
            <a:br>
              <a:rPr lang="cs-CZ" b="1" u="sng" dirty="0">
                <a:solidFill>
                  <a:srgbClr val="FF0000"/>
                </a:solidFill>
              </a:rPr>
            </a:br>
            <a:r>
              <a:rPr lang="cs-CZ" sz="3100" b="1" dirty="0" smtClean="0">
                <a:solidFill>
                  <a:srgbClr val="FF0000"/>
                </a:solidFill>
              </a:rPr>
              <a:t>ÖTZI – MUŽ Z LEDOVCE</a:t>
            </a:r>
            <a:endParaRPr lang="cs-CZ" sz="31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dirty="0">
                <a:hlinkClick r:id="rId2"/>
              </a:rPr>
              <a:t>http://www.stream.cz/slavnedny/756955-den-kdy-byl-nalezen-otzi-19-zari</a:t>
            </a:r>
            <a:r>
              <a:rPr lang="cs-CZ" dirty="0"/>
              <a:t/>
            </a:r>
            <a:br>
              <a:rPr lang="cs-CZ" dirty="0"/>
            </a:br>
            <a:endParaRPr lang="cs-CZ" b="1" u="sng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u="sng" dirty="0" err="1" smtClean="0">
                <a:solidFill>
                  <a:srgbClr val="FF0000"/>
                </a:solidFill>
              </a:rPr>
              <a:t>Ötzi</a:t>
            </a:r>
            <a:r>
              <a:rPr lang="cs-CZ" b="1" u="sng" dirty="0" smtClean="0">
                <a:solidFill>
                  <a:srgbClr val="FF0000"/>
                </a:solidFill>
              </a:rPr>
              <a:t> </a:t>
            </a:r>
            <a:r>
              <a:rPr lang="cs-CZ" b="1" u="sng" dirty="0">
                <a:solidFill>
                  <a:srgbClr val="FF0000"/>
                </a:solidFill>
              </a:rPr>
              <a:t>– muž z ledovce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b="1" dirty="0"/>
              <a:t>Ve kterém roce došlo k nálezu?</a:t>
            </a:r>
          </a:p>
          <a:p>
            <a:pPr lvl="0"/>
            <a:r>
              <a:rPr lang="cs-CZ" b="1" dirty="0"/>
              <a:t>Kde byl </a:t>
            </a:r>
            <a:r>
              <a:rPr lang="cs-CZ" b="1" dirty="0" err="1"/>
              <a:t>Ötzi</a:t>
            </a:r>
            <a:r>
              <a:rPr lang="cs-CZ" b="1" dirty="0"/>
              <a:t> nalezen?</a:t>
            </a:r>
          </a:p>
          <a:p>
            <a:pPr lvl="0"/>
            <a:r>
              <a:rPr lang="cs-CZ" b="1" dirty="0"/>
              <a:t>Jaké přírodní vlivy způsobily mumifikaci těla?</a:t>
            </a:r>
          </a:p>
          <a:p>
            <a:pPr lvl="0"/>
            <a:r>
              <a:rPr lang="cs-CZ" b="1" dirty="0"/>
              <a:t>Jak odhadují vědci stáří těla?</a:t>
            </a:r>
          </a:p>
          <a:p>
            <a:pPr lvl="0"/>
            <a:r>
              <a:rPr lang="cs-CZ" b="1" dirty="0"/>
              <a:t>V jakém období pravěku </a:t>
            </a:r>
            <a:r>
              <a:rPr lang="cs-CZ" b="1" dirty="0" err="1"/>
              <a:t>Ötzi</a:t>
            </a:r>
            <a:r>
              <a:rPr lang="cs-CZ" b="1" dirty="0"/>
              <a:t> žil?</a:t>
            </a:r>
          </a:p>
          <a:p>
            <a:pPr lvl="0"/>
            <a:r>
              <a:rPr lang="cs-CZ" b="1" dirty="0"/>
              <a:t>Nejcennější předmět, který měl u sebe?</a:t>
            </a:r>
          </a:p>
          <a:p>
            <a:pPr lvl="0"/>
            <a:r>
              <a:rPr lang="cs-CZ" b="1" dirty="0"/>
              <a:t>Jak zemřel?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667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Pro kontrolu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1991</a:t>
            </a:r>
          </a:p>
          <a:p>
            <a:r>
              <a:rPr lang="cs-CZ" b="1" dirty="0"/>
              <a:t>v</a:t>
            </a:r>
            <a:r>
              <a:rPr lang="cs-CZ" b="1" dirty="0" smtClean="0"/>
              <a:t> Alpách, na hranici mezi Itálií a Rakouskem</a:t>
            </a:r>
          </a:p>
          <a:p>
            <a:r>
              <a:rPr lang="cs-CZ" b="1" dirty="0"/>
              <a:t>n</a:t>
            </a:r>
            <a:r>
              <a:rPr lang="cs-CZ" b="1" dirty="0" smtClean="0"/>
              <a:t>ízké teploty, led</a:t>
            </a:r>
          </a:p>
          <a:p>
            <a:r>
              <a:rPr lang="cs-CZ" b="1" dirty="0" smtClean="0"/>
              <a:t>3300 př.n.l.</a:t>
            </a:r>
          </a:p>
          <a:p>
            <a:r>
              <a:rPr lang="cs-CZ" b="1" dirty="0"/>
              <a:t>p</a:t>
            </a:r>
            <a:r>
              <a:rPr lang="cs-CZ" b="1" dirty="0" smtClean="0"/>
              <a:t>ozdní doba kamenná</a:t>
            </a:r>
          </a:p>
          <a:p>
            <a:r>
              <a:rPr lang="cs-CZ" b="1" dirty="0"/>
              <a:t>m</a:t>
            </a:r>
            <a:r>
              <a:rPr lang="cs-CZ" b="1" dirty="0" smtClean="0"/>
              <a:t>ěděná sekyrka</a:t>
            </a:r>
          </a:p>
          <a:p>
            <a:r>
              <a:rPr lang="cs-CZ" b="1" dirty="0"/>
              <a:t>n</a:t>
            </a:r>
            <a:r>
              <a:rPr lang="cs-CZ" b="1" smtClean="0"/>
              <a:t>ásledky </a:t>
            </a:r>
            <a:r>
              <a:rPr lang="cs-CZ" b="1" dirty="0" smtClean="0"/>
              <a:t>zranění, zřejmě byl pronásledován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223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LUCY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hlinkClick r:id="rId2"/>
              </a:rPr>
              <a:t>http://cs.wikipedia.org/wiki/Soubor:Lucy_blackbg.jpg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Nález kostry australopiteka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1974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err="1" smtClean="0"/>
              <a:t>Australopithecus</a:t>
            </a:r>
            <a:r>
              <a:rPr lang="cs-CZ" b="1" dirty="0" smtClean="0"/>
              <a:t> </a:t>
            </a:r>
            <a:r>
              <a:rPr lang="cs-CZ" b="1" dirty="0" err="1" smtClean="0"/>
              <a:t>afarensis</a:t>
            </a:r>
            <a:endParaRPr lang="cs-CZ" b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Etiopie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Výška cca 1 metr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stáří 3,2 mil. let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87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88640"/>
            <a:ext cx="2702293" cy="65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48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JESKYNĚ ALTAMIRA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hlinkClick r:id="rId2"/>
              </a:rPr>
              <a:t>http://cs.wikipedia.org/wiki/Soubor:Altamira,_bison,_</a:t>
            </a:r>
            <a:r>
              <a:rPr lang="cs-CZ" sz="2000" dirty="0" smtClean="0">
                <a:hlinkClick r:id="rId2"/>
              </a:rPr>
              <a:t>museum_02.JPG</a:t>
            </a:r>
            <a:endParaRPr lang="cs-CZ" sz="2000" dirty="0" smtClean="0"/>
          </a:p>
          <a:p>
            <a:r>
              <a:rPr lang="cs-CZ" b="1" dirty="0" smtClean="0"/>
              <a:t>Jeskyně v severním Španělsku</a:t>
            </a:r>
          </a:p>
          <a:p>
            <a:r>
              <a:rPr lang="cs-CZ" b="1" dirty="0" smtClean="0"/>
              <a:t>Pravěké malby objeveny na konci 19. stol.</a:t>
            </a:r>
          </a:p>
          <a:p>
            <a:r>
              <a:rPr lang="cs-CZ" b="1" dirty="0" smtClean="0"/>
              <a:t>Obrazy zvířat</a:t>
            </a:r>
          </a:p>
          <a:p>
            <a:r>
              <a:rPr lang="cs-CZ" b="1" dirty="0" smtClean="0"/>
              <a:t>Vznikly na konci paleolitu, 16.- 11.stol. př.n.l.</a:t>
            </a:r>
          </a:p>
          <a:p>
            <a:r>
              <a:rPr lang="cs-CZ" b="1" dirty="0" smtClean="0"/>
              <a:t>Od 1985 památka UNESCO</a:t>
            </a:r>
          </a:p>
          <a:p>
            <a:endParaRPr lang="cs-CZ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2480" y="-4275857"/>
            <a:ext cx="5232000" cy="39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97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2579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3200" b="1" dirty="0">
                <a:solidFill>
                  <a:srgbClr val="FF0000"/>
                </a:solidFill>
              </a:rPr>
              <a:t/>
            </a:r>
            <a:br>
              <a:rPr lang="cs-CZ" sz="3200" b="1" dirty="0">
                <a:solidFill>
                  <a:srgbClr val="FF0000"/>
                </a:solidFill>
              </a:rPr>
            </a:br>
            <a:r>
              <a:rPr lang="cs-CZ" sz="3200" b="1" dirty="0" smtClean="0">
                <a:solidFill>
                  <a:srgbClr val="FF0000"/>
                </a:solidFill>
              </a:rPr>
              <a:t>STONEHENGE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cs.wikipedia.org/wiki/Soubor:Stonehenge2007_07_30.jpg</a:t>
            </a:r>
            <a:endParaRPr lang="cs-CZ" sz="2000" dirty="0" smtClean="0"/>
          </a:p>
          <a:p>
            <a:pPr marL="0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Jižní Anglie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1.pol. 3.tisíciletí př.n.l.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Kruh o průměru 33 metrů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30 svislých a 30 vodorovně položených kamenných bloků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Megalitická stavba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Účel?</a:t>
            </a:r>
          </a:p>
        </p:txBody>
      </p:sp>
    </p:spTree>
    <p:extLst>
      <p:ext uri="{BB962C8B-B14F-4D97-AF65-F5344CB8AC3E}">
        <p14:creationId xmlns:p14="http://schemas.microsoft.com/office/powerpoint/2010/main" val="177233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320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JESKYNĚ  PEKÁRNA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cs.wikipedia.org/wiki/Soubor:Jeskyn%C4%9B_Pek%C3%A1rna.jpg</a:t>
            </a:r>
            <a:endParaRPr lang="cs-CZ" sz="2000" dirty="0" smtClean="0"/>
          </a:p>
          <a:p>
            <a:endParaRPr lang="cs-CZ" dirty="0" smtClean="0"/>
          </a:p>
          <a:p>
            <a:r>
              <a:rPr lang="cs-CZ" b="1" dirty="0" smtClean="0"/>
              <a:t>V Moravském krasu</a:t>
            </a:r>
          </a:p>
          <a:p>
            <a:r>
              <a:rPr lang="cs-CZ" b="1" dirty="0" smtClean="0"/>
              <a:t>Délka jeskyně 23 m</a:t>
            </a:r>
          </a:p>
          <a:p>
            <a:r>
              <a:rPr lang="cs-CZ" b="1" dirty="0" smtClean="0"/>
              <a:t>Doklady osídlení od paleolitu po dobu železnou</a:t>
            </a:r>
          </a:p>
          <a:p>
            <a:r>
              <a:rPr lang="cs-CZ" b="1" dirty="0" smtClean="0"/>
              <a:t>Významná archeologická lokalita u nás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26723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045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VĚSTONICKÁ VENUŠE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2400" dirty="0">
                <a:hlinkClick r:id="rId2"/>
              </a:rPr>
              <a:t>http://cs.wikipedia.org/wiki/Soubor:Vestonicka_venuse_edit.jpg</a:t>
            </a:r>
            <a:endParaRPr lang="cs-CZ" sz="2400" dirty="0"/>
          </a:p>
          <a:p>
            <a:endParaRPr lang="cs-CZ" dirty="0"/>
          </a:p>
          <a:p>
            <a:endParaRPr lang="cs-CZ" b="1" dirty="0" smtClean="0"/>
          </a:p>
          <a:p>
            <a:r>
              <a:rPr lang="cs-CZ" b="1" dirty="0" smtClean="0"/>
              <a:t>Patří </a:t>
            </a:r>
            <a:r>
              <a:rPr lang="cs-CZ" b="1" dirty="0"/>
              <a:t>k nejvýznamnějším nálezům pravěkého umění u nás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Dolní </a:t>
            </a:r>
            <a:r>
              <a:rPr lang="cs-CZ" b="1" dirty="0"/>
              <a:t>Věstonice na Jižní Moravě </a:t>
            </a:r>
          </a:p>
          <a:p>
            <a:r>
              <a:rPr lang="cs-CZ" b="1" dirty="0"/>
              <a:t>Cca 25 000 let</a:t>
            </a:r>
          </a:p>
          <a:p>
            <a:r>
              <a:rPr lang="cs-CZ" b="1" dirty="0"/>
              <a:t>Člověk rozumný</a:t>
            </a:r>
          </a:p>
          <a:p>
            <a:r>
              <a:rPr lang="cs-CZ" b="1" dirty="0"/>
              <a:t>11, 5 cm</a:t>
            </a:r>
          </a:p>
          <a:p>
            <a:r>
              <a:rPr lang="cs-CZ" b="1" dirty="0"/>
              <a:t>Pálená hlína </a:t>
            </a:r>
          </a:p>
          <a:p>
            <a:r>
              <a:rPr lang="cs-CZ" b="1" dirty="0"/>
              <a:t>Žena – matka, symbol plodnosti a „blahobytu“</a:t>
            </a:r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13818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128" y="0"/>
            <a:ext cx="3518220" cy="68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66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Co jsme si zapamatovali?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vědcům prozradilo tělo </a:t>
            </a:r>
            <a:r>
              <a:rPr lang="cs-CZ" dirty="0" err="1" smtClean="0"/>
              <a:t>Otziho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 jakému typu předchůdce člověka patří Lucy?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zobrazují nástěnné malby v jeskyni Altamira?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Kde se nachází </a:t>
            </a:r>
            <a:r>
              <a:rPr lang="cs-CZ" dirty="0" err="1" smtClean="0"/>
              <a:t>Stonehenge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Byla jeskyně Pekárna obydlím pravěkých lidí již v paleolitu?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stará je Věstonická Venuše, kdo </a:t>
            </a:r>
            <a:r>
              <a:rPr lang="cs-CZ" smtClean="0"/>
              <a:t>ji vytvořil?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6334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r>
              <a:rPr lang="cs-CZ" dirty="0" smtClean="0"/>
              <a:t>:        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800" dirty="0"/>
              <a:t>120/PERMISS. </a:t>
            </a:r>
            <a:r>
              <a:rPr lang="cs-CZ" sz="1800" i="1" dirty="0"/>
              <a:t>Wikipedia.org</a:t>
            </a:r>
            <a:r>
              <a:rPr lang="cs-CZ" sz="1800" dirty="0"/>
              <a:t> [online]. [cit. </a:t>
            </a:r>
            <a:r>
              <a:rPr lang="cs-CZ" sz="1800" dirty="0" smtClean="0"/>
              <a:t>23.9.2013].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cs.wikipedia.org/wiki/Soubor:Lucy_blackbg.jpg</a:t>
            </a:r>
            <a:endParaRPr lang="cs-CZ" sz="1800" dirty="0" smtClean="0"/>
          </a:p>
          <a:p>
            <a:r>
              <a:rPr lang="cs-CZ" sz="1800" dirty="0"/>
              <a:t>HTO. </a:t>
            </a:r>
            <a:r>
              <a:rPr lang="cs-CZ" sz="1800" i="1" dirty="0"/>
              <a:t>Wikipedia.cz</a:t>
            </a:r>
            <a:r>
              <a:rPr lang="cs-CZ" sz="1800" dirty="0"/>
              <a:t> [online]. [cit. </a:t>
            </a:r>
            <a:r>
              <a:rPr lang="cs-CZ" sz="1800" dirty="0" smtClean="0"/>
              <a:t>23.9.2013].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upload.wikimedia.org/wikipedia/commons/5/51/Altamira%2C_bison%2C_museum_02.JPG</a:t>
            </a:r>
            <a:endParaRPr lang="cs-CZ" sz="1800" dirty="0" smtClean="0"/>
          </a:p>
          <a:p>
            <a:r>
              <a:rPr lang="cs-CZ" sz="1800" dirty="0"/>
              <a:t>OLD MOONRAKER. </a:t>
            </a:r>
            <a:r>
              <a:rPr lang="cs-CZ" sz="1800" i="1" dirty="0"/>
              <a:t>Wikipedia.cz</a:t>
            </a:r>
            <a:r>
              <a:rPr lang="cs-CZ" sz="1800" dirty="0"/>
              <a:t> [online]. [cit. </a:t>
            </a:r>
            <a:r>
              <a:rPr lang="cs-CZ" sz="1800" dirty="0" smtClean="0"/>
              <a:t>23.9.2013].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cs.wikipedia.org/wiki/Soubor:Stonehenge2007_07_30.jpg</a:t>
            </a:r>
            <a:endParaRPr lang="cs-CZ" sz="1800" dirty="0" smtClean="0"/>
          </a:p>
          <a:p>
            <a:r>
              <a:rPr lang="cs-CZ" sz="1800" dirty="0"/>
              <a:t>DEZIDOR. </a:t>
            </a:r>
            <a:r>
              <a:rPr lang="cs-CZ" sz="1800" i="1" dirty="0"/>
              <a:t>Wikipedia.cz</a:t>
            </a:r>
            <a:r>
              <a:rPr lang="cs-CZ" sz="1800" dirty="0"/>
              <a:t> [online]. [cit. 23.9.2013]. Dostupný na WWW: </a:t>
            </a:r>
            <a:r>
              <a:rPr lang="cs-CZ" sz="1800" dirty="0">
                <a:hlinkClick r:id="rId5"/>
              </a:rPr>
              <a:t>http://cs.wikipedia.org/wiki/Soubor:Jeskyn%C4%9B_Pek%C3%A1rna.jpg</a:t>
            </a:r>
            <a:endParaRPr lang="cs-CZ" sz="1800" dirty="0"/>
          </a:p>
          <a:p>
            <a:r>
              <a:rPr lang="cs-CZ" sz="1800" dirty="0"/>
              <a:t>CHE. </a:t>
            </a:r>
            <a:r>
              <a:rPr lang="cs-CZ" sz="1800" i="1" dirty="0"/>
              <a:t>Wikipedia.cz</a:t>
            </a:r>
            <a:r>
              <a:rPr lang="cs-CZ" sz="1800" dirty="0"/>
              <a:t> [online]. [cit. 23.9.2013]. Dostupný na WWW: </a:t>
            </a:r>
            <a:r>
              <a:rPr lang="cs-CZ" sz="1800" dirty="0">
                <a:hlinkClick r:id="rId6"/>
              </a:rPr>
              <a:t>http://cs.wikipedia.org/wiki/Soubor:Vestonicka_venuse_edit.jpg</a:t>
            </a:r>
            <a:endParaRPr lang="cs-CZ" sz="1800" dirty="0"/>
          </a:p>
          <a:p>
            <a:endParaRPr lang="cs-CZ" dirty="0"/>
          </a:p>
          <a:p>
            <a:r>
              <a:rPr lang="cs-CZ" sz="1900" dirty="0"/>
              <a:t>ŠTĚPÁNKOVÁ, Alena; SLEPIČKA, Pavel. </a:t>
            </a:r>
            <a:r>
              <a:rPr lang="cs-CZ" sz="1900" i="1" dirty="0"/>
              <a:t>odmaturuj z dějepisu 1</a:t>
            </a:r>
            <a:r>
              <a:rPr lang="cs-CZ" sz="1900" dirty="0"/>
              <a:t>. Brno: </a:t>
            </a:r>
            <a:r>
              <a:rPr lang="cs-CZ" sz="1900" dirty="0" err="1"/>
              <a:t>Didaktis</a:t>
            </a:r>
            <a:r>
              <a:rPr lang="cs-CZ" sz="1900" dirty="0"/>
              <a:t>, 2006, ISBN 80-7358-059-4. </a:t>
            </a:r>
            <a:endParaRPr lang="cs-CZ" sz="19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251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216</TotalTime>
  <Words>319</Words>
  <Application>Microsoft Office PowerPoint</Application>
  <PresentationFormat>Předvádění na obrazovce (4:3)</PresentationFormat>
  <Paragraphs>102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Administrativní</vt:lpstr>
      <vt:lpstr>                      </vt:lpstr>
      <vt:lpstr>Zajímavé archeologické nálezy z období pravěku</vt:lpstr>
      <vt:lpstr>Prezentace aplikace PowerPoint</vt:lpstr>
      <vt:lpstr>       ÖTZI – MUŽ Z LEDOVCE</vt:lpstr>
      <vt:lpstr>Pro kontrolu</vt:lpstr>
      <vt:lpstr>LUCY</vt:lpstr>
      <vt:lpstr>Prezentace aplikace PowerPoint</vt:lpstr>
      <vt:lpstr>JESKYNĚ ALTAMIRA</vt:lpstr>
      <vt:lpstr>Prezentace aplikace PowerPoint</vt:lpstr>
      <vt:lpstr> STONEHENGE </vt:lpstr>
      <vt:lpstr>Prezentace aplikace PowerPoint</vt:lpstr>
      <vt:lpstr>JESKYNĚ  PEKÁRNA</vt:lpstr>
      <vt:lpstr>Prezentace aplikace PowerPoint</vt:lpstr>
      <vt:lpstr>VĚSTONICKÁ VENUŠE</vt:lpstr>
      <vt:lpstr>Prezentace aplikace PowerPoint</vt:lpstr>
      <vt:lpstr>Co jsme si zapamatovali?</vt:lpstr>
      <vt:lpstr>Zdroje:             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Zajímavé archeologické nálezy z období pravěku</dc:title>
  <dc:creator>Jana Rykrová</dc:creator>
  <cp:lastModifiedBy>Jana Rykrová</cp:lastModifiedBy>
  <cp:revision>41</cp:revision>
  <dcterms:created xsi:type="dcterms:W3CDTF">2014-01-01T15:27:01Z</dcterms:created>
  <dcterms:modified xsi:type="dcterms:W3CDTF">2014-01-11T17:34:18Z</dcterms:modified>
</cp:coreProperties>
</file>