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1" r:id="rId2"/>
    <p:sldId id="282" r:id="rId3"/>
    <p:sldId id="280" r:id="rId4"/>
    <p:sldId id="257" r:id="rId5"/>
    <p:sldId id="283" r:id="rId6"/>
    <p:sldId id="277" r:id="rId7"/>
    <p:sldId id="278" r:id="rId8"/>
    <p:sldId id="279" r:id="rId9"/>
    <p:sldId id="259" r:id="rId10"/>
    <p:sldId id="260" r:id="rId11"/>
    <p:sldId id="265" r:id="rId12"/>
    <p:sldId id="267" r:id="rId13"/>
    <p:sldId id="269" r:id="rId14"/>
    <p:sldId id="27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DA5525D-3EB4-4C7C-99AB-56CAE4D8244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2D5E544-8A5E-494E-9275-20D43CAD11DD}" type="datetimeFigureOut">
              <a:rPr lang="cs-CZ" smtClean="0"/>
              <a:t>11.1.2014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IVgmEGc7v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kavalkova.webnode.cz/news/evolucni-proces-cloveka" TargetMode="External"/><Relationship Id="rId2" Type="http://schemas.openxmlformats.org/officeDocument/2006/relationships/hyperlink" Target="http://www.dejepisvkostce.estranky.cz/clanky/pravek/vyvoj-cloveka---jen-obrazky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chelangelos_David.jpg" TargetMode="External"/><Relationship Id="rId2" Type="http://schemas.openxmlformats.org/officeDocument/2006/relationships/hyperlink" Target="http://commons.wikimedia.org/wiki/File:Chimpanzee_1d_(5512034715)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altLang="cs-CZ" sz="1600" dirty="0"/>
              <a:t>ŠKOLA:		            Gymnázium, Tanvald, Školní 305, příspěvková organizace</a:t>
            </a:r>
          </a:p>
          <a:p>
            <a:pPr>
              <a:buNone/>
            </a:pPr>
            <a:r>
              <a:rPr lang="cs-CZ" altLang="cs-CZ" sz="1600" dirty="0"/>
              <a:t>ČÍSLO PROJEKTU:           </a:t>
            </a:r>
            <a:r>
              <a:rPr lang="cs-CZ" altLang="cs-CZ" sz="1600" dirty="0" smtClean="0"/>
              <a:t>        CZ.1.07/1.5.00/34.0434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NÁZEV PROJEKTU:         </a:t>
            </a:r>
            <a:r>
              <a:rPr lang="cs-CZ" altLang="cs-CZ" sz="1600" dirty="0" smtClean="0"/>
              <a:t>        Šablony </a:t>
            </a:r>
            <a:r>
              <a:rPr lang="cs-CZ" altLang="cs-CZ" sz="1600" dirty="0"/>
              <a:t>– Gymnázium Tanvald</a:t>
            </a:r>
          </a:p>
          <a:p>
            <a:pPr>
              <a:buNone/>
            </a:pPr>
            <a:r>
              <a:rPr lang="cs-CZ" altLang="cs-CZ" sz="1600" dirty="0"/>
              <a:t>ČÍSLO ŠABLONY:	            III/2 Inovace a zkvalitnění výuky ICT</a:t>
            </a:r>
          </a:p>
          <a:p>
            <a:pPr>
              <a:buNone/>
            </a:pPr>
            <a:r>
              <a:rPr lang="cs-CZ" altLang="cs-CZ" sz="1600" dirty="0"/>
              <a:t>AUTOR:                               </a:t>
            </a:r>
            <a:r>
              <a:rPr lang="cs-CZ" altLang="cs-CZ" sz="1600" dirty="0" smtClean="0"/>
              <a:t>     </a:t>
            </a:r>
            <a:r>
              <a:rPr lang="cs-CZ" altLang="cs-CZ" sz="1600" dirty="0"/>
              <a:t>Jana </a:t>
            </a:r>
            <a:r>
              <a:rPr lang="cs-CZ" altLang="cs-CZ" sz="1600" dirty="0" err="1"/>
              <a:t>Rykrová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TEMATICKÁ OBLAST:    </a:t>
            </a:r>
            <a:r>
              <a:rPr lang="cs-CZ" altLang="cs-CZ" sz="1600" dirty="0" smtClean="0"/>
              <a:t>          Dějepis prima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NÁZEV </a:t>
            </a:r>
            <a:r>
              <a:rPr lang="cs-CZ" altLang="cs-CZ" sz="1600" dirty="0" err="1"/>
              <a:t>DUMu</a:t>
            </a:r>
            <a:r>
              <a:rPr lang="cs-CZ" altLang="cs-CZ" sz="1600" dirty="0"/>
              <a:t>:                  </a:t>
            </a:r>
            <a:r>
              <a:rPr lang="cs-CZ" altLang="cs-CZ" sz="1600" dirty="0" smtClean="0"/>
              <a:t>      Vývoj člověka 1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POŘADOVÉ ČÍSLO </a:t>
            </a:r>
            <a:r>
              <a:rPr lang="cs-CZ" altLang="cs-CZ" sz="1600" dirty="0" err="1"/>
              <a:t>DUMu</a:t>
            </a:r>
            <a:r>
              <a:rPr lang="cs-CZ" altLang="cs-CZ" sz="1600" dirty="0"/>
              <a:t>:  </a:t>
            </a:r>
            <a:r>
              <a:rPr lang="cs-CZ" altLang="cs-CZ" sz="1600" dirty="0" smtClean="0"/>
              <a:t>   07            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KÓD </a:t>
            </a:r>
            <a:r>
              <a:rPr lang="cs-CZ" altLang="cs-CZ" sz="1600" dirty="0" err="1"/>
              <a:t>DUMu</a:t>
            </a:r>
            <a:r>
              <a:rPr lang="cs-CZ" altLang="cs-CZ" sz="1600" dirty="0"/>
              <a:t>:                           </a:t>
            </a:r>
            <a:r>
              <a:rPr lang="cs-CZ" altLang="cs-CZ" sz="1600" dirty="0" smtClean="0"/>
              <a:t>  JR_DEJEPISPRIMA_07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DATUM TVORBY:                    </a:t>
            </a:r>
            <a:r>
              <a:rPr lang="cs-CZ" altLang="cs-CZ" sz="1600" dirty="0" smtClean="0"/>
              <a:t>  15.9.2013</a:t>
            </a:r>
            <a:endParaRPr lang="cs-CZ" altLang="cs-CZ" sz="1600" dirty="0"/>
          </a:p>
          <a:p>
            <a:pPr>
              <a:buNone/>
            </a:pPr>
            <a:r>
              <a:rPr lang="cs-CZ" altLang="cs-CZ" sz="1600" dirty="0"/>
              <a:t>ANOTACE (ROČNÍK):    </a:t>
            </a:r>
          </a:p>
          <a:p>
            <a:pPr>
              <a:buNone/>
            </a:pPr>
            <a:r>
              <a:rPr lang="cs-CZ" altLang="cs-CZ" sz="1600" dirty="0"/>
              <a:t>Prezentace byla použita v primě. </a:t>
            </a:r>
            <a:r>
              <a:rPr lang="cs-CZ" altLang="cs-CZ" sz="1600" dirty="0" smtClean="0"/>
              <a:t> Žáci se seznamují s představami o vzniku světa a člověka  - staroegyptská pověst. Pro přiblížení biblické představy o stvoření člověka použita ukázka z kresleného filmu „Stvoření světa“.  Hlavním obsahem prezentace je seznámení s evoluční teorií a vývojem rodu Homo. Prezentace je doplněna pracovním listem.</a:t>
            </a:r>
            <a:endParaRPr lang="cs-CZ" sz="1600" dirty="0"/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0648"/>
            <a:ext cx="5255895" cy="132524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0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0634" y="476672"/>
            <a:ext cx="648072" cy="632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21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Vývoj člověka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79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Názory na původ člověka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u="sng" dirty="0"/>
              <a:t>Pověsti o stvoření člověka u různých </a:t>
            </a:r>
            <a:r>
              <a:rPr lang="cs-CZ" sz="2800" b="1" u="sng" dirty="0" smtClean="0"/>
              <a:t>národů</a:t>
            </a:r>
          </a:p>
          <a:p>
            <a:pPr marL="114300" indent="0">
              <a:buNone/>
            </a:pPr>
            <a:endParaRPr lang="cs-CZ" sz="2800" b="1" u="sng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 smtClean="0"/>
              <a:t>Poslechněte si pověst o tom, jak si stvoření člověka představovali ve starověkém Egyptě.</a:t>
            </a:r>
          </a:p>
          <a:p>
            <a:pPr marL="114300" indent="0">
              <a:buNone/>
            </a:pPr>
            <a:endParaRPr lang="cs-CZ" sz="2800" b="1" dirty="0">
              <a:solidFill>
                <a:srgbClr val="C00000"/>
              </a:solidFill>
            </a:endParaRPr>
          </a:p>
          <a:p>
            <a:pPr marL="11430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PETIŠKA</a:t>
            </a:r>
            <a:r>
              <a:rPr lang="cs-CZ" b="1" dirty="0">
                <a:solidFill>
                  <a:srgbClr val="C00000"/>
                </a:solidFill>
              </a:rPr>
              <a:t>, Eduard. </a:t>
            </a:r>
            <a:r>
              <a:rPr lang="cs-CZ" b="1" i="1" dirty="0">
                <a:solidFill>
                  <a:srgbClr val="C00000"/>
                </a:solidFill>
              </a:rPr>
              <a:t>Příběhy na které svítilo slunce</a:t>
            </a:r>
            <a:r>
              <a:rPr lang="cs-CZ" b="1" dirty="0">
                <a:solidFill>
                  <a:srgbClr val="C00000"/>
                </a:solidFill>
              </a:rPr>
              <a:t>. Praha: Ottovo </a:t>
            </a:r>
            <a:r>
              <a:rPr lang="cs-CZ" b="1" dirty="0" smtClean="0">
                <a:solidFill>
                  <a:srgbClr val="C00000"/>
                </a:solidFill>
              </a:rPr>
              <a:t>nakladatelství </a:t>
            </a:r>
            <a:r>
              <a:rPr lang="cs-CZ" b="1" dirty="0" err="1">
                <a:solidFill>
                  <a:srgbClr val="C00000"/>
                </a:solidFill>
              </a:rPr>
              <a:t>s.r.o</a:t>
            </a:r>
            <a:r>
              <a:rPr lang="cs-CZ" b="1" dirty="0">
                <a:solidFill>
                  <a:srgbClr val="C00000"/>
                </a:solidFill>
              </a:rPr>
              <a:t>, 2011, ISBN 978-80-7451-125-7</a:t>
            </a:r>
            <a:r>
              <a:rPr lang="cs-CZ" sz="2800" b="1" dirty="0">
                <a:solidFill>
                  <a:srgbClr val="C00000"/>
                </a:solidFill>
              </a:rPr>
              <a:t>.</a:t>
            </a:r>
          </a:p>
          <a:p>
            <a:endParaRPr lang="cs-CZ" sz="2800" b="1" dirty="0" smtClean="0"/>
          </a:p>
          <a:p>
            <a:pPr marL="114300" indent="0">
              <a:buNone/>
            </a:pPr>
            <a:endParaRPr lang="cs-CZ" sz="2800" b="1" i="1" dirty="0"/>
          </a:p>
          <a:p>
            <a:r>
              <a:rPr lang="cs-CZ" sz="2800" b="1" u="sng" dirty="0" smtClean="0"/>
              <a:t>Podle Bible (posvátná kniha křesťanů) – člověka stvořil Bůh</a:t>
            </a:r>
            <a:endParaRPr lang="cs-CZ" sz="2800" b="1" dirty="0"/>
          </a:p>
          <a:p>
            <a:endParaRPr lang="cs-CZ" sz="2800" b="1" dirty="0" smtClean="0"/>
          </a:p>
          <a:p>
            <a:r>
              <a:rPr lang="cs-CZ" sz="2400" b="1" dirty="0">
                <a:hlinkClick r:id="rId2"/>
              </a:rPr>
              <a:t>http://</a:t>
            </a:r>
            <a:r>
              <a:rPr lang="cs-CZ" sz="2400" b="1" dirty="0" smtClean="0">
                <a:hlinkClick r:id="rId2"/>
              </a:rPr>
              <a:t>www.youtube.com/watch?v=tIVgmEGc7vE</a:t>
            </a:r>
            <a:endParaRPr lang="cs-CZ" sz="2400" b="1" dirty="0" smtClean="0"/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97625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Vývoj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endParaRPr lang="cs-CZ" dirty="0" smtClean="0"/>
          </a:p>
          <a:p>
            <a:pPr marL="114300" indent="0">
              <a:buNone/>
            </a:pPr>
            <a:endParaRPr lang="cs-CZ" dirty="0"/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://www.dejepisvkostce.estranky.cz/clanky/pravek/vyvoj-cloveka---</a:t>
            </a:r>
            <a:r>
              <a:rPr lang="cs-CZ" sz="2000" dirty="0" smtClean="0">
                <a:hlinkClick r:id="rId2"/>
              </a:rPr>
              <a:t>jen-obrazky.html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http://lkavalkova.webnode.cz/news/evolucni-proces-cloveka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400" dirty="0"/>
              <a:t/>
            </a:r>
            <a:br>
              <a:rPr lang="cs-CZ" sz="2400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362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Vědecký názor na původ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Člověk nebyl stvořen</a:t>
            </a:r>
          </a:p>
          <a:p>
            <a:r>
              <a:rPr lang="cs-CZ" sz="2400" b="1" dirty="0" smtClean="0"/>
              <a:t>Do současné podoby se vyvinul</a:t>
            </a:r>
          </a:p>
          <a:p>
            <a:r>
              <a:rPr lang="cs-CZ" sz="2400" b="1" dirty="0" smtClean="0"/>
              <a:t>Vývoj trval miliony let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822322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b="1" dirty="0" smtClean="0"/>
              <a:t/>
            </a:r>
            <a:br>
              <a:rPr lang="cs-CZ" sz="2800" b="1" dirty="0" smtClean="0"/>
            </a:br>
            <a:r>
              <a:rPr lang="cs-CZ" sz="2800" b="1" dirty="0" smtClean="0"/>
              <a:t>Asi </a:t>
            </a:r>
            <a:r>
              <a:rPr lang="cs-CZ" sz="2800" b="1" dirty="0"/>
              <a:t>před </a:t>
            </a:r>
            <a:r>
              <a:rPr lang="cs-CZ" sz="2800" b="1" dirty="0" smtClean="0"/>
              <a:t>6 </a:t>
            </a:r>
            <a:r>
              <a:rPr lang="cs-CZ" sz="2800" b="1" dirty="0"/>
              <a:t>miliony let se vývojová linie primátů rozdělila na dvě větve</a:t>
            </a:r>
            <a:br>
              <a:rPr lang="cs-CZ" sz="2800" b="1" dirty="0"/>
            </a:b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11430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LIDOOPI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067944" y="1534270"/>
            <a:ext cx="3657600" cy="4590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114300" indent="0"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ROD HOMO</a:t>
            </a:r>
          </a:p>
          <a:p>
            <a:pPr marL="114300" indent="0" algn="ctr">
              <a:buNone/>
            </a:pPr>
            <a:r>
              <a:rPr lang="cs-CZ" b="1" dirty="0" smtClean="0"/>
              <a:t>(předchůdci člověka) </a:t>
            </a:r>
            <a:endParaRPr lang="cs-CZ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771800" y="3570594"/>
            <a:ext cx="1584176" cy="18746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184429" y="3614789"/>
            <a:ext cx="1635968" cy="183043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V="1">
            <a:off x="4313089" y="5382197"/>
            <a:ext cx="0" cy="830529"/>
          </a:xfrm>
          <a:prstGeom prst="straightConnector1">
            <a:avLst/>
          </a:prstGeom>
          <a:ln w="57150">
            <a:solidFill>
              <a:schemeClr val="bg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107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Jak to víme?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800" b="1" dirty="0" smtClean="0"/>
              <a:t>K názoru, že šimpanzi, gorily, orangutani a lidé mají </a:t>
            </a:r>
            <a:r>
              <a:rPr lang="cs-CZ" sz="2800" b="1" dirty="0" smtClean="0">
                <a:solidFill>
                  <a:srgbClr val="FF0000"/>
                </a:solidFill>
              </a:rPr>
              <a:t>společné předky</a:t>
            </a:r>
            <a:r>
              <a:rPr lang="cs-CZ" sz="2800" b="1" dirty="0" smtClean="0"/>
              <a:t>, dospěli vědci na základě zkoumání nalezených </a:t>
            </a:r>
            <a:r>
              <a:rPr lang="cs-CZ" sz="2800" b="1" dirty="0" smtClean="0">
                <a:solidFill>
                  <a:srgbClr val="FF0000"/>
                </a:solidFill>
              </a:rPr>
              <a:t>kosterních pozůstatků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07463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Charles Darwin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ritský přírodovědec</a:t>
            </a:r>
          </a:p>
          <a:p>
            <a:r>
              <a:rPr lang="cs-CZ" sz="2800" b="1" dirty="0" smtClean="0"/>
              <a:t>19. století</a:t>
            </a:r>
          </a:p>
          <a:p>
            <a:r>
              <a:rPr lang="cs-CZ" sz="2800" b="1" dirty="0"/>
              <a:t>a</a:t>
            </a:r>
            <a:r>
              <a:rPr lang="cs-CZ" sz="2800" b="1" dirty="0" smtClean="0"/>
              <a:t>utor </a:t>
            </a:r>
            <a:r>
              <a:rPr lang="cs-CZ" sz="2800" b="1" dirty="0" smtClean="0">
                <a:solidFill>
                  <a:srgbClr val="FF0000"/>
                </a:solidFill>
              </a:rPr>
              <a:t>evoluční teorie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025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3401" y="4818500"/>
            <a:ext cx="16847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lidoopi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927632" y="1115857"/>
            <a:ext cx="216024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>
                <a:solidFill>
                  <a:schemeClr val="tx1"/>
                </a:solidFill>
              </a:rPr>
              <a:t>Homo </a:t>
            </a:r>
            <a:r>
              <a:rPr lang="cs-CZ" sz="2600" noProof="1" smtClean="0">
                <a:solidFill>
                  <a:schemeClr val="tx1"/>
                </a:solidFill>
              </a:rPr>
              <a:t>sapiens sapiens</a:t>
            </a:r>
            <a:endParaRPr lang="cs-CZ" sz="2600" noProof="1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4818500"/>
            <a:ext cx="1753344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noProof="1" smtClean="0">
                <a:solidFill>
                  <a:srgbClr val="0070C0"/>
                </a:solidFill>
              </a:rPr>
              <a:t>Australo-pithecus</a:t>
            </a:r>
            <a:endParaRPr lang="cs-CZ" sz="2800" noProof="1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44904" y="3859057"/>
            <a:ext cx="176048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00B0F0"/>
                </a:solidFill>
              </a:rPr>
              <a:t>Homo</a:t>
            </a:r>
          </a:p>
          <a:p>
            <a:pPr algn="ctr"/>
            <a:r>
              <a:rPr lang="cs-CZ" sz="2800" noProof="1" smtClean="0">
                <a:solidFill>
                  <a:srgbClr val="00B0F0"/>
                </a:solidFill>
              </a:rPr>
              <a:t>habilis</a:t>
            </a:r>
            <a:endParaRPr lang="cs-CZ" sz="2800" noProof="1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65444" y="2944657"/>
            <a:ext cx="156274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2"/>
                </a:solidFill>
              </a:rPr>
              <a:t>Homo </a:t>
            </a:r>
            <a:r>
              <a:rPr lang="cs-CZ" sz="2800" noProof="1" smtClean="0">
                <a:solidFill>
                  <a:schemeClr val="tx2"/>
                </a:solidFill>
              </a:rPr>
              <a:t>erectus</a:t>
            </a:r>
            <a:endParaRPr lang="cs-CZ" sz="2800" noProof="1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2721" y="2030257"/>
            <a:ext cx="1505031" cy="9144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Homo sapiens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2555776" y="6381328"/>
            <a:ext cx="720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591780" y="6381328"/>
            <a:ext cx="0" cy="4766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1720370" y="5732900"/>
            <a:ext cx="828091" cy="684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2627784" y="5732900"/>
            <a:ext cx="792088" cy="684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317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3401" y="4818500"/>
            <a:ext cx="16847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lidoopi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5927632" y="1115857"/>
            <a:ext cx="216024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>
                <a:solidFill>
                  <a:schemeClr val="tx1"/>
                </a:solidFill>
              </a:rPr>
              <a:t>č</a:t>
            </a:r>
            <a:r>
              <a:rPr lang="cs-CZ" sz="2600" dirty="0" smtClean="0">
                <a:solidFill>
                  <a:schemeClr val="tx1"/>
                </a:solidFill>
              </a:rPr>
              <a:t>lověk  dnešního typu</a:t>
            </a:r>
            <a:endParaRPr lang="cs-CZ" sz="2600" noProof="1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771800" y="4818500"/>
            <a:ext cx="1753344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noProof="1">
                <a:solidFill>
                  <a:srgbClr val="0070C0"/>
                </a:solidFill>
              </a:rPr>
              <a:t>a</a:t>
            </a:r>
            <a:r>
              <a:rPr lang="cs-CZ" sz="2800" noProof="1" smtClean="0">
                <a:solidFill>
                  <a:srgbClr val="0070C0"/>
                </a:solidFill>
              </a:rPr>
              <a:t>ustralo-piték</a:t>
            </a:r>
            <a:endParaRPr lang="cs-CZ" sz="2800" noProof="1">
              <a:solidFill>
                <a:srgbClr val="0070C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44904" y="3859057"/>
            <a:ext cx="176048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rgbClr val="00B0F0"/>
                </a:solidFill>
              </a:rPr>
              <a:t>č</a:t>
            </a:r>
            <a:r>
              <a:rPr lang="cs-CZ" sz="2800" dirty="0" smtClean="0">
                <a:solidFill>
                  <a:srgbClr val="00B0F0"/>
                </a:solidFill>
              </a:rPr>
              <a:t>lověk zručný</a:t>
            </a:r>
            <a:endParaRPr lang="cs-CZ" sz="2800" noProof="1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65444" y="2944657"/>
            <a:ext cx="1562740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>
                <a:solidFill>
                  <a:schemeClr val="tx2"/>
                </a:solidFill>
              </a:rPr>
              <a:t>č</a:t>
            </a:r>
            <a:r>
              <a:rPr lang="cs-CZ" sz="2500" dirty="0" smtClean="0">
                <a:solidFill>
                  <a:schemeClr val="tx2"/>
                </a:solidFill>
              </a:rPr>
              <a:t>lověk vzpřímený</a:t>
            </a:r>
            <a:endParaRPr lang="cs-CZ" sz="2500" noProof="1">
              <a:solidFill>
                <a:schemeClr val="tx2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02721" y="2030257"/>
            <a:ext cx="1505031" cy="9144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č</a:t>
            </a:r>
            <a:r>
              <a:rPr lang="cs-CZ" sz="2800" dirty="0" smtClean="0">
                <a:solidFill>
                  <a:schemeClr val="tx1"/>
                </a:solidFill>
              </a:rPr>
              <a:t>lověk rozumný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2555776" y="6381328"/>
            <a:ext cx="72008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2591780" y="6381328"/>
            <a:ext cx="0" cy="4766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1720370" y="5732900"/>
            <a:ext cx="828091" cy="684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2627784" y="5732900"/>
            <a:ext cx="792088" cy="6844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9766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Srovnejte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31" t="-25570" r="12433" b="-36056"/>
          <a:stretch/>
        </p:blipFill>
        <p:spPr bwMode="auto">
          <a:xfrm>
            <a:off x="467536" y="332656"/>
            <a:ext cx="3908655" cy="73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447" y="1305775"/>
            <a:ext cx="3613465" cy="48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8776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Polidštění (</a:t>
            </a:r>
            <a:r>
              <a:rPr lang="cs-CZ" noProof="1" smtClean="0"/>
              <a:t>hominizace)</a:t>
            </a:r>
            <a:endParaRPr lang="cs-CZ" noProof="1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zpřímená postava</a:t>
            </a:r>
          </a:p>
          <a:p>
            <a:r>
              <a:rPr lang="cs-CZ" sz="2800" b="1" dirty="0" smtClean="0"/>
              <a:t>prohnutí páteře 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oměr délky končetin</a:t>
            </a:r>
          </a:p>
          <a:p>
            <a:r>
              <a:rPr lang="cs-CZ" sz="2800" b="1" dirty="0"/>
              <a:t>s</a:t>
            </a:r>
            <a:r>
              <a:rPr lang="cs-CZ" sz="2800" b="1" dirty="0" smtClean="0"/>
              <a:t>rst</a:t>
            </a:r>
          </a:p>
          <a:p>
            <a:r>
              <a:rPr lang="cs-CZ" sz="2800" b="1" dirty="0"/>
              <a:t>p</a:t>
            </a:r>
            <a:r>
              <a:rPr lang="cs-CZ" sz="2800" b="1" dirty="0" smtClean="0"/>
              <a:t>ostavení palce</a:t>
            </a:r>
          </a:p>
          <a:p>
            <a:r>
              <a:rPr lang="cs-CZ" sz="2800" b="1" dirty="0"/>
              <a:t>m</a:t>
            </a:r>
            <a:r>
              <a:rPr lang="cs-CZ" sz="2800" b="1" dirty="0" smtClean="0"/>
              <a:t>ozkovna</a:t>
            </a:r>
          </a:p>
          <a:p>
            <a:r>
              <a:rPr lang="cs-CZ" sz="2800" b="1" dirty="0"/>
              <a:t>o</a:t>
            </a:r>
            <a:r>
              <a:rPr lang="cs-CZ" sz="2800" b="1" dirty="0" smtClean="0"/>
              <a:t>bličejová část - nadočnicové oblouky, nos,       brada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82934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Moudření (</a:t>
            </a:r>
            <a:r>
              <a:rPr lang="cs-CZ" noProof="1" smtClean="0"/>
              <a:t>sapientace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oužívání nástrojů</a:t>
            </a:r>
          </a:p>
          <a:p>
            <a:r>
              <a:rPr lang="cs-CZ" sz="2400" b="1" dirty="0"/>
              <a:t>m</a:t>
            </a:r>
            <a:r>
              <a:rPr lang="cs-CZ" sz="2400" b="1" dirty="0" smtClean="0"/>
              <a:t>yšlení</a:t>
            </a:r>
          </a:p>
          <a:p>
            <a:r>
              <a:rPr lang="cs-CZ" sz="2400" b="1" dirty="0"/>
              <a:t>ř</a:t>
            </a:r>
            <a:r>
              <a:rPr lang="cs-CZ" sz="2400" b="1" dirty="0" smtClean="0"/>
              <a:t>eč</a:t>
            </a:r>
          </a:p>
          <a:p>
            <a:r>
              <a:rPr lang="cs-CZ" sz="2400" b="1" dirty="0"/>
              <a:t>n</a:t>
            </a:r>
            <a:r>
              <a:rPr lang="cs-CZ" sz="2400" b="1" dirty="0" smtClean="0"/>
              <a:t>áboženské představy</a:t>
            </a:r>
          </a:p>
          <a:p>
            <a:r>
              <a:rPr lang="cs-CZ" sz="2400" b="1"/>
              <a:t>p</a:t>
            </a:r>
            <a:r>
              <a:rPr lang="cs-CZ" sz="2400" b="1" smtClean="0"/>
              <a:t>ohřbívání </a:t>
            </a:r>
            <a:r>
              <a:rPr lang="cs-CZ" sz="2400" b="1" dirty="0" smtClean="0"/>
              <a:t>mrtvých</a:t>
            </a:r>
          </a:p>
          <a:p>
            <a:r>
              <a:rPr lang="cs-CZ" sz="2400" b="1" dirty="0"/>
              <a:t>u</a:t>
            </a:r>
            <a:r>
              <a:rPr lang="cs-CZ" sz="2400" b="1" dirty="0" smtClean="0"/>
              <a:t>mění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68913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HISGETT, Tony. </a:t>
            </a:r>
            <a:r>
              <a:rPr lang="cs-CZ" sz="1400" i="1" dirty="0"/>
              <a:t>wikipedia.cz</a:t>
            </a:r>
            <a:r>
              <a:rPr lang="cs-CZ" sz="1400" dirty="0"/>
              <a:t> [online]. [cit. </a:t>
            </a:r>
            <a:r>
              <a:rPr lang="cs-CZ" sz="1400" dirty="0" smtClean="0"/>
              <a:t>10.10.2013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2"/>
              </a:rPr>
              <a:t>http://commons.wikimedia.org/wiki/File:Chimpanzee_1d_(5512034715).</a:t>
            </a:r>
            <a:r>
              <a:rPr lang="cs-CZ" sz="1400" dirty="0" smtClean="0">
                <a:hlinkClick r:id="rId2"/>
              </a:rPr>
              <a:t>jpg?uselang=cs</a:t>
            </a:r>
            <a:endParaRPr lang="cs-CZ" sz="1400" dirty="0" smtClean="0"/>
          </a:p>
          <a:p>
            <a:r>
              <a:rPr lang="cs-CZ" sz="1400" dirty="0"/>
              <a:t>GAYA, David. </a:t>
            </a:r>
            <a:r>
              <a:rPr lang="cs-CZ" sz="1400" i="1" dirty="0"/>
              <a:t>wikipedia.org</a:t>
            </a:r>
            <a:r>
              <a:rPr lang="cs-CZ" sz="1400" dirty="0"/>
              <a:t> [online]. [cit. </a:t>
            </a:r>
            <a:r>
              <a:rPr lang="cs-CZ" sz="1400" dirty="0" smtClean="0"/>
              <a:t>0.10.2013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cs.wikipedia.org/wiki/Soubor:Michelangelos_David.jpg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/>
              <a:t>PETIŠKA, Eduard. </a:t>
            </a:r>
            <a:r>
              <a:rPr lang="cs-CZ" sz="1400" i="1" dirty="0"/>
              <a:t>Příběhy na které svítilo slunce</a:t>
            </a:r>
            <a:r>
              <a:rPr lang="cs-CZ" sz="1400" dirty="0"/>
              <a:t>. Praha: Ottovo nakladatelství </a:t>
            </a:r>
            <a:r>
              <a:rPr lang="cs-CZ" sz="1400" dirty="0" err="1"/>
              <a:t>s.r.o</a:t>
            </a:r>
            <a:r>
              <a:rPr lang="cs-CZ" sz="1400" dirty="0"/>
              <a:t>, 2011, ISBN 978-80-7451-125-7</a:t>
            </a:r>
            <a:r>
              <a:rPr lang="cs-CZ" sz="1600" dirty="0"/>
              <a:t>.</a:t>
            </a:r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dirty="0"/>
              <a:t>JELÍNEK, Jan. </a:t>
            </a:r>
            <a:r>
              <a:rPr lang="cs-CZ" sz="1400" i="1" dirty="0"/>
              <a:t>Biologie pro gymnázia</a:t>
            </a:r>
            <a:r>
              <a:rPr lang="cs-CZ" sz="1400" dirty="0"/>
              <a:t>. Olomouc: Nakladatelství Olomouc </a:t>
            </a:r>
            <a:r>
              <a:rPr lang="cs-CZ" sz="1400" dirty="0" err="1"/>
              <a:t>s.r.o</a:t>
            </a:r>
            <a:r>
              <a:rPr lang="cs-CZ" sz="1400" dirty="0"/>
              <a:t>, 2013, ISBN 978-80-7182-333-9. 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7920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411</TotalTime>
  <Words>283</Words>
  <Application>Microsoft Office PowerPoint</Application>
  <PresentationFormat>Předvádění na obrazovce (4:3)</PresentationFormat>
  <Paragraphs>83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Sousedství</vt:lpstr>
      <vt:lpstr>Prezentace aplikace PowerPoint</vt:lpstr>
      <vt:lpstr>Vývoj člověka</vt:lpstr>
      <vt:lpstr>Názory na původ člověka</vt:lpstr>
      <vt:lpstr>Vývoj člověka</vt:lpstr>
      <vt:lpstr>Vědecký názor na původ člověka</vt:lpstr>
      <vt:lpstr> Asi před 6 miliony let se vývojová linie primátů rozdělila na dvě větve </vt:lpstr>
      <vt:lpstr>Jak to víme?</vt:lpstr>
      <vt:lpstr>Charles Darwin</vt:lpstr>
      <vt:lpstr>Prezentace aplikace PowerPoint</vt:lpstr>
      <vt:lpstr>Prezentace aplikace PowerPoint</vt:lpstr>
      <vt:lpstr>Srovnejte </vt:lpstr>
      <vt:lpstr>Polidštění (hominizace)</vt:lpstr>
      <vt:lpstr>Moudření (sapientace)</vt:lpstr>
      <vt:lpstr>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člověka</dc:title>
  <dc:creator>Jana Rykrová</dc:creator>
  <cp:lastModifiedBy>Jana Rykrová</cp:lastModifiedBy>
  <cp:revision>35</cp:revision>
  <dcterms:created xsi:type="dcterms:W3CDTF">2013-10-05T17:29:44Z</dcterms:created>
  <dcterms:modified xsi:type="dcterms:W3CDTF">2014-01-11T16:38:49Z</dcterms:modified>
</cp:coreProperties>
</file>