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sldIdLst>
    <p:sldId id="276" r:id="rId2"/>
    <p:sldId id="277" r:id="rId3"/>
    <p:sldId id="257" r:id="rId4"/>
    <p:sldId id="258" r:id="rId5"/>
    <p:sldId id="259" r:id="rId6"/>
    <p:sldId id="263" r:id="rId7"/>
    <p:sldId id="260" r:id="rId8"/>
    <p:sldId id="262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4" r:id="rId18"/>
    <p:sldId id="273" r:id="rId19"/>
    <p:sldId id="275" r:id="rId20"/>
    <p:sldId id="279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CC499-F9CE-4D8D-B189-FE0CDE165B52}" type="datetimeFigureOut">
              <a:rPr lang="cs-CZ" smtClean="0"/>
              <a:t>11.1.2014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930B53-4E65-4EDE-A39E-F19D2B422E0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CC499-F9CE-4D8D-B189-FE0CDE165B52}" type="datetimeFigureOut">
              <a:rPr lang="cs-CZ" smtClean="0"/>
              <a:t>11.1.2014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930B53-4E65-4EDE-A39E-F19D2B422E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CC499-F9CE-4D8D-B189-FE0CDE165B52}" type="datetimeFigureOut">
              <a:rPr lang="cs-CZ" smtClean="0"/>
              <a:t>11.1.2014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930B53-4E65-4EDE-A39E-F19D2B422E0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CC499-F9CE-4D8D-B189-FE0CDE165B52}" type="datetimeFigureOut">
              <a:rPr lang="cs-CZ" smtClean="0"/>
              <a:t>11.1.2014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930B53-4E65-4EDE-A39E-F19D2B422E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CC499-F9CE-4D8D-B189-FE0CDE165B52}" type="datetimeFigureOut">
              <a:rPr lang="cs-CZ" smtClean="0"/>
              <a:t>11.1.2014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930B53-4E65-4EDE-A39E-F19D2B422E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CC499-F9CE-4D8D-B189-FE0CDE165B52}" type="datetimeFigureOut">
              <a:rPr lang="cs-CZ" smtClean="0"/>
              <a:t>11.1.2014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930B53-4E65-4EDE-A39E-F19D2B422E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CC499-F9CE-4D8D-B189-FE0CDE165B52}" type="datetimeFigureOut">
              <a:rPr lang="cs-CZ" smtClean="0"/>
              <a:t>11.1.2014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930B53-4E65-4EDE-A39E-F19D2B422E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CC499-F9CE-4D8D-B189-FE0CDE165B52}" type="datetimeFigureOut">
              <a:rPr lang="cs-CZ" smtClean="0"/>
              <a:t>11.1.2014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930B53-4E65-4EDE-A39E-F19D2B422E08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8CBCC499-F9CE-4D8D-B189-FE0CDE165B52}" type="datetimeFigureOut">
              <a:rPr lang="cs-CZ" smtClean="0"/>
              <a:t>11.1.2014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06930B53-4E65-4EDE-A39E-F19D2B422E0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CC499-F9CE-4D8D-B189-FE0CDE165B52}" type="datetimeFigureOut">
              <a:rPr lang="cs-CZ" smtClean="0"/>
              <a:t>11.1.2014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930B53-4E65-4EDE-A39E-F19D2B422E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CC499-F9CE-4D8D-B189-FE0CDE165B52}" type="datetimeFigureOut">
              <a:rPr lang="cs-CZ" smtClean="0"/>
              <a:t>11.1.2014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930B53-4E65-4EDE-A39E-F19D2B422E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8CBCC499-F9CE-4D8D-B189-FE0CDE165B52}" type="datetimeFigureOut">
              <a:rPr lang="cs-CZ" smtClean="0"/>
              <a:t>11.1.2014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06930B53-4E65-4EDE-A39E-F19D2B422E0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Fertile_Crescent_map.png" TargetMode="Externa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                                                   </a:t>
            </a:r>
            <a:endParaRPr lang="cs-CZ" dirty="0"/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931150" cy="4800600"/>
          </a:xfrm>
        </p:spPr>
        <p:txBody>
          <a:bodyPr>
            <a:normAutofit/>
          </a:bodyPr>
          <a:lstStyle/>
          <a:p>
            <a:pPr eaLnBrk="1" hangingPunct="1">
              <a:buFont typeface="Georgia" pitchFamily="18" charset="0"/>
              <a:buNone/>
            </a:pPr>
            <a:r>
              <a:rPr lang="cs-CZ" altLang="cs-CZ" sz="1800" dirty="0" smtClean="0"/>
              <a:t>ŠKOLA:		            Gymnázium, Tanvald, Školní 305, příspěvková organizace</a:t>
            </a:r>
          </a:p>
          <a:p>
            <a:pPr eaLnBrk="1" hangingPunct="1">
              <a:buFont typeface="Georgia" pitchFamily="18" charset="0"/>
              <a:buNone/>
            </a:pPr>
            <a:r>
              <a:rPr lang="cs-CZ" altLang="cs-CZ" sz="1800" dirty="0" smtClean="0"/>
              <a:t>ČÍSLO PROJEKTU:           CZ.1.07/1.5.00/34.0434</a:t>
            </a:r>
          </a:p>
          <a:p>
            <a:pPr eaLnBrk="1" hangingPunct="1">
              <a:buFont typeface="Georgia" pitchFamily="18" charset="0"/>
              <a:buNone/>
            </a:pPr>
            <a:r>
              <a:rPr lang="cs-CZ" altLang="cs-CZ" sz="1800" dirty="0" smtClean="0"/>
              <a:t>NÁZEV PROJEKTU:         Šablony – Gymnázium Tanvald</a:t>
            </a:r>
          </a:p>
          <a:p>
            <a:pPr eaLnBrk="1" hangingPunct="1">
              <a:buFont typeface="Georgia" pitchFamily="18" charset="0"/>
              <a:buNone/>
            </a:pPr>
            <a:r>
              <a:rPr lang="cs-CZ" altLang="cs-CZ" sz="1800" dirty="0" smtClean="0"/>
              <a:t>ČÍSLO ŠABLONY:	            III/2 Inovace a zkvalitnění výuky ICT</a:t>
            </a:r>
          </a:p>
          <a:p>
            <a:pPr eaLnBrk="1" hangingPunct="1">
              <a:buFont typeface="Georgia" pitchFamily="18" charset="0"/>
              <a:buNone/>
            </a:pPr>
            <a:r>
              <a:rPr lang="cs-CZ" altLang="cs-CZ" sz="1800" dirty="0" smtClean="0"/>
              <a:t>AUTOR:                                Jana </a:t>
            </a:r>
            <a:r>
              <a:rPr lang="cs-CZ" altLang="cs-CZ" sz="1800" dirty="0" err="1" smtClean="0"/>
              <a:t>Rykrová</a:t>
            </a:r>
            <a:endParaRPr lang="cs-CZ" altLang="cs-CZ" sz="1800" dirty="0" smtClean="0"/>
          </a:p>
          <a:p>
            <a:pPr eaLnBrk="1" hangingPunct="1">
              <a:buFont typeface="Georgia" pitchFamily="18" charset="0"/>
              <a:buNone/>
            </a:pPr>
            <a:r>
              <a:rPr lang="cs-CZ" altLang="cs-CZ" sz="1800" dirty="0" smtClean="0"/>
              <a:t>TEMATICKÁ OBLAST:     Dějepis prima</a:t>
            </a:r>
          </a:p>
          <a:p>
            <a:pPr eaLnBrk="1" hangingPunct="1">
              <a:buFont typeface="Georgia" pitchFamily="18" charset="0"/>
              <a:buNone/>
            </a:pPr>
            <a:r>
              <a:rPr lang="cs-CZ" altLang="cs-CZ" sz="1800" dirty="0" smtClean="0"/>
              <a:t>NÁZEV </a:t>
            </a:r>
            <a:r>
              <a:rPr lang="cs-CZ" altLang="cs-CZ" sz="1800" dirty="0" err="1" smtClean="0"/>
              <a:t>DUMu</a:t>
            </a:r>
            <a:r>
              <a:rPr lang="cs-CZ" altLang="cs-CZ" sz="1800" dirty="0" smtClean="0"/>
              <a:t>:                   Pravěk</a:t>
            </a:r>
          </a:p>
          <a:p>
            <a:pPr eaLnBrk="1" hangingPunct="1">
              <a:buFont typeface="Georgia" pitchFamily="18" charset="0"/>
              <a:buNone/>
            </a:pPr>
            <a:r>
              <a:rPr lang="cs-CZ" altLang="cs-CZ" sz="1800" dirty="0" smtClean="0"/>
              <a:t>POŘADOVÉ ČÍSLO </a:t>
            </a:r>
            <a:r>
              <a:rPr lang="cs-CZ" altLang="cs-CZ" sz="1800" dirty="0" err="1" smtClean="0"/>
              <a:t>DUMu</a:t>
            </a:r>
            <a:r>
              <a:rPr lang="cs-CZ" altLang="cs-CZ" sz="1800" dirty="0" smtClean="0"/>
              <a:t>:  05            </a:t>
            </a:r>
          </a:p>
          <a:p>
            <a:pPr eaLnBrk="1" hangingPunct="1">
              <a:buFont typeface="Georgia" pitchFamily="18" charset="0"/>
              <a:buNone/>
            </a:pPr>
            <a:r>
              <a:rPr lang="cs-CZ" altLang="cs-CZ" sz="1800" dirty="0" smtClean="0"/>
              <a:t>KÓD </a:t>
            </a:r>
            <a:r>
              <a:rPr lang="cs-CZ" altLang="cs-CZ" sz="1800" dirty="0" err="1" smtClean="0"/>
              <a:t>DUMu</a:t>
            </a:r>
            <a:r>
              <a:rPr lang="cs-CZ" altLang="cs-CZ" sz="1800" dirty="0" smtClean="0"/>
              <a:t>:                                   JR_DEJEPISPRIMA_05</a:t>
            </a:r>
          </a:p>
          <a:p>
            <a:pPr eaLnBrk="1" hangingPunct="1">
              <a:buFont typeface="Georgia" pitchFamily="18" charset="0"/>
              <a:buNone/>
            </a:pPr>
            <a:r>
              <a:rPr lang="cs-CZ" altLang="cs-CZ" sz="1800" dirty="0" smtClean="0"/>
              <a:t>DATUM TVORBY:                           15.8.2013</a:t>
            </a:r>
          </a:p>
          <a:p>
            <a:pPr eaLnBrk="1" hangingPunct="1">
              <a:buFont typeface="Georgia" pitchFamily="18" charset="0"/>
              <a:buNone/>
            </a:pPr>
            <a:r>
              <a:rPr lang="cs-CZ" altLang="cs-CZ" sz="1800" dirty="0" smtClean="0"/>
              <a:t>ANOTACE (ROČNÍK):    </a:t>
            </a:r>
          </a:p>
          <a:p>
            <a:pPr eaLnBrk="1" hangingPunct="1">
              <a:buFont typeface="Georgia" pitchFamily="18" charset="0"/>
              <a:buNone/>
            </a:pPr>
            <a:r>
              <a:rPr lang="cs-CZ" altLang="cs-CZ" sz="1800" dirty="0" smtClean="0"/>
              <a:t>Prezentace byla použita v primě. Seznamuje žáky se základní  terminologií a periodizací tohoto období. Pro potřeby výuky v primě je datování zjednodušeno.  Prezentace je spojena s používáním pracovního listu, který následuje jako DUM 06.</a:t>
            </a:r>
          </a:p>
        </p:txBody>
      </p:sp>
      <p:pic>
        <p:nvPicPr>
          <p:cNvPr id="4" name="obrázek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88640"/>
            <a:ext cx="5255895" cy="132524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10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01262"/>
            <a:ext cx="864000" cy="90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72213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PRAVĚK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4019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PRAVĚK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dirty="0"/>
          </a:p>
          <a:p>
            <a:pPr>
              <a:buFont typeface="Wingdings" panose="05000000000000000000" pitchFamily="2" charset="2"/>
              <a:buChar char="Ø"/>
            </a:pPr>
            <a:r>
              <a:rPr lang="cs-CZ" b="1" dirty="0" smtClean="0"/>
              <a:t>Prehistorie /latinsky/</a:t>
            </a:r>
          </a:p>
          <a:p>
            <a:pPr marL="0" indent="0">
              <a:buNone/>
            </a:pPr>
            <a:endParaRPr lang="cs-CZ" b="1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b="1" dirty="0" smtClean="0"/>
              <a:t>Nejstarší a nejdelší období dějin</a:t>
            </a:r>
          </a:p>
          <a:p>
            <a:pPr marL="0" indent="0">
              <a:buNone/>
            </a:pPr>
            <a:endParaRPr lang="cs-CZ" b="1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b="1" dirty="0" smtClean="0"/>
              <a:t>Začíná asi před 2,5 - 3 miliony let</a:t>
            </a:r>
          </a:p>
          <a:p>
            <a:pPr marL="0" indent="0">
              <a:buNone/>
            </a:pPr>
            <a:endParaRPr lang="cs-CZ" b="1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b="1" dirty="0" smtClean="0"/>
              <a:t>V pravěku proběhl vývoj člověka </a:t>
            </a:r>
          </a:p>
          <a:p>
            <a:pPr marL="0" indent="0">
              <a:buNone/>
            </a:pPr>
            <a:endParaRPr lang="cs-CZ" b="1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b="1" dirty="0" smtClean="0"/>
              <a:t>Pouze hmotné prameny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625895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Kdy pravěk začíná?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146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Kdy pravěk začíná?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Začátek pravěku souvisí s vývojem člověka</a:t>
            </a:r>
          </a:p>
          <a:p>
            <a:r>
              <a:rPr lang="cs-CZ" b="1" dirty="0" smtClean="0"/>
              <a:t>Pravěk začíná, když se </a:t>
            </a:r>
            <a:r>
              <a:rPr lang="cs-CZ" b="1" dirty="0" smtClean="0">
                <a:solidFill>
                  <a:srgbClr val="FF0000"/>
                </a:solidFill>
              </a:rPr>
              <a:t>předchůdci člověka začali odlišovat </a:t>
            </a:r>
            <a:r>
              <a:rPr lang="cs-CZ" b="1" dirty="0" smtClean="0"/>
              <a:t>od ostatních živočichů (chodit vzpřímeně, používat nástroje,  vytvářet společenství</a:t>
            </a:r>
            <a:r>
              <a:rPr lang="cs-CZ" b="1" dirty="0"/>
              <a:t>, </a:t>
            </a:r>
            <a:r>
              <a:rPr lang="cs-CZ" b="1" dirty="0" smtClean="0"/>
              <a:t>přemýšlet, později také mluvit,  </a:t>
            </a:r>
            <a:r>
              <a:rPr lang="cs-CZ" b="1" dirty="0"/>
              <a:t>pohřbívat </a:t>
            </a:r>
            <a:r>
              <a:rPr lang="cs-CZ" b="1" dirty="0" smtClean="0"/>
              <a:t>mrtvé, uctívat bohy, vytvářet umělecká díla……)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496080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Kdy pravěk končí?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0475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Kdy pravěk končí?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Používání písma</a:t>
            </a:r>
          </a:p>
          <a:p>
            <a:r>
              <a:rPr lang="cs-CZ" b="1" dirty="0" smtClean="0"/>
              <a:t>Rozvrstvení společnosti</a:t>
            </a:r>
          </a:p>
          <a:p>
            <a:r>
              <a:rPr lang="cs-CZ" b="1" dirty="0" smtClean="0"/>
              <a:t>Vznik států</a:t>
            </a:r>
          </a:p>
          <a:p>
            <a:endParaRPr lang="cs-CZ" b="1" dirty="0"/>
          </a:p>
          <a:p>
            <a:endParaRPr lang="cs-CZ" b="1" dirty="0" smtClean="0"/>
          </a:p>
          <a:p>
            <a:r>
              <a:rPr lang="cs-CZ" b="1" dirty="0" smtClean="0"/>
              <a:t>Pravěk nekončí na celém světě </a:t>
            </a:r>
            <a:r>
              <a:rPr lang="cs-CZ" b="1" smtClean="0"/>
              <a:t>ve stejné době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     (např. v Egyptě na konci 4. tisíciletí př.n.l.</a:t>
            </a:r>
          </a:p>
          <a:p>
            <a:pPr marL="0" indent="0">
              <a:buNone/>
            </a:pPr>
            <a:r>
              <a:rPr lang="cs-CZ" b="1" dirty="0" smtClean="0"/>
              <a:t>               ve střední Evropě kolem roku 500 n.l.)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587942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Co znamená slovo periodizace?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4331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Co znamená slovo periodizace?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Rozdělení na kratší časové úseky podle určitého hlediska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567146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Periodizace pravěku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b="1" dirty="0" smtClean="0">
                <a:solidFill>
                  <a:schemeClr val="accent1"/>
                </a:solidFill>
              </a:rPr>
              <a:t>Podle materiálu k výrobě nástrojů</a:t>
            </a:r>
          </a:p>
          <a:p>
            <a:pPr>
              <a:buFont typeface="Wingdings" panose="05000000000000000000" pitchFamily="2" charset="2"/>
              <a:buChar char="Ø"/>
            </a:pPr>
            <a:endParaRPr lang="cs-CZ" b="1" dirty="0"/>
          </a:p>
          <a:p>
            <a:pPr>
              <a:buFont typeface="Wingdings" panose="05000000000000000000" pitchFamily="2" charset="2"/>
              <a:buChar char="Ø"/>
            </a:pPr>
            <a:endParaRPr lang="cs-CZ" b="1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b="1" dirty="0" smtClean="0">
                <a:solidFill>
                  <a:schemeClr val="accent4"/>
                </a:solidFill>
              </a:rPr>
              <a:t>Podle způsobu získávání  potravy</a:t>
            </a:r>
            <a:endParaRPr lang="cs-CZ" b="1" dirty="0">
              <a:solidFill>
                <a:schemeClr val="accent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95992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Podle materiálu k výrobě nástrojů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dirty="0" smtClean="0"/>
          </a:p>
          <a:p>
            <a:r>
              <a:rPr lang="cs-CZ" b="1" dirty="0" smtClean="0"/>
              <a:t>Doba kamenná</a:t>
            </a:r>
          </a:p>
          <a:p>
            <a:r>
              <a:rPr lang="cs-CZ" b="1" dirty="0" smtClean="0"/>
              <a:t>Doba bronzová </a:t>
            </a:r>
          </a:p>
          <a:p>
            <a:r>
              <a:rPr lang="cs-CZ" b="1" dirty="0" smtClean="0"/>
              <a:t>Doba železná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851129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Podle způsobu získávání potravy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Období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přisvojovacího</a:t>
            </a:r>
            <a:r>
              <a:rPr lang="cs-CZ" b="1" dirty="0" smtClean="0"/>
              <a:t> hospodářství</a:t>
            </a:r>
          </a:p>
          <a:p>
            <a:r>
              <a:rPr lang="cs-CZ" b="1" dirty="0" smtClean="0"/>
              <a:t>Období </a:t>
            </a:r>
            <a:r>
              <a:rPr lang="cs-CZ" b="1" dirty="0" smtClean="0">
                <a:solidFill>
                  <a:schemeClr val="accent4"/>
                </a:solidFill>
              </a:rPr>
              <a:t>výrobního</a:t>
            </a:r>
            <a:r>
              <a:rPr lang="cs-CZ" b="1" dirty="0" smtClean="0"/>
              <a:t> </a:t>
            </a:r>
            <a:r>
              <a:rPr lang="cs-CZ" b="1" noProof="1" smtClean="0"/>
              <a:t>hospodářsví</a:t>
            </a:r>
            <a:endParaRPr lang="cs-CZ" b="1" noProof="1"/>
          </a:p>
        </p:txBody>
      </p:sp>
    </p:spTree>
    <p:extLst>
      <p:ext uri="{BB962C8B-B14F-4D97-AF65-F5344CB8AC3E}">
        <p14:creationId xmlns:p14="http://schemas.microsoft.com/office/powerpoint/2010/main" val="190757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Nadpis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Podle způsobu získávání potravy</a:t>
            </a:r>
          </a:p>
        </p:txBody>
      </p:sp>
      <p:sp>
        <p:nvSpPr>
          <p:cNvPr id="17" name="Zástupný symbol pro text 16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smtClean="0"/>
              <a:t>Předchůdci člověka se živí</a:t>
            </a:r>
            <a:r>
              <a:rPr lang="cs-CZ" b="1" dirty="0"/>
              <a:t> tím, co jim poskytuje </a:t>
            </a:r>
            <a:r>
              <a:rPr lang="cs-CZ" b="1" dirty="0" smtClean="0"/>
              <a:t>příroda </a:t>
            </a:r>
          </a:p>
          <a:p>
            <a:pPr marL="0" indent="0" algn="ctr">
              <a:buNone/>
            </a:pPr>
            <a:r>
              <a:rPr lang="cs-CZ" b="1" dirty="0" smtClean="0"/>
              <a:t>(lovem zvířat a sběrem plodin)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18" name="Zástupný symbol pro text 17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9" name="Zástupný symbol pro obsah 18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smtClean="0"/>
              <a:t>Lidé pěstují plodiny a chovají zvířata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241686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Nadpis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Podle způsobu získávání potravy</a:t>
            </a:r>
          </a:p>
        </p:txBody>
      </p:sp>
      <p:sp>
        <p:nvSpPr>
          <p:cNvPr id="17" name="Zástupný symbol pro text 16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Přisvojovací hospodářství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tx1"/>
                </a:solidFill>
              </a:rPr>
              <a:t>Předchůdci člověka se živí</a:t>
            </a:r>
            <a:r>
              <a:rPr lang="cs-CZ" b="1" dirty="0">
                <a:solidFill>
                  <a:schemeClr val="tx1"/>
                </a:solidFill>
              </a:rPr>
              <a:t> tím, co jim poskytuje </a:t>
            </a:r>
            <a:r>
              <a:rPr lang="cs-CZ" b="1" dirty="0" smtClean="0">
                <a:solidFill>
                  <a:schemeClr val="tx1"/>
                </a:solidFill>
              </a:rPr>
              <a:t>příroda 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tx1"/>
                </a:solidFill>
              </a:rPr>
              <a:t>(lovem zvířat a sběrem plodin)</a:t>
            </a: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</a:endParaRPr>
          </a:p>
        </p:txBody>
      </p:sp>
      <p:sp>
        <p:nvSpPr>
          <p:cNvPr id="18" name="Zástupný symbol pro text 17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100" b="1" dirty="0" smtClean="0">
                <a:solidFill>
                  <a:srgbClr val="FF0000"/>
                </a:solidFill>
              </a:rPr>
              <a:t>Výrobní  hospodářství</a:t>
            </a:r>
            <a:endParaRPr lang="cs-CZ" sz="2100" b="1" dirty="0">
              <a:solidFill>
                <a:srgbClr val="FF0000"/>
              </a:solidFill>
            </a:endParaRPr>
          </a:p>
        </p:txBody>
      </p:sp>
      <p:sp>
        <p:nvSpPr>
          <p:cNvPr id="19" name="Zástupný symbol pro obsah 18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tx1"/>
                </a:solidFill>
              </a:rPr>
              <a:t>Lidé pěstují plodiny a chovají zvířata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7850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dirty="0" smtClean="0"/>
              <a:t>Úrodný půlměsíc</a:t>
            </a:r>
            <a:endParaRPr lang="cs-CZ" sz="36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pPr marL="118872" indent="0">
              <a:buNone/>
            </a:pPr>
            <a:r>
              <a:rPr lang="cs-CZ" sz="1900" dirty="0">
                <a:hlinkClick r:id="rId2"/>
              </a:rPr>
              <a:t>http://</a:t>
            </a:r>
            <a:r>
              <a:rPr lang="cs-CZ" sz="1900" dirty="0" smtClean="0">
                <a:hlinkClick r:id="rId2"/>
              </a:rPr>
              <a:t>cs.wikipedia.org/wiki/Soubor:Fertile_Crescent_map.png</a:t>
            </a:r>
            <a:endParaRPr lang="cs-CZ" sz="1900" dirty="0" smtClean="0"/>
          </a:p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pPr marL="118872" indent="0" algn="ctr">
              <a:lnSpc>
                <a:spcPct val="170000"/>
              </a:lnSpc>
              <a:buNone/>
            </a:pPr>
            <a:r>
              <a:rPr lang="cs-CZ" sz="4100" b="1" dirty="0" smtClean="0">
                <a:solidFill>
                  <a:schemeClr val="accent4"/>
                </a:solidFill>
              </a:rPr>
              <a:t>Úrodný půlměsíc</a:t>
            </a:r>
          </a:p>
          <a:p>
            <a:pPr marL="118872" indent="0" algn="ctr">
              <a:lnSpc>
                <a:spcPct val="170000"/>
              </a:lnSpc>
              <a:buNone/>
            </a:pPr>
            <a:r>
              <a:rPr lang="cs-CZ" sz="3200" b="1" dirty="0" smtClean="0"/>
              <a:t> je oblast, kde lidé nejdříve (asi 9 tisíc let př.n.l.) </a:t>
            </a:r>
          </a:p>
          <a:p>
            <a:pPr marL="118872" indent="0" algn="ctr">
              <a:lnSpc>
                <a:spcPct val="170000"/>
              </a:lnSpc>
              <a:buNone/>
            </a:pPr>
            <a:r>
              <a:rPr lang="cs-CZ" sz="3200" b="1" dirty="0" smtClean="0"/>
              <a:t>začali pěstovat obilí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749538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Periodizace pravěku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Doba kamenná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b="1" dirty="0" smtClean="0">
                <a:solidFill>
                  <a:schemeClr val="tx2"/>
                </a:solidFill>
              </a:rPr>
              <a:t>Starší doba kamenná (paleolit)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b="1" dirty="0" smtClean="0">
                <a:solidFill>
                  <a:schemeClr val="tx2"/>
                </a:solidFill>
              </a:rPr>
              <a:t>Mladší doba kamenná (neolit)</a:t>
            </a:r>
          </a:p>
          <a:p>
            <a:pPr marL="0" indent="0">
              <a:buNone/>
            </a:pPr>
            <a:endParaRPr lang="cs-CZ" b="1" dirty="0" smtClean="0">
              <a:solidFill>
                <a:schemeClr val="tx2"/>
              </a:solidFill>
            </a:endParaRPr>
          </a:p>
          <a:p>
            <a:r>
              <a:rPr lang="cs-CZ" b="1" dirty="0" smtClean="0">
                <a:solidFill>
                  <a:srgbClr val="00B050"/>
                </a:solidFill>
              </a:rPr>
              <a:t>Doba bronzová</a:t>
            </a:r>
          </a:p>
          <a:p>
            <a:endParaRPr lang="cs-CZ" b="1" dirty="0" smtClean="0">
              <a:solidFill>
                <a:srgbClr val="00B050"/>
              </a:solidFill>
            </a:endParaRPr>
          </a:p>
          <a:p>
            <a:r>
              <a:rPr lang="cs-CZ" b="1" dirty="0" smtClean="0">
                <a:solidFill>
                  <a:srgbClr val="00B050"/>
                </a:solidFill>
              </a:rPr>
              <a:t>Doba železná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b="1" dirty="0" smtClean="0">
                <a:solidFill>
                  <a:schemeClr val="tx2"/>
                </a:solidFill>
              </a:rPr>
              <a:t>Starší doba železná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b="1" dirty="0" smtClean="0">
                <a:solidFill>
                  <a:schemeClr val="tx2"/>
                </a:solidFill>
              </a:rPr>
              <a:t>Mladší doba železná</a:t>
            </a:r>
          </a:p>
        </p:txBody>
      </p:sp>
    </p:spTree>
    <p:extLst>
      <p:ext uri="{BB962C8B-B14F-4D97-AF65-F5344CB8AC3E}">
        <p14:creationId xmlns:p14="http://schemas.microsoft.com/office/powerpoint/2010/main" val="4215355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Kdy začínají období pravěku?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Doba kamenná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b="1" dirty="0" smtClean="0">
                <a:solidFill>
                  <a:schemeClr val="tx2"/>
                </a:solidFill>
              </a:rPr>
              <a:t>Starší doba kamenná (paleolit) </a:t>
            </a:r>
          </a:p>
          <a:p>
            <a:pPr marL="118872" indent="0">
              <a:buNone/>
            </a:pPr>
            <a:r>
              <a:rPr lang="cs-CZ" sz="2800" b="1" dirty="0">
                <a:solidFill>
                  <a:schemeClr val="tx2"/>
                </a:solidFill>
              </a:rPr>
              <a:t> </a:t>
            </a:r>
            <a:r>
              <a:rPr lang="cs-CZ" sz="2800" b="1" dirty="0" smtClean="0">
                <a:solidFill>
                  <a:schemeClr val="tx2"/>
                </a:solidFill>
              </a:rPr>
              <a:t>          </a:t>
            </a:r>
            <a:r>
              <a:rPr lang="cs-CZ" sz="2800" b="1" dirty="0" smtClean="0">
                <a:solidFill>
                  <a:schemeClr val="tx1"/>
                </a:solidFill>
              </a:rPr>
              <a:t>asi před 2,5 mil. let</a:t>
            </a:r>
            <a:endParaRPr lang="cs-CZ" sz="2800" b="1" dirty="0" smtClean="0">
              <a:solidFill>
                <a:schemeClr val="tx2"/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b="1" dirty="0" smtClean="0">
                <a:solidFill>
                  <a:schemeClr val="tx2"/>
                </a:solidFill>
              </a:rPr>
              <a:t>Mladší doba kamenná (neolit)                </a:t>
            </a:r>
          </a:p>
          <a:p>
            <a:pPr marL="118872" indent="0">
              <a:buNone/>
            </a:pPr>
            <a:r>
              <a:rPr lang="cs-CZ" sz="2800" b="1" dirty="0">
                <a:solidFill>
                  <a:schemeClr val="tx2"/>
                </a:solidFill>
              </a:rPr>
              <a:t> </a:t>
            </a:r>
            <a:r>
              <a:rPr lang="cs-CZ" sz="2800" b="1" dirty="0" smtClean="0">
                <a:solidFill>
                  <a:schemeClr val="tx2"/>
                </a:solidFill>
              </a:rPr>
              <a:t>     </a:t>
            </a:r>
            <a:r>
              <a:rPr lang="cs-CZ" sz="2800" b="1" i="1" dirty="0" smtClean="0"/>
              <a:t>dobré přírodní podmínky</a:t>
            </a:r>
            <a:r>
              <a:rPr lang="cs-CZ" sz="2800" b="1" i="1" dirty="0" smtClean="0">
                <a:solidFill>
                  <a:schemeClr val="tx2"/>
                </a:solidFill>
              </a:rPr>
              <a:t>    </a:t>
            </a:r>
            <a:r>
              <a:rPr lang="cs-CZ" sz="2800" b="1" dirty="0" smtClean="0">
                <a:solidFill>
                  <a:schemeClr val="tx2"/>
                </a:solidFill>
              </a:rPr>
              <a:t>-    </a:t>
            </a:r>
            <a:r>
              <a:rPr lang="cs-CZ" sz="2800" b="1" dirty="0" smtClean="0">
                <a:solidFill>
                  <a:schemeClr val="tx1"/>
                </a:solidFill>
              </a:rPr>
              <a:t>9. tisíciletí př.n.l.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tx1"/>
                </a:solidFill>
              </a:rPr>
              <a:t>        </a:t>
            </a:r>
            <a:r>
              <a:rPr lang="cs-CZ" sz="2800" b="1" i="1" dirty="0" smtClean="0">
                <a:solidFill>
                  <a:schemeClr val="tx1"/>
                </a:solidFill>
              </a:rPr>
              <a:t>střední Ev</a:t>
            </a:r>
            <a:r>
              <a:rPr lang="cs-CZ" sz="2800" b="1" i="1" dirty="0" smtClean="0"/>
              <a:t>ropa      </a:t>
            </a:r>
            <a:r>
              <a:rPr lang="cs-CZ" sz="2800" b="1" i="1" dirty="0" smtClean="0">
                <a:solidFill>
                  <a:schemeClr val="tx1"/>
                </a:solidFill>
              </a:rPr>
              <a:t>                 </a:t>
            </a:r>
            <a:r>
              <a:rPr lang="cs-CZ" sz="2800" b="1" dirty="0" smtClean="0">
                <a:solidFill>
                  <a:schemeClr val="tx1"/>
                </a:solidFill>
              </a:rPr>
              <a:t>-     6. tisíciletí př.n.l.</a:t>
            </a:r>
          </a:p>
          <a:p>
            <a:pPr marL="0" indent="0">
              <a:buNone/>
            </a:pPr>
            <a:endParaRPr lang="cs-CZ" sz="2800" b="1" dirty="0" smtClean="0">
              <a:solidFill>
                <a:schemeClr val="tx1"/>
              </a:solidFill>
            </a:endParaRPr>
          </a:p>
          <a:p>
            <a:r>
              <a:rPr lang="cs-CZ" sz="2800" b="1" dirty="0" smtClean="0">
                <a:solidFill>
                  <a:srgbClr val="00B050"/>
                </a:solidFill>
              </a:rPr>
              <a:t>Doba bronzová     </a:t>
            </a:r>
            <a:r>
              <a:rPr lang="cs-CZ" sz="2800" b="1" dirty="0" smtClean="0"/>
              <a:t>od</a:t>
            </a:r>
            <a:r>
              <a:rPr lang="cs-CZ" sz="2800" b="1" dirty="0" smtClean="0">
                <a:solidFill>
                  <a:srgbClr val="00B050"/>
                </a:solidFill>
              </a:rPr>
              <a:t> </a:t>
            </a:r>
            <a:r>
              <a:rPr lang="cs-CZ" sz="2800" b="1" dirty="0"/>
              <a:t>2</a:t>
            </a:r>
            <a:r>
              <a:rPr lang="cs-CZ" sz="2800" b="1" dirty="0" smtClean="0">
                <a:solidFill>
                  <a:schemeClr val="tx1"/>
                </a:solidFill>
              </a:rPr>
              <a:t>. tisíciletí př.n.l.</a:t>
            </a:r>
          </a:p>
          <a:p>
            <a:endParaRPr lang="cs-CZ" sz="2800" b="1" dirty="0" smtClean="0">
              <a:solidFill>
                <a:srgbClr val="00B050"/>
              </a:solidFill>
            </a:endParaRPr>
          </a:p>
          <a:p>
            <a:r>
              <a:rPr lang="cs-CZ" sz="2800" b="1" dirty="0" smtClean="0">
                <a:solidFill>
                  <a:srgbClr val="00B050"/>
                </a:solidFill>
              </a:rPr>
              <a:t>Doba železná   </a:t>
            </a:r>
            <a:r>
              <a:rPr lang="cs-CZ" sz="2800" b="1" dirty="0" smtClean="0">
                <a:solidFill>
                  <a:schemeClr val="tx1"/>
                </a:solidFill>
              </a:rPr>
              <a:t>800 př.n.l. - 0</a:t>
            </a:r>
            <a:endParaRPr lang="cs-CZ" sz="2800" b="1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sz="2800" b="1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0348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Neolitická revoluce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b="1" u="sng" dirty="0" smtClean="0"/>
              <a:t>Významná</a:t>
            </a:r>
            <a:r>
              <a:rPr lang="cs-CZ" b="1" dirty="0" smtClean="0"/>
              <a:t> změna v dějinách lidstva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b="1" dirty="0" smtClean="0"/>
              <a:t>Přechod od </a:t>
            </a:r>
            <a:r>
              <a:rPr lang="cs-CZ" b="1" u="sng" dirty="0" smtClean="0"/>
              <a:t>přisvojovacího</a:t>
            </a:r>
            <a:r>
              <a:rPr lang="cs-CZ" b="1" dirty="0" smtClean="0"/>
              <a:t> hospodářství </a:t>
            </a:r>
          </a:p>
          <a:p>
            <a:pPr marL="118872" indent="0">
              <a:buNone/>
            </a:pPr>
            <a:r>
              <a:rPr lang="cs-CZ" b="1" dirty="0" smtClean="0"/>
              <a:t>    k </a:t>
            </a:r>
            <a:r>
              <a:rPr lang="cs-CZ" b="1" u="sng" dirty="0" smtClean="0"/>
              <a:t>výrobnímu</a:t>
            </a:r>
            <a:r>
              <a:rPr lang="cs-CZ" b="1" dirty="0" smtClean="0"/>
              <a:t> hospodářství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 algn="ctr">
              <a:buNone/>
            </a:pPr>
            <a:r>
              <a:rPr lang="cs-CZ" b="1" dirty="0"/>
              <a:t> </a:t>
            </a:r>
            <a:r>
              <a:rPr lang="cs-CZ" b="1" dirty="0" smtClean="0">
                <a:solidFill>
                  <a:srgbClr val="0070C0"/>
                </a:solidFill>
              </a:rPr>
              <a:t>z lovců a sběračů </a:t>
            </a:r>
          </a:p>
          <a:p>
            <a:pPr marL="0" indent="0" algn="ctr">
              <a:buNone/>
            </a:pPr>
            <a:r>
              <a:rPr lang="cs-CZ" b="1" dirty="0" smtClean="0"/>
              <a:t>se stali 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70C0"/>
                </a:solidFill>
              </a:rPr>
              <a:t>zemědělci a chovatelé dobytka</a:t>
            </a:r>
            <a:endParaRPr lang="cs-CZ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5079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co doba ledová?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Oblast trvalého zalednění </a:t>
            </a:r>
          </a:p>
          <a:p>
            <a:r>
              <a:rPr lang="cs-CZ" b="1" dirty="0" smtClean="0"/>
              <a:t>Průměrné teploty </a:t>
            </a:r>
          </a:p>
          <a:p>
            <a:r>
              <a:rPr lang="cs-CZ" b="1" dirty="0" smtClean="0"/>
              <a:t>Několik dob ledových</a:t>
            </a:r>
          </a:p>
          <a:p>
            <a:r>
              <a:rPr lang="cs-CZ" b="1" dirty="0" smtClean="0"/>
              <a:t>Lidé se museli přizpůsobit </a:t>
            </a:r>
          </a:p>
          <a:p>
            <a:r>
              <a:rPr lang="cs-CZ" b="1" dirty="0" smtClean="0"/>
              <a:t>Poslední skončila kolem roku 8000 př.n.l.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149452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8872" indent="0">
              <a:buNone/>
            </a:pPr>
            <a:r>
              <a:rPr lang="cs-CZ" sz="1600" dirty="0"/>
              <a:t>Prameny</a:t>
            </a:r>
          </a:p>
          <a:p>
            <a:r>
              <a:rPr lang="cs-CZ" sz="1600" dirty="0" smtClean="0"/>
              <a:t>KOLEKTIV AUTORŮ. </a:t>
            </a:r>
            <a:r>
              <a:rPr lang="cs-CZ" sz="1600" i="1" dirty="0" smtClean="0"/>
              <a:t>Dějepis 6</a:t>
            </a:r>
            <a:r>
              <a:rPr lang="cs-CZ" sz="1600" dirty="0" smtClean="0"/>
              <a:t>. Plzeň: Fraus, 2007, ISBN </a:t>
            </a:r>
            <a:r>
              <a:rPr lang="cs-CZ" sz="1600" dirty="0" smtClean="0"/>
              <a:t>978-807238-8</a:t>
            </a:r>
          </a:p>
          <a:p>
            <a:r>
              <a:rPr lang="cs-CZ" sz="1600" smtClean="0"/>
              <a:t>Vlastní práce autora</a:t>
            </a:r>
            <a:endParaRPr lang="cs-CZ" sz="1600" dirty="0" smtClean="0"/>
          </a:p>
          <a:p>
            <a:pPr marL="118872" indent="0">
              <a:buNone/>
            </a:pPr>
            <a:endParaRPr lang="cs-CZ" sz="1600" dirty="0" smtClean="0"/>
          </a:p>
          <a:p>
            <a:pPr marL="118872" indent="0">
              <a:buNone/>
            </a:pPr>
            <a:endParaRPr lang="cs-CZ" dirty="0" smtClean="0"/>
          </a:p>
          <a:p>
            <a:pPr marL="118872" indent="0">
              <a:buNone/>
            </a:pP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169262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457</TotalTime>
  <Words>412</Words>
  <Application>Microsoft Office PowerPoint</Application>
  <PresentationFormat>Předvádění na obrazovce (4:3)</PresentationFormat>
  <Paragraphs>124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Modul</vt:lpstr>
      <vt:lpstr>                                                   </vt:lpstr>
      <vt:lpstr>PRAVĚK</vt:lpstr>
      <vt:lpstr>PRAVĚK</vt:lpstr>
      <vt:lpstr>Kdy pravěk začíná?</vt:lpstr>
      <vt:lpstr>Kdy pravěk začíná?</vt:lpstr>
      <vt:lpstr>Kdy pravěk končí?</vt:lpstr>
      <vt:lpstr>Kdy pravěk končí?</vt:lpstr>
      <vt:lpstr>Co znamená slovo periodizace?</vt:lpstr>
      <vt:lpstr>Co znamená slovo periodizace?</vt:lpstr>
      <vt:lpstr>Periodizace pravěku</vt:lpstr>
      <vt:lpstr>Podle materiálu k výrobě nástrojů</vt:lpstr>
      <vt:lpstr>Podle způsobu získávání potravy</vt:lpstr>
      <vt:lpstr>Podle způsobu získávání potravy</vt:lpstr>
      <vt:lpstr>Podle způsobu získávání potravy</vt:lpstr>
      <vt:lpstr>Úrodný půlměsíc</vt:lpstr>
      <vt:lpstr>Periodizace pravěku</vt:lpstr>
      <vt:lpstr>Kdy začínají období pravěku?</vt:lpstr>
      <vt:lpstr>Neolitická revoluce</vt:lpstr>
      <vt:lpstr>A co doba ledová?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PRAVĚK</dc:title>
  <dc:creator>Jana Rykrová</dc:creator>
  <cp:lastModifiedBy>Jana Rykrová</cp:lastModifiedBy>
  <cp:revision>37</cp:revision>
  <dcterms:created xsi:type="dcterms:W3CDTF">2013-09-18T14:15:27Z</dcterms:created>
  <dcterms:modified xsi:type="dcterms:W3CDTF">2014-01-11T16:35:23Z</dcterms:modified>
</cp:coreProperties>
</file>