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1"/>
  </p:notesMasterIdLst>
  <p:sldIdLst>
    <p:sldId id="284" r:id="rId2"/>
    <p:sldId id="285" r:id="rId3"/>
    <p:sldId id="257" r:id="rId4"/>
    <p:sldId id="259" r:id="rId5"/>
    <p:sldId id="260" r:id="rId6"/>
    <p:sldId id="286" r:id="rId7"/>
    <p:sldId id="261" r:id="rId8"/>
    <p:sldId id="262" r:id="rId9"/>
    <p:sldId id="263" r:id="rId10"/>
    <p:sldId id="265" r:id="rId11"/>
    <p:sldId id="267" r:id="rId12"/>
    <p:sldId id="268" r:id="rId13"/>
    <p:sldId id="266" r:id="rId14"/>
    <p:sldId id="269" r:id="rId15"/>
    <p:sldId id="264" r:id="rId16"/>
    <p:sldId id="270" r:id="rId17"/>
    <p:sldId id="271" r:id="rId18"/>
    <p:sldId id="272" r:id="rId19"/>
    <p:sldId id="273" r:id="rId20"/>
    <p:sldId id="282" r:id="rId21"/>
    <p:sldId id="281" r:id="rId22"/>
    <p:sldId id="275" r:id="rId23"/>
    <p:sldId id="276" r:id="rId24"/>
    <p:sldId id="277" r:id="rId25"/>
    <p:sldId id="280" r:id="rId26"/>
    <p:sldId id="278" r:id="rId27"/>
    <p:sldId id="279" r:id="rId28"/>
    <p:sldId id="283" r:id="rId29"/>
    <p:sldId id="287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9530D16-575B-4A07-9677-1FFD9F6A4F13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F75B8F1-F547-4988-A5BC-2071C8FAD8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Dionýsius Exiquus byl mnich. Žil v Římě v 6. století n.l. a jeho úkolem bylo vypočítávat datum, na které připadají Velikonoce (pohyblivý svátek). Zabýval se tedy kalendářem a studiem historických záznamů.  Přitom vypočítal datum narození Krista a stanovil ho jako začátek křesťanského letopočtu. Později se ukázalo, že jeho výpočet nebyl přesný, Kristus se narodil asi o 4 roky dříve. Protože letopočet byl v té době již rozšířen, zůstala chyba neopravena a začátek letopočtu jak ho stanovil D.E. platí dodnes.</a:t>
            </a:r>
          </a:p>
        </p:txBody>
      </p:sp>
      <p:sp>
        <p:nvSpPr>
          <p:cNvPr id="3379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884F21-9C88-4A47-9297-5B27FAD36EC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969A5-2BC3-48F1-98D0-9FDD38BE1FDF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34C7872-3003-4F7D-8EDA-BA76DBECAC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C7898-13A7-4CE0-ADBE-DE76FDC72BFB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95911-9691-4499-BDC7-AFED909681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614B9-D016-455A-9FD8-66A715C35B1F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5E47269-6A18-4F38-923B-984D7DE86E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9C237-062C-4389-B3A4-248A766C34E2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F6FD7-8ED2-43A9-B674-78E89173C1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53AF2-1806-41A6-B85B-3C562D7F3071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F53A802F-50FD-4FD5-BCAB-BFB6E7AB85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1FCA0-B695-4F0C-AC42-65A5B4DFD322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75136-9E1D-4473-84C4-A150E7B830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DE6AF-A333-44E9-B32A-8AF493151536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CC93BF0-32F2-4A49-91F0-3880CEEC70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41B8045-E6BE-4E9B-B5C3-5FF526FEA8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3FF7A-A8BC-4FB8-8E90-8F01CB49D17E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47199-E139-47D6-9B7D-E2F67DC5D2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630A2-D8A6-4CB4-A896-2738ED8EEBB1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76926-8C8B-44E0-956A-A5AE57511152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D7EC0-991A-4AB8-A0D5-08AF25A3BA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D4DD6-537D-43DC-BD84-E3D7145EFA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07E42-6014-433A-947A-A510D6FC45D4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5F2A29-EC94-4FBA-B7D9-7C62AC1B401C}" type="datetimeFigureOut">
              <a:rPr lang="cs-CZ"/>
              <a:pPr>
                <a:defRPr/>
              </a:pPr>
              <a:t>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414FAF-C8D1-42D4-B8B9-1C8A8240C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Gregori%C3%A1nsk%C3%BD_kalend%C3%A1%C5%99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Gregori%C3%A1nsk%C3%BD_kalend%C3%A1%C5%9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                        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150" cy="4800600"/>
          </a:xfrm>
        </p:spPr>
        <p:txBody>
          <a:bodyPr/>
          <a:lstStyle/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ŠKOLA:		          Gymnázium, Tanvald, Školní 305, příspěvková organizace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ČÍSLO PROJEKTU:           CZ.1.07/1.5.00/34.0434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NÁZEV PROJEKTU:         Šablony – Gymnázium Tanvald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ČÍSLO ŠABLONY:	           III/2 Inovace a zkvalitnění výuky ICT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AUTOR:                                Jana Rykrová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TEMATICKÁ OBLAST:     Dějepis prima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NÁZEV DUMu:                    Jak měříme čas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POŘADOVÉ ČÍSLO DUMu:       02            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KÓD DUMu:                                   JR_DEJEPISPRIMA_02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DATUM TVORBY:                         12.8.2013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ANOTACE (ROČNÍK):    </a:t>
            </a:r>
          </a:p>
          <a:p>
            <a:pPr>
              <a:lnSpc>
                <a:spcPct val="70000"/>
              </a:lnSpc>
              <a:buFont typeface="Georgia" pitchFamily="18" charset="0"/>
              <a:buNone/>
            </a:pPr>
            <a:r>
              <a:rPr lang="cs-CZ" altLang="cs-CZ" sz="1600" smtClean="0"/>
              <a:t>Prezentace byla použita v primě. Navazuje na kapitolu „Úvod do dějepisu“. Žáci se učí pracovat s časovou přímkou, seznamují se s historií kalendáře a způsobem datování historických událostí. Prezentace je spojena s používáním pracovního listu, který následuje jako D</a:t>
            </a:r>
            <a:r>
              <a:rPr lang="cs-CZ" altLang="cs-CZ" sz="1600" smtClean="0">
                <a:latin typeface="Arial" charset="0"/>
              </a:rPr>
              <a:t>U</a:t>
            </a:r>
            <a:r>
              <a:rPr lang="cs-CZ" altLang="cs-CZ" sz="1600" smtClean="0"/>
              <a:t>M 03. Žáci sledují výklad s pomocí prezentace a současně postupně vypracovávají úkoly na pracovním listě. Pomocí prezentace si okamžitě kontrolují správné odpovědi. Několik snímků prezentace obsahuje pouze otázku – předpokládá se diskuze se žáky na toto téma.</a:t>
            </a:r>
          </a:p>
        </p:txBody>
      </p:sp>
      <p:pic>
        <p:nvPicPr>
          <p:cNvPr id="14339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15888"/>
            <a:ext cx="5256213" cy="13255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4340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38" y="333375"/>
            <a:ext cx="6842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/>
          </a:p>
        </p:txBody>
      </p:sp>
      <p:sp>
        <p:nvSpPr>
          <p:cNvPr id="1536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Jak měříme čas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Seřaďte chronologicky následující události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z="2800" b="1" smtClean="0"/>
              <a:t>Objevení Ameriky</a:t>
            </a:r>
          </a:p>
          <a:p>
            <a:r>
              <a:rPr lang="cs-CZ" sz="2800" b="1" smtClean="0"/>
              <a:t>První let člověka do vesmíru</a:t>
            </a:r>
          </a:p>
          <a:p>
            <a:r>
              <a:rPr lang="cs-CZ" sz="2800" b="1" smtClean="0"/>
              <a:t>Narození Krista</a:t>
            </a:r>
          </a:p>
          <a:p>
            <a:r>
              <a:rPr lang="cs-CZ" sz="2800" b="1" smtClean="0"/>
              <a:t>Doba Karla IV.</a:t>
            </a:r>
          </a:p>
          <a:p>
            <a:r>
              <a:rPr lang="cs-CZ" sz="2800" b="1" smtClean="0"/>
              <a:t>Vznik samostatného československého státu</a:t>
            </a:r>
          </a:p>
          <a:p>
            <a:r>
              <a:rPr lang="cs-CZ" sz="2800" b="1" smtClean="0"/>
              <a:t>Konec druhé světové války</a:t>
            </a:r>
          </a:p>
          <a:p>
            <a:r>
              <a:rPr lang="cs-CZ" sz="2800" b="1" smtClean="0"/>
              <a:t>Příchod Konstantina a Metoděje</a:t>
            </a:r>
          </a:p>
          <a:p>
            <a:r>
              <a:rPr lang="cs-CZ" sz="2800" b="1" smtClean="0"/>
              <a:t>Stavba Cheopsovy pyramidy v Egyptě</a:t>
            </a:r>
          </a:p>
          <a:p>
            <a:endParaRPr lang="cs-CZ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Zkontrolujte si odpověď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/>
              <a:t>1. Stavba Cheopsovy pyramidy v Egyptě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/>
              <a:t>2. Narození Krista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/>
              <a:t>3. Příchod Konstantina a Metoděje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/>
              <a:t>4. Doba Karla IV</a:t>
            </a:r>
            <a:r>
              <a:rPr lang="cs-CZ" sz="2800" b="1" dirty="0" smtClean="0"/>
              <a:t>.</a:t>
            </a: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 smtClean="0"/>
              <a:t>5. Objevení Ameriky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 smtClean="0"/>
              <a:t>6. Vznik samostatného československého státu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 smtClean="0"/>
              <a:t>7. Konec druhé světové války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/>
              <a:t>8. První let člověka do vesmíru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 smtClean="0"/>
              <a:t>Jak se nazývá </a:t>
            </a:r>
            <a:r>
              <a:rPr lang="cs-CZ" sz="2800" b="1" dirty="0"/>
              <a:t>pomocná věda historická zabývající se způsoby měření času a datování v </a:t>
            </a:r>
            <a:r>
              <a:rPr lang="cs-CZ" sz="2800" b="1" dirty="0" smtClean="0"/>
              <a:t>minulosti?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b="1" dirty="0" smtClean="0"/>
              <a:t>Při hledání odpovědi ti pomůže zadání předchozího úkolu.</a:t>
            </a: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 smtClean="0"/>
              <a:t>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             --------</a:t>
            </a:r>
            <a:r>
              <a:rPr lang="cs-CZ" sz="2800" b="1" noProof="1" smtClean="0"/>
              <a:t>ie</a:t>
            </a:r>
            <a:endParaRPr lang="cs-CZ" sz="2800" b="1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b="1" dirty="0" smtClean="0">
                <a:solidFill>
                  <a:srgbClr val="FF0000"/>
                </a:solidFill>
              </a:rPr>
              <a:t>chronologie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b="1" dirty="0" smtClean="0"/>
              <a:t>- nauka o měření času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 smtClean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Proč lidé v minulosti začali měřit čas?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Jaká slova označují časové úseky?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Seřaďte časové jednotky podle délky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b="1" smtClean="0"/>
          </a:p>
          <a:p>
            <a:pPr marL="0" indent="0">
              <a:buFont typeface="Wingdings 2" pitchFamily="18" charset="2"/>
              <a:buNone/>
            </a:pPr>
            <a:endParaRPr lang="cs-CZ" b="1" smtClean="0"/>
          </a:p>
          <a:p>
            <a:pPr marL="0" indent="0">
              <a:buFont typeface="Wingdings 2" pitchFamily="18" charset="2"/>
              <a:buNone/>
            </a:pPr>
            <a:endParaRPr lang="cs-CZ" b="1" smtClean="0"/>
          </a:p>
          <a:p>
            <a:pPr marL="0" indent="0">
              <a:buFont typeface="Wingdings 2" pitchFamily="18" charset="2"/>
              <a:buNone/>
            </a:pPr>
            <a:endParaRPr lang="cs-CZ" b="1" smtClean="0"/>
          </a:p>
          <a:p>
            <a:pPr marL="0" indent="0">
              <a:buFont typeface="Wingdings 2" pitchFamily="18" charset="2"/>
              <a:buNone/>
            </a:pPr>
            <a:r>
              <a:rPr lang="cs-CZ" sz="2800" b="1" smtClean="0"/>
              <a:t>sekunda…………………………………….tisíciletí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Seřaďte časové jednotky podle délky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s</a:t>
            </a:r>
            <a:r>
              <a:rPr lang="cs-CZ" b="1" dirty="0" smtClean="0"/>
              <a:t>ekunda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minuta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hodina 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d</a:t>
            </a:r>
            <a:r>
              <a:rPr lang="cs-CZ" b="1" dirty="0" smtClean="0"/>
              <a:t>en </a:t>
            </a:r>
            <a:r>
              <a:rPr lang="cs-CZ" b="1" dirty="0"/>
              <a:t> </a:t>
            </a:r>
            <a:r>
              <a:rPr lang="cs-CZ" b="1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t</a:t>
            </a:r>
            <a:r>
              <a:rPr lang="cs-CZ" b="1" dirty="0" smtClean="0"/>
              <a:t>ýden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m</a:t>
            </a:r>
            <a:r>
              <a:rPr lang="cs-CZ" b="1" dirty="0" smtClean="0"/>
              <a:t>ěsíc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rok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d</a:t>
            </a:r>
            <a:r>
              <a:rPr lang="cs-CZ" b="1" dirty="0" smtClean="0"/>
              <a:t>esetiletí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s</a:t>
            </a:r>
            <a:r>
              <a:rPr lang="cs-CZ" b="1" dirty="0" smtClean="0"/>
              <a:t>toletí  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tisíciletí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/>
              <a:t>r</a:t>
            </a:r>
            <a:r>
              <a:rPr lang="cs-CZ" sz="2800" b="1" dirty="0" smtClean="0"/>
              <a:t>ok </a:t>
            </a:r>
            <a:r>
              <a:rPr lang="cs-CZ" sz="2800" b="1" dirty="0" smtClean="0">
                <a:solidFill>
                  <a:srgbClr val="FF0000"/>
                </a:solidFill>
              </a:rPr>
              <a:t>863</a:t>
            </a:r>
            <a:r>
              <a:rPr lang="cs-CZ" sz="2800" b="1" dirty="0" smtClean="0"/>
              <a:t> patří do   </a:t>
            </a:r>
            <a:r>
              <a:rPr lang="cs-CZ" sz="2800" b="1" dirty="0" smtClean="0">
                <a:solidFill>
                  <a:srgbClr val="FF0000"/>
                </a:solidFill>
              </a:rPr>
              <a:t>9. století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             1. tisíciletí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u="sng" dirty="0" smtClean="0"/>
              <a:t>Do kterého století a tisíciletí patří tyto roky</a:t>
            </a:r>
            <a:r>
              <a:rPr lang="cs-CZ" sz="2800" b="1" u="sng" dirty="0"/>
              <a:t>?</a:t>
            </a:r>
            <a:endParaRPr lang="cs-CZ" sz="2800" b="1" u="sng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622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1815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1306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1945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935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785225" cy="758825"/>
          </a:xfrm>
        </p:spPr>
        <p:txBody>
          <a:bodyPr/>
          <a:lstStyle/>
          <a:p>
            <a:r>
              <a:rPr lang="cs-CZ" sz="3000" b="1" smtClean="0">
                <a:solidFill>
                  <a:schemeClr val="tx1"/>
                </a:solidFill>
              </a:rPr>
              <a:t/>
            </a:r>
            <a:br>
              <a:rPr lang="cs-CZ" sz="3000" b="1" smtClean="0">
                <a:solidFill>
                  <a:schemeClr val="tx1"/>
                </a:solidFill>
              </a:rPr>
            </a:br>
            <a:r>
              <a:rPr lang="cs-CZ" sz="3000" b="1" smtClean="0">
                <a:solidFill>
                  <a:schemeClr val="tx1"/>
                </a:solidFill>
              </a:rPr>
              <a:t/>
            </a:r>
            <a:br>
              <a:rPr lang="cs-CZ" sz="3000" b="1" smtClean="0">
                <a:solidFill>
                  <a:schemeClr val="tx1"/>
                </a:solidFill>
              </a:rPr>
            </a:br>
            <a:r>
              <a:rPr lang="cs-CZ" sz="2800" b="1" smtClean="0">
                <a:solidFill>
                  <a:schemeClr val="tx1"/>
                </a:solidFill>
              </a:rPr>
              <a:t>Do kterého století a tisíciletí patří tyto roky?</a:t>
            </a:r>
            <a:endParaRPr lang="cs-CZ" sz="2800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622    -  </a:t>
            </a:r>
            <a:r>
              <a:rPr lang="cs-CZ" sz="2800" b="1" dirty="0" smtClean="0">
                <a:solidFill>
                  <a:srgbClr val="FF0000"/>
                </a:solidFill>
              </a:rPr>
              <a:t>7. století, 1. tisíciletí</a:t>
            </a:r>
            <a:endParaRPr lang="cs-CZ" sz="2800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1815  - </a:t>
            </a:r>
            <a:r>
              <a:rPr lang="cs-CZ" sz="2800" b="1" dirty="0" smtClean="0">
                <a:solidFill>
                  <a:srgbClr val="FF0000"/>
                </a:solidFill>
              </a:rPr>
              <a:t>19. století, 2. tisíciletí</a:t>
            </a:r>
            <a:endParaRPr lang="cs-CZ" sz="2800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1306  - </a:t>
            </a:r>
            <a:r>
              <a:rPr lang="cs-CZ" sz="2800" b="1" dirty="0" smtClean="0">
                <a:solidFill>
                  <a:srgbClr val="FF0000"/>
                </a:solidFill>
              </a:rPr>
              <a:t>14. století, 2. tisíciletí</a:t>
            </a:r>
            <a:endParaRPr lang="cs-CZ" sz="2800" b="1" dirty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1945  - </a:t>
            </a:r>
            <a:r>
              <a:rPr lang="cs-CZ" sz="2800" b="1" dirty="0" smtClean="0">
                <a:solidFill>
                  <a:srgbClr val="FF0000"/>
                </a:solidFill>
              </a:rPr>
              <a:t>20. století, 2. tisíciletí</a:t>
            </a:r>
            <a:endParaRPr lang="cs-CZ" sz="2800" b="1" dirty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935    - </a:t>
            </a:r>
            <a:r>
              <a:rPr lang="cs-CZ" sz="2800" b="1" dirty="0" smtClean="0">
                <a:solidFill>
                  <a:srgbClr val="FF0000"/>
                </a:solidFill>
              </a:rPr>
              <a:t>10. století, 1. tisíciletí</a:t>
            </a:r>
            <a:endParaRPr lang="cs-CZ" sz="2800" b="1" dirty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Ve kterém století a tisíciletí žijeme?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Ve kterém století a tisíciletí žijeme?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cs-CZ" sz="3200" b="1" smtClean="0"/>
              <a:t> </a:t>
            </a:r>
          </a:p>
          <a:p>
            <a:pPr marL="0" indent="0">
              <a:buFont typeface="Wingdings 2" pitchFamily="18" charset="2"/>
              <a:buNone/>
            </a:pPr>
            <a:endParaRPr lang="cs-CZ" sz="3200" b="1" smtClean="0"/>
          </a:p>
          <a:p>
            <a:pPr marL="0" indent="0">
              <a:buFont typeface="Wingdings 2" pitchFamily="18" charset="2"/>
              <a:buNone/>
            </a:pPr>
            <a:r>
              <a:rPr lang="cs-CZ" sz="3200" b="1" smtClean="0"/>
              <a:t>              21. století 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200" b="1" smtClean="0"/>
              <a:t>                          3. tisíciletí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Pozor!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/>
              <a:t>Rok 1300 patří do 13. století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/>
              <a:t>Rok 1301 patří do 14. století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800" b="1" dirty="0" smtClean="0"/>
              <a:t>Rok 2000 patří do 2. tisíciletí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800" b="1" dirty="0" smtClean="0"/>
              <a:t>Rok 2001 patří do 3. tisíciletí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Kdy začalo 21. století? 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(Napiš den, měsíc a rok)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2969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Kdy začalo 21. století? </a:t>
            </a:r>
          </a:p>
          <a:p>
            <a:pPr marL="0" indent="0">
              <a:buFont typeface="Wingdings 2" pitchFamily="18" charset="2"/>
              <a:buNone/>
            </a:pPr>
            <a:endParaRPr lang="cs-CZ" sz="3200" smtClean="0"/>
          </a:p>
          <a:p>
            <a:pPr marL="0" indent="0" algn="ctr">
              <a:buFont typeface="Wingdings 2" pitchFamily="18" charset="2"/>
              <a:buNone/>
            </a:pPr>
            <a:r>
              <a:rPr lang="cs-CZ" sz="3200" b="1" smtClean="0"/>
              <a:t>1. ledna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Co znamenají tyto zkratky?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př. n. l.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/>
              <a:t>p</a:t>
            </a:r>
            <a:r>
              <a:rPr lang="cs-CZ" sz="2800" b="1" dirty="0" smtClean="0"/>
              <a:t>ř. Kr.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/>
              <a:t>n</a:t>
            </a:r>
            <a:r>
              <a:rPr lang="cs-CZ" sz="2800" b="1" dirty="0" smtClean="0"/>
              <a:t>. l.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L. P.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A. D.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Co znamenají tyto zkratky?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př. n. l.  -  před naším letopočtem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/>
              <a:t>p</a:t>
            </a:r>
            <a:r>
              <a:rPr lang="cs-CZ" sz="2800" b="1" dirty="0" smtClean="0"/>
              <a:t>ř. Kr.   -  před narozením Krista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/>
              <a:t>n</a:t>
            </a:r>
            <a:r>
              <a:rPr lang="cs-CZ" sz="2800" b="1" dirty="0" smtClean="0"/>
              <a:t>. l.      </a:t>
            </a:r>
            <a:r>
              <a:rPr lang="cs-CZ" sz="2800" b="1" dirty="0"/>
              <a:t> </a:t>
            </a:r>
            <a:r>
              <a:rPr lang="cs-CZ" sz="2800" b="1" dirty="0" smtClean="0"/>
              <a:t>-  našeho letopočtu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L. P.      -  léta Páně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/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b="1" dirty="0" smtClean="0"/>
              <a:t>A. D.    -  Anno Domini  (latinsky)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- 0 -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Narození Ježíše Krista bylo stanoveno jako začátek křesťanského letopočtu, který se užívá v současné době ve většině zemí světa.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Poslechni si, jak ke stanovení tohoto mezníku došlo a odpověz na otázky:</a:t>
            </a:r>
          </a:p>
          <a:p>
            <a:pPr marL="274320" indent="-274320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b="1" dirty="0" smtClean="0">
              <a:solidFill>
                <a:srgbClr val="FF0000"/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Kde a kdy </a:t>
            </a:r>
            <a:r>
              <a:rPr lang="cs-CZ" b="1" dirty="0"/>
              <a:t>žil </a:t>
            </a:r>
            <a:r>
              <a:rPr lang="cs-CZ" b="1" noProof="1" smtClean="0"/>
              <a:t>Dionýsius Exiquus</a:t>
            </a:r>
            <a:r>
              <a:rPr lang="cs-CZ" b="1" dirty="0" smtClean="0"/>
              <a:t>?</a:t>
            </a:r>
            <a:endParaRPr lang="cs-CZ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/>
              <a:t>Co bylo jeho úkolem?</a:t>
            </a:r>
            <a:endParaRPr lang="cs-CZ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/>
              <a:t>Stanovil datum narození Krista přesně</a:t>
            </a:r>
            <a:r>
              <a:rPr lang="cs-CZ" b="1" dirty="0" smtClean="0"/>
              <a:t>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Narodil se Kristus v roce O?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b="1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/>
              <a:t> </a:t>
            </a:r>
            <a:r>
              <a:rPr lang="cs-CZ" b="1" dirty="0" smtClean="0"/>
              <a:t>       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9600" b="1" dirty="0" smtClean="0"/>
              <a:t>Kde a kdy </a:t>
            </a:r>
            <a:r>
              <a:rPr lang="cs-CZ" sz="9600" b="1" dirty="0"/>
              <a:t>žil </a:t>
            </a:r>
            <a:r>
              <a:rPr lang="cs-CZ" sz="9600" b="1" noProof="1" smtClean="0"/>
              <a:t>Dionýsius Exiquus?</a:t>
            </a:r>
            <a:endParaRPr lang="cs-CZ" sz="9600" noProof="1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9600" b="1" dirty="0" smtClean="0"/>
              <a:t>Co </a:t>
            </a:r>
            <a:r>
              <a:rPr lang="cs-CZ" sz="9600" b="1" dirty="0"/>
              <a:t>bylo jeho úkolem?</a:t>
            </a:r>
            <a:endParaRPr lang="cs-CZ" sz="9600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9600" b="1" dirty="0"/>
              <a:t>Stanovil datum narození Krista přesně</a:t>
            </a:r>
            <a:r>
              <a:rPr lang="cs-CZ" sz="9600" b="1" dirty="0" smtClean="0"/>
              <a:t>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9600" b="1" dirty="0" smtClean="0"/>
              <a:t>Narodil se Kristus v roce O?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9600" b="1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9600" b="1" dirty="0" smtClean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9600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9600" b="1" dirty="0" smtClean="0"/>
              <a:t>1. V Římě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9600" b="1" dirty="0" smtClean="0"/>
              <a:t>2. Vypočítat datum, na které připadají Velikonoce.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9600" b="1" dirty="0" smtClean="0"/>
              <a:t>3. Ne, zmýlil se asi o 4 roky.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9600" b="1" dirty="0" smtClean="0"/>
              <a:t>4. Rok O neexistuje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cs-CZ" sz="9600" b="1" dirty="0" smtClean="0"/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cs-CZ" sz="9600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9600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9600" b="1" dirty="0"/>
              <a:t>       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- 0 -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0" indent="0">
              <a:buFont typeface="Wingdings 2" pitchFamily="18" charset="2"/>
              <a:buNone/>
            </a:pPr>
            <a:r>
              <a:rPr lang="cs-CZ" b="1" smtClean="0"/>
              <a:t>      </a:t>
            </a:r>
          </a:p>
          <a:p>
            <a:pPr marL="0" indent="0">
              <a:buFont typeface="Wingdings 2" pitchFamily="18" charset="2"/>
              <a:buNone/>
            </a:pPr>
            <a:endParaRPr lang="cs-CZ" b="1" smtClean="0"/>
          </a:p>
          <a:p>
            <a:pPr marL="0" indent="0">
              <a:buFont typeface="Wingdings" pitchFamily="2" charset="2"/>
              <a:buChar char="Ø"/>
            </a:pPr>
            <a:r>
              <a:rPr lang="cs-CZ" b="1" u="sng" smtClean="0">
                <a:solidFill>
                  <a:srgbClr val="FF0000"/>
                </a:solidFill>
              </a:rPr>
              <a:t>Rok </a:t>
            </a:r>
            <a:r>
              <a:rPr lang="cs-CZ" b="1" u="sng" smtClean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cs-CZ" b="1" u="sng" smtClean="0">
                <a:solidFill>
                  <a:srgbClr val="FF0000"/>
                </a:solidFill>
              </a:rPr>
              <a:t> neexistuje</a:t>
            </a:r>
          </a:p>
          <a:p>
            <a:pPr marL="0" indent="0"/>
            <a:r>
              <a:rPr lang="cs-CZ" b="1" smtClean="0"/>
              <a:t>po roce 1 př.n.l. následuje rok 1 n.l.</a:t>
            </a:r>
          </a:p>
          <a:p>
            <a:pPr marL="0" indent="0"/>
            <a:r>
              <a:rPr lang="cs-CZ" b="1" smtClean="0"/>
              <a:t>-</a:t>
            </a:r>
            <a:r>
              <a:rPr lang="cs-CZ" b="1" smtClean="0">
                <a:latin typeface="Arial" charset="0"/>
              </a:rPr>
              <a:t>0</a:t>
            </a:r>
            <a:r>
              <a:rPr lang="cs-CZ" b="1" smtClean="0"/>
              <a:t>- je bod na časové přímce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b="1" u="sng" smtClean="0"/>
              <a:t>Zakresli na časovou přímku tyto letopočty:</a:t>
            </a:r>
          </a:p>
          <a:p>
            <a:pPr marL="0" indent="0">
              <a:buFont typeface="Wingdings 2" pitchFamily="18" charset="2"/>
              <a:buNone/>
            </a:pPr>
            <a:r>
              <a:rPr lang="cs-CZ" b="1" smtClean="0"/>
              <a:t>    44 př.n.l., 136 př.n.l., 275 př.n.l., 320 př.n.l., 395 př.n.l.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3686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b="1" smtClean="0"/>
              <a:t>Již ve starověku začali lidé sestavovat kalendáře. </a:t>
            </a:r>
          </a:p>
          <a:p>
            <a:r>
              <a:rPr lang="cs-CZ" b="1" smtClean="0"/>
              <a:t>Řídili se při tom pozorováním přírodních a astronomických jevů.</a:t>
            </a:r>
          </a:p>
          <a:p>
            <a:endParaRPr lang="cs-CZ" b="1" smtClean="0"/>
          </a:p>
          <a:p>
            <a:pPr>
              <a:buFont typeface="Wingdings" pitchFamily="2" charset="2"/>
              <a:buChar char="Ø"/>
            </a:pPr>
            <a:r>
              <a:rPr lang="cs-CZ" b="1" u="sng" smtClean="0"/>
              <a:t>solární</a:t>
            </a:r>
            <a:r>
              <a:rPr lang="cs-CZ" b="1" smtClean="0"/>
              <a:t> </a:t>
            </a:r>
            <a:r>
              <a:rPr lang="cs-CZ" smtClean="0"/>
              <a:t>kalendář souvisí s postavením </a:t>
            </a:r>
            <a:r>
              <a:rPr lang="cs-CZ" b="1" smtClean="0"/>
              <a:t>……………….</a:t>
            </a:r>
          </a:p>
          <a:p>
            <a:pPr>
              <a:buFont typeface="Wingdings" pitchFamily="2" charset="2"/>
              <a:buChar char="Ø"/>
            </a:pPr>
            <a:r>
              <a:rPr lang="cs-CZ" b="1" u="sng" smtClean="0"/>
              <a:t>lunární</a:t>
            </a:r>
            <a:r>
              <a:rPr lang="cs-CZ" b="1" smtClean="0"/>
              <a:t> </a:t>
            </a:r>
            <a:r>
              <a:rPr lang="cs-CZ" smtClean="0"/>
              <a:t>kalendář souvisí s postavením </a:t>
            </a:r>
            <a:r>
              <a:rPr lang="cs-CZ" b="1" smtClean="0"/>
              <a:t>………………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b="1" u="sng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u="sng" dirty="0" smtClean="0"/>
              <a:t>solární</a:t>
            </a:r>
            <a:r>
              <a:rPr lang="cs-CZ" b="1" dirty="0" smtClean="0"/>
              <a:t> </a:t>
            </a:r>
            <a:r>
              <a:rPr lang="cs-CZ" dirty="0" smtClean="0"/>
              <a:t>kalendář souvisí s postavením  </a:t>
            </a:r>
            <a:r>
              <a:rPr lang="cs-CZ" b="1" u="sng" dirty="0" smtClean="0"/>
              <a:t>Slunce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u="sng" dirty="0"/>
              <a:t>l</a:t>
            </a:r>
            <a:r>
              <a:rPr lang="cs-CZ" b="1" u="sng" dirty="0" smtClean="0"/>
              <a:t>unární</a:t>
            </a:r>
            <a:r>
              <a:rPr lang="cs-CZ" b="1" dirty="0" smtClean="0"/>
              <a:t> </a:t>
            </a:r>
            <a:r>
              <a:rPr lang="cs-CZ" dirty="0" smtClean="0"/>
              <a:t>kalendář souvisí s postavením </a:t>
            </a:r>
            <a:r>
              <a:rPr lang="cs-CZ" b="1" u="sng" dirty="0" smtClean="0"/>
              <a:t>Měsíce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b="1" u="sng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b="1" u="sng" dirty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u="sng" dirty="0" smtClean="0">
                <a:solidFill>
                  <a:srgbClr val="FF0000"/>
                </a:solidFill>
              </a:rPr>
              <a:t>Jaký kalendář používáme?</a:t>
            </a:r>
            <a:endParaRPr lang="cs-CZ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b="1" u="sng" dirty="0" smtClean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u="sng" dirty="0" smtClean="0">
                <a:solidFill>
                  <a:srgbClr val="FF0000"/>
                </a:solidFill>
              </a:rPr>
              <a:t>Jaký kalendář používáme?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endParaRPr lang="cs-CZ" b="1" u="sng" dirty="0" smtClean="0">
              <a:solidFill>
                <a:srgbClr val="FF0000"/>
              </a:solidFill>
            </a:endParaRPr>
          </a:p>
          <a:p>
            <a:pPr marL="274320" indent="-274320" algn="ctr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b="1" u="sng" dirty="0" smtClean="0">
                <a:solidFill>
                  <a:schemeClr val="tx2"/>
                </a:solidFill>
              </a:rPr>
              <a:t>solární</a:t>
            </a:r>
            <a:endParaRPr lang="cs-CZ" b="1" u="sng" dirty="0">
              <a:solidFill>
                <a:schemeClr val="tx2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endParaRPr lang="cs-CZ" b="1" u="sng" dirty="0"/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>
                <a:solidFill>
                  <a:schemeClr val="tx2"/>
                </a:solidFill>
              </a:rPr>
              <a:t>Čím je určena délka jednoho roku?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>
                <a:solidFill>
                  <a:schemeClr val="tx2"/>
                </a:solidFill>
              </a:rPr>
              <a:t>Kolik má rok dní?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>
                <a:solidFill>
                  <a:schemeClr val="tx2"/>
                </a:solidFill>
              </a:rPr>
              <a:t>Kolik má měsíců?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>
                <a:solidFill>
                  <a:schemeClr val="tx2"/>
                </a:solidFill>
              </a:rPr>
              <a:t>Čím je určena délka dne?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>
                <a:solidFill>
                  <a:schemeClr val="tx2"/>
                </a:solidFill>
              </a:rPr>
              <a:t>Jak se vyrovnává nepřesnost ?</a:t>
            </a:r>
          </a:p>
          <a:p>
            <a:pPr marL="457200" indent="-457200" algn="ctr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b="1" u="sng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Doba, za kterou oběhne Země okolo Slunce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365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12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Doba, za kterou se Země otočí kolem své osy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dirty="0" smtClean="0"/>
              <a:t>Zařazením přestupného roku, který je o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      1 den delší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Dříve se v Evropě používal kalendář </a:t>
            </a:r>
            <a:r>
              <a:rPr lang="cs-CZ" b="1" u="sng" dirty="0" smtClean="0"/>
              <a:t>juliánský</a:t>
            </a:r>
            <a:r>
              <a:rPr lang="cs-CZ" b="1" dirty="0" smtClean="0"/>
              <a:t>. Byl zaveden v Římě v 1. století př.n.l. Je pojmenovaný podle Julia Caesara, římského politika.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Po několika staletích se tento kalendář začal rozcházet s astronomickou situací a bylo potřeba ho upravit. Reformu nařídil papež Řehoř VIII.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    v 16. století. Kalendář se nazývá </a:t>
            </a:r>
            <a:r>
              <a:rPr lang="cs-CZ" b="1" u="sng" dirty="0" smtClean="0"/>
              <a:t>gregoriánský</a:t>
            </a:r>
            <a:r>
              <a:rPr lang="cs-CZ" b="1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/>
              <a:t> </a:t>
            </a:r>
            <a:r>
              <a:rPr lang="cs-CZ" b="1" dirty="0" smtClean="0"/>
              <a:t>   Poslechni si, jak byla reforma  provedena.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>
                <a:hlinkClick r:id="rId2"/>
              </a:rPr>
              <a:t>http://</a:t>
            </a:r>
            <a:r>
              <a:rPr lang="cs-CZ" b="1" dirty="0" smtClean="0">
                <a:hlinkClick r:id="rId2"/>
              </a:rPr>
              <a:t>cs.wikipedia.org/wiki/Gregori%C3%A1nsk%C3%BD_kalend%C3%A1%C5%99</a:t>
            </a:r>
            <a:endParaRPr lang="cs-CZ" b="1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419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b="1" smtClean="0"/>
              <a:t>Křesťanský kalendář začíná narozením Krista.</a:t>
            </a:r>
          </a:p>
          <a:p>
            <a:r>
              <a:rPr lang="cs-CZ" b="1" smtClean="0"/>
              <a:t>Zjisti pomocí internetu nebo „chytrých“ knih, jakou událostí začíná kalendář</a:t>
            </a:r>
          </a:p>
          <a:p>
            <a:pPr>
              <a:buFont typeface="Wingdings" pitchFamily="2" charset="2"/>
              <a:buChar char="Ø"/>
            </a:pPr>
            <a:r>
              <a:rPr lang="cs-CZ" b="1" smtClean="0"/>
              <a:t>ve starověkém Řecku</a:t>
            </a:r>
          </a:p>
          <a:p>
            <a:pPr>
              <a:buFont typeface="Wingdings" pitchFamily="2" charset="2"/>
              <a:buChar char="Ø"/>
            </a:pPr>
            <a:r>
              <a:rPr lang="cs-CZ" b="1" smtClean="0"/>
              <a:t>ve starověkém Římě</a:t>
            </a:r>
          </a:p>
          <a:p>
            <a:pPr>
              <a:buFont typeface="Wingdings" pitchFamily="2" charset="2"/>
              <a:buChar char="Ø"/>
            </a:pPr>
            <a:r>
              <a:rPr lang="cs-CZ" b="1" smtClean="0"/>
              <a:t>muslimský</a:t>
            </a:r>
          </a:p>
          <a:p>
            <a:pPr>
              <a:buFont typeface="Wingdings" pitchFamily="2" charset="2"/>
              <a:buChar char="Ø"/>
            </a:pPr>
            <a:r>
              <a:rPr lang="cs-CZ" b="1" smtClean="0"/>
              <a:t>židovský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Kalendář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dirty="0" smtClean="0"/>
              <a:t>ve starověkém Řecku – konání prvních OH,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776 př.n.l.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dirty="0"/>
              <a:t>v</a:t>
            </a:r>
            <a:r>
              <a:rPr lang="cs-CZ" b="1" dirty="0" smtClean="0"/>
              <a:t>e starověkém Římě – založení Říma, 853 př.n.l.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dirty="0"/>
              <a:t>m</a:t>
            </a:r>
            <a:r>
              <a:rPr lang="cs-CZ" b="1" dirty="0" smtClean="0"/>
              <a:t>uslimský   - odchod Mohameda z Mekky,622 n.l.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b="1" dirty="0"/>
              <a:t>ž</a:t>
            </a:r>
            <a:r>
              <a:rPr lang="cs-CZ" b="1" dirty="0" smtClean="0"/>
              <a:t>idovský – stvoření světa, 3761 př.n.l.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Použité prameny</a:t>
            </a:r>
          </a:p>
        </p:txBody>
      </p:sp>
      <p:sp>
        <p:nvSpPr>
          <p:cNvPr id="440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1200" b="1" smtClean="0">
                <a:hlinkClick r:id="rId2"/>
              </a:rPr>
              <a:t>http://cs.wikipedia.org/wiki/Gregori%C3%A1nsk%C3%BD_kalend%C3%A1%C5%99</a:t>
            </a:r>
            <a:endParaRPr lang="cs-CZ" sz="1200" b="1" smtClean="0"/>
          </a:p>
          <a:p>
            <a:pPr>
              <a:buFont typeface="Arial" charset="0"/>
              <a:buChar char="•"/>
            </a:pPr>
            <a:endParaRPr lang="cs-CZ" sz="1200" b="1" smtClean="0"/>
          </a:p>
          <a:p>
            <a:pPr>
              <a:buFont typeface="Arial" charset="0"/>
              <a:buChar char="•"/>
            </a:pPr>
            <a:r>
              <a:rPr lang="cs-CZ" sz="1400" smtClean="0"/>
              <a:t>ŠIFTOVÁ, Jaroslava. </a:t>
            </a:r>
            <a:r>
              <a:rPr lang="cs-CZ" sz="1400" i="1" smtClean="0"/>
              <a:t>Kořeny evropské kultury</a:t>
            </a:r>
            <a:r>
              <a:rPr lang="cs-CZ" sz="1400" smtClean="0"/>
              <a:t>. Liberec: Podještědské gymnázium, 2011, vydáno v rámci projektu EU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599</TotalTime>
  <Words>850</Words>
  <Application>Microsoft Office PowerPoint</Application>
  <PresentationFormat>On-screen Show (4:3)</PresentationFormat>
  <Paragraphs>205</Paragraphs>
  <Slides>29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29</vt:i4>
      </vt:variant>
    </vt:vector>
  </HeadingPairs>
  <TitlesOfParts>
    <vt:vector size="47" baseType="lpstr">
      <vt:lpstr>Georgia</vt:lpstr>
      <vt:lpstr>Arial</vt:lpstr>
      <vt:lpstr>Wingdings 2</vt:lpstr>
      <vt:lpstr>Wingdings</vt:lpstr>
      <vt:lpstr>Calibri</vt:lpstr>
      <vt:lpstr>Courier New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                        </vt:lpstr>
      <vt:lpstr>Jak měříme čas</vt:lpstr>
      <vt:lpstr>Seřaďte chronologicky následující události</vt:lpstr>
      <vt:lpstr>Zkontrolujte si odpověď</vt:lpstr>
      <vt:lpstr>Snímek 5</vt:lpstr>
      <vt:lpstr>Snímek 6</vt:lpstr>
      <vt:lpstr>Proč lidé v minulosti začali měřit čas?</vt:lpstr>
      <vt:lpstr>Jaká slova označují časové úseky?</vt:lpstr>
      <vt:lpstr>Seřaďte časové jednotky podle délky</vt:lpstr>
      <vt:lpstr>Seřaďte časové jednotky podle délky</vt:lpstr>
      <vt:lpstr>Snímek 11</vt:lpstr>
      <vt:lpstr>  Do kterého století a tisíciletí patří tyto roky?</vt:lpstr>
      <vt:lpstr>Ve kterém století a tisíciletí žijeme?</vt:lpstr>
      <vt:lpstr>Ve kterém století a tisíciletí žijeme?</vt:lpstr>
      <vt:lpstr>Pozor!</vt:lpstr>
      <vt:lpstr>Snímek 16</vt:lpstr>
      <vt:lpstr>Co znamenají tyto zkratky?</vt:lpstr>
      <vt:lpstr>Co znamenají tyto zkratky?</vt:lpstr>
      <vt:lpstr>- 0 -</vt:lpstr>
      <vt:lpstr>Snímek 20</vt:lpstr>
      <vt:lpstr>- 0 -</vt:lpstr>
      <vt:lpstr>Kalendář </vt:lpstr>
      <vt:lpstr>Kalendář </vt:lpstr>
      <vt:lpstr>Kalendář </vt:lpstr>
      <vt:lpstr>Snímek 25</vt:lpstr>
      <vt:lpstr>Kalendář </vt:lpstr>
      <vt:lpstr>Kalendář </vt:lpstr>
      <vt:lpstr>Kalendář </vt:lpstr>
      <vt:lpstr>Použité prameny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měříme čas</dc:title>
  <dc:creator>Jana Rykrová</dc:creator>
  <cp:lastModifiedBy>DUM</cp:lastModifiedBy>
  <cp:revision>44</cp:revision>
  <dcterms:created xsi:type="dcterms:W3CDTF">2013-09-12T11:43:42Z</dcterms:created>
  <dcterms:modified xsi:type="dcterms:W3CDTF">2014-02-04T19:33:21Z</dcterms:modified>
</cp:coreProperties>
</file>