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8"/>
  </p:notesMasterIdLst>
  <p:sldIdLst>
    <p:sldId id="258" r:id="rId2"/>
    <p:sldId id="257" r:id="rId3"/>
    <p:sldId id="260" r:id="rId4"/>
    <p:sldId id="261" r:id="rId5"/>
    <p:sldId id="284" r:id="rId6"/>
    <p:sldId id="285" r:id="rId7"/>
    <p:sldId id="286" r:id="rId8"/>
    <p:sldId id="287" r:id="rId9"/>
    <p:sldId id="288" r:id="rId10"/>
    <p:sldId id="289" r:id="rId11"/>
    <p:sldId id="290" r:id="rId12"/>
    <p:sldId id="291" r:id="rId13"/>
    <p:sldId id="293" r:id="rId14"/>
    <p:sldId id="294" r:id="rId15"/>
    <p:sldId id="292" r:id="rId16"/>
    <p:sldId id="259" r:id="rId17"/>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Palatino Linotype" pitchFamily="18" charset="0"/>
        <a:ea typeface="+mn-ea"/>
        <a:cs typeface="Arial" charset="0"/>
      </a:defRPr>
    </a:lvl1pPr>
    <a:lvl2pPr marL="457200" algn="l" rtl="0" fontAlgn="base">
      <a:spcBef>
        <a:spcPct val="0"/>
      </a:spcBef>
      <a:spcAft>
        <a:spcPct val="0"/>
      </a:spcAft>
      <a:defRPr kern="1200">
        <a:solidFill>
          <a:schemeClr val="tx1"/>
        </a:solidFill>
        <a:latin typeface="Palatino Linotype" pitchFamily="18" charset="0"/>
        <a:ea typeface="+mn-ea"/>
        <a:cs typeface="Arial" charset="0"/>
      </a:defRPr>
    </a:lvl2pPr>
    <a:lvl3pPr marL="914400" algn="l" rtl="0" fontAlgn="base">
      <a:spcBef>
        <a:spcPct val="0"/>
      </a:spcBef>
      <a:spcAft>
        <a:spcPct val="0"/>
      </a:spcAft>
      <a:defRPr kern="1200">
        <a:solidFill>
          <a:schemeClr val="tx1"/>
        </a:solidFill>
        <a:latin typeface="Palatino Linotype" pitchFamily="18" charset="0"/>
        <a:ea typeface="+mn-ea"/>
        <a:cs typeface="Arial" charset="0"/>
      </a:defRPr>
    </a:lvl3pPr>
    <a:lvl4pPr marL="1371600" algn="l" rtl="0" fontAlgn="base">
      <a:spcBef>
        <a:spcPct val="0"/>
      </a:spcBef>
      <a:spcAft>
        <a:spcPct val="0"/>
      </a:spcAft>
      <a:defRPr kern="1200">
        <a:solidFill>
          <a:schemeClr val="tx1"/>
        </a:solidFill>
        <a:latin typeface="Palatino Linotype" pitchFamily="18" charset="0"/>
        <a:ea typeface="+mn-ea"/>
        <a:cs typeface="Arial" charset="0"/>
      </a:defRPr>
    </a:lvl4pPr>
    <a:lvl5pPr marL="1828800" algn="l" rtl="0" fontAlgn="base">
      <a:spcBef>
        <a:spcPct val="0"/>
      </a:spcBef>
      <a:spcAft>
        <a:spcPct val="0"/>
      </a:spcAft>
      <a:defRPr kern="1200">
        <a:solidFill>
          <a:schemeClr val="tx1"/>
        </a:solidFill>
        <a:latin typeface="Palatino Linotype" pitchFamily="18" charset="0"/>
        <a:ea typeface="+mn-ea"/>
        <a:cs typeface="Arial" charset="0"/>
      </a:defRPr>
    </a:lvl5pPr>
    <a:lvl6pPr marL="2286000" algn="l" defTabSz="914400" rtl="0" eaLnBrk="1" latinLnBrk="0" hangingPunct="1">
      <a:defRPr kern="1200">
        <a:solidFill>
          <a:schemeClr val="tx1"/>
        </a:solidFill>
        <a:latin typeface="Palatino Linotype" pitchFamily="18" charset="0"/>
        <a:ea typeface="+mn-ea"/>
        <a:cs typeface="Arial" charset="0"/>
      </a:defRPr>
    </a:lvl6pPr>
    <a:lvl7pPr marL="2743200" algn="l" defTabSz="914400" rtl="0" eaLnBrk="1" latinLnBrk="0" hangingPunct="1">
      <a:defRPr kern="1200">
        <a:solidFill>
          <a:schemeClr val="tx1"/>
        </a:solidFill>
        <a:latin typeface="Palatino Linotype" pitchFamily="18" charset="0"/>
        <a:ea typeface="+mn-ea"/>
        <a:cs typeface="Arial" charset="0"/>
      </a:defRPr>
    </a:lvl7pPr>
    <a:lvl8pPr marL="3200400" algn="l" defTabSz="914400" rtl="0" eaLnBrk="1" latinLnBrk="0" hangingPunct="1">
      <a:defRPr kern="1200">
        <a:solidFill>
          <a:schemeClr val="tx1"/>
        </a:solidFill>
        <a:latin typeface="Palatino Linotype" pitchFamily="18" charset="0"/>
        <a:ea typeface="+mn-ea"/>
        <a:cs typeface="Arial" charset="0"/>
      </a:defRPr>
    </a:lvl8pPr>
    <a:lvl9pPr marL="3657600" algn="l" defTabSz="914400" rtl="0" eaLnBrk="1" latinLnBrk="0" hangingPunct="1">
      <a:defRPr kern="1200">
        <a:solidFill>
          <a:schemeClr val="tx1"/>
        </a:solidFill>
        <a:latin typeface="Palatino Linotype"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737" autoAdjust="0"/>
  </p:normalViewPr>
  <p:slideViewPr>
    <p:cSldViewPr>
      <p:cViewPr>
        <p:scale>
          <a:sx n="58" d="100"/>
          <a:sy n="58" d="100"/>
        </p:scale>
        <p:origin x="-1027" y="21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dirty="0">
                <a:latin typeface="+mn-lt"/>
                <a:cs typeface="+mn-cs"/>
              </a:defRPr>
            </a:lvl1pPr>
          </a:lstStyle>
          <a:p>
            <a:pPr>
              <a:defRPr/>
            </a:pPr>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4045E78-1B47-4C16-A7E0-A36B667C070D}" type="datetimeFigureOut">
              <a:rPr lang="cs-CZ"/>
              <a:pPr>
                <a:defRPr/>
              </a:pPr>
              <a:t>24.9.2013</a:t>
            </a:fld>
            <a:endParaRPr lang="cs-CZ" dirty="0"/>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cs-CZ" noProof="0" dirty="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noProof="0" smtClean="0"/>
              <a:t>Kliknutím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endParaRPr lang="cs-CZ" noProof="0"/>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dirty="0">
                <a:latin typeface="+mn-lt"/>
                <a:cs typeface="+mn-cs"/>
              </a:defRPr>
            </a:lvl1pPr>
          </a:lstStyle>
          <a:p>
            <a:pPr>
              <a:defRPr/>
            </a:pPr>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33815778-BCCF-4F2D-B04D-BE933BC23C81}" type="slidenum">
              <a:rPr lang="cs-CZ"/>
              <a:pPr>
                <a:defRPr/>
              </a:pPr>
              <a:t>‹#›</a:t>
            </a:fld>
            <a:endParaRPr lang="cs-CZ" dirty="0"/>
          </a:p>
        </p:txBody>
      </p:sp>
    </p:spTree>
    <p:extLst>
      <p:ext uri="{BB962C8B-B14F-4D97-AF65-F5344CB8AC3E}">
        <p14:creationId xmlns:p14="http://schemas.microsoft.com/office/powerpoint/2010/main" val="24483223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5362"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dirty="0" smtClean="0"/>
          </a:p>
        </p:txBody>
      </p:sp>
      <p:sp>
        <p:nvSpPr>
          <p:cNvPr id="7172" name="Zástupný symbol pro číslo snímku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Palatino Linotype" pitchFamily="18" charset="0"/>
              </a:defRPr>
            </a:lvl1pPr>
            <a:lvl2pPr marL="742950" indent="-285750">
              <a:defRPr>
                <a:solidFill>
                  <a:schemeClr val="tx1"/>
                </a:solidFill>
                <a:latin typeface="Palatino Linotype" pitchFamily="18" charset="0"/>
              </a:defRPr>
            </a:lvl2pPr>
            <a:lvl3pPr marL="1143000" indent="-228600">
              <a:defRPr>
                <a:solidFill>
                  <a:schemeClr val="tx1"/>
                </a:solidFill>
                <a:latin typeface="Palatino Linotype" pitchFamily="18" charset="0"/>
              </a:defRPr>
            </a:lvl3pPr>
            <a:lvl4pPr marL="1600200" indent="-228600">
              <a:defRPr>
                <a:solidFill>
                  <a:schemeClr val="tx1"/>
                </a:solidFill>
                <a:latin typeface="Palatino Linotype" pitchFamily="18" charset="0"/>
              </a:defRPr>
            </a:lvl4pPr>
            <a:lvl5pPr marL="2057400" indent="-228600">
              <a:defRPr>
                <a:solidFill>
                  <a:schemeClr val="tx1"/>
                </a:solidFill>
                <a:latin typeface="Palatino Linotype" pitchFamily="18" charset="0"/>
              </a:defRPr>
            </a:lvl5pPr>
            <a:lvl6pPr marL="2514600" indent="-228600" fontAlgn="base">
              <a:spcBef>
                <a:spcPct val="0"/>
              </a:spcBef>
              <a:spcAft>
                <a:spcPct val="0"/>
              </a:spcAft>
              <a:defRPr>
                <a:solidFill>
                  <a:schemeClr val="tx1"/>
                </a:solidFill>
                <a:latin typeface="Palatino Linotype" pitchFamily="18" charset="0"/>
              </a:defRPr>
            </a:lvl6pPr>
            <a:lvl7pPr marL="2971800" indent="-228600" fontAlgn="base">
              <a:spcBef>
                <a:spcPct val="0"/>
              </a:spcBef>
              <a:spcAft>
                <a:spcPct val="0"/>
              </a:spcAft>
              <a:defRPr>
                <a:solidFill>
                  <a:schemeClr val="tx1"/>
                </a:solidFill>
                <a:latin typeface="Palatino Linotype" pitchFamily="18" charset="0"/>
              </a:defRPr>
            </a:lvl7pPr>
            <a:lvl8pPr marL="3429000" indent="-228600" fontAlgn="base">
              <a:spcBef>
                <a:spcPct val="0"/>
              </a:spcBef>
              <a:spcAft>
                <a:spcPct val="0"/>
              </a:spcAft>
              <a:defRPr>
                <a:solidFill>
                  <a:schemeClr val="tx1"/>
                </a:solidFill>
                <a:latin typeface="Palatino Linotype" pitchFamily="18" charset="0"/>
              </a:defRPr>
            </a:lvl8pPr>
            <a:lvl9pPr marL="3886200" indent="-228600" fontAlgn="base">
              <a:spcBef>
                <a:spcPct val="0"/>
              </a:spcBef>
              <a:spcAft>
                <a:spcPct val="0"/>
              </a:spcAft>
              <a:defRPr>
                <a:solidFill>
                  <a:schemeClr val="tx1"/>
                </a:solidFill>
                <a:latin typeface="Palatino Linotype" pitchFamily="18" charset="0"/>
              </a:defRPr>
            </a:lvl9pPr>
          </a:lstStyle>
          <a:p>
            <a:pPr fontAlgn="base">
              <a:spcBef>
                <a:spcPct val="0"/>
              </a:spcBef>
              <a:spcAft>
                <a:spcPct val="0"/>
              </a:spcAft>
              <a:defRPr/>
            </a:pPr>
            <a:fld id="{5B912306-B76B-4976-9027-CD2CC8230FEC}" type="slidenum">
              <a:rPr lang="cs-CZ">
                <a:latin typeface="Calibri" pitchFamily="34" charset="0"/>
              </a:rPr>
              <a:pPr fontAlgn="base">
                <a:spcBef>
                  <a:spcPct val="0"/>
                </a:spcBef>
                <a:spcAft>
                  <a:spcPct val="0"/>
                </a:spcAft>
                <a:defRPr/>
              </a:pPr>
              <a:t>1</a:t>
            </a:fld>
            <a:endParaRPr lang="cs-CZ" dirty="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7410"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dirty="0" smtClean="0"/>
          </a:p>
        </p:txBody>
      </p:sp>
      <p:sp>
        <p:nvSpPr>
          <p:cNvPr id="8196" name="Zástupný symbol pro číslo snímku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Palatino Linotype" pitchFamily="18" charset="0"/>
              </a:defRPr>
            </a:lvl1pPr>
            <a:lvl2pPr marL="742950" indent="-285750">
              <a:defRPr>
                <a:solidFill>
                  <a:schemeClr val="tx1"/>
                </a:solidFill>
                <a:latin typeface="Palatino Linotype" pitchFamily="18" charset="0"/>
              </a:defRPr>
            </a:lvl2pPr>
            <a:lvl3pPr marL="1143000" indent="-228600">
              <a:defRPr>
                <a:solidFill>
                  <a:schemeClr val="tx1"/>
                </a:solidFill>
                <a:latin typeface="Palatino Linotype" pitchFamily="18" charset="0"/>
              </a:defRPr>
            </a:lvl3pPr>
            <a:lvl4pPr marL="1600200" indent="-228600">
              <a:defRPr>
                <a:solidFill>
                  <a:schemeClr val="tx1"/>
                </a:solidFill>
                <a:latin typeface="Palatino Linotype" pitchFamily="18" charset="0"/>
              </a:defRPr>
            </a:lvl4pPr>
            <a:lvl5pPr marL="2057400" indent="-228600">
              <a:defRPr>
                <a:solidFill>
                  <a:schemeClr val="tx1"/>
                </a:solidFill>
                <a:latin typeface="Palatino Linotype" pitchFamily="18" charset="0"/>
              </a:defRPr>
            </a:lvl5pPr>
            <a:lvl6pPr marL="2514600" indent="-228600" fontAlgn="base">
              <a:spcBef>
                <a:spcPct val="0"/>
              </a:spcBef>
              <a:spcAft>
                <a:spcPct val="0"/>
              </a:spcAft>
              <a:defRPr>
                <a:solidFill>
                  <a:schemeClr val="tx1"/>
                </a:solidFill>
                <a:latin typeface="Palatino Linotype" pitchFamily="18" charset="0"/>
              </a:defRPr>
            </a:lvl6pPr>
            <a:lvl7pPr marL="2971800" indent="-228600" fontAlgn="base">
              <a:spcBef>
                <a:spcPct val="0"/>
              </a:spcBef>
              <a:spcAft>
                <a:spcPct val="0"/>
              </a:spcAft>
              <a:defRPr>
                <a:solidFill>
                  <a:schemeClr val="tx1"/>
                </a:solidFill>
                <a:latin typeface="Palatino Linotype" pitchFamily="18" charset="0"/>
              </a:defRPr>
            </a:lvl7pPr>
            <a:lvl8pPr marL="3429000" indent="-228600" fontAlgn="base">
              <a:spcBef>
                <a:spcPct val="0"/>
              </a:spcBef>
              <a:spcAft>
                <a:spcPct val="0"/>
              </a:spcAft>
              <a:defRPr>
                <a:solidFill>
                  <a:schemeClr val="tx1"/>
                </a:solidFill>
                <a:latin typeface="Palatino Linotype" pitchFamily="18" charset="0"/>
              </a:defRPr>
            </a:lvl8pPr>
            <a:lvl9pPr marL="3886200" indent="-228600" fontAlgn="base">
              <a:spcBef>
                <a:spcPct val="0"/>
              </a:spcBef>
              <a:spcAft>
                <a:spcPct val="0"/>
              </a:spcAft>
              <a:defRPr>
                <a:solidFill>
                  <a:schemeClr val="tx1"/>
                </a:solidFill>
                <a:latin typeface="Palatino Linotype" pitchFamily="18" charset="0"/>
              </a:defRPr>
            </a:lvl9pPr>
          </a:lstStyle>
          <a:p>
            <a:pPr fontAlgn="base">
              <a:spcBef>
                <a:spcPct val="0"/>
              </a:spcBef>
              <a:spcAft>
                <a:spcPct val="0"/>
              </a:spcAft>
              <a:defRPr/>
            </a:pPr>
            <a:fld id="{AA385F9D-F450-45AA-BF74-2267400D79A6}" type="slidenum">
              <a:rPr lang="cs-CZ">
                <a:latin typeface="Calibri" pitchFamily="34" charset="0"/>
              </a:rPr>
              <a:pPr fontAlgn="base">
                <a:spcBef>
                  <a:spcPct val="0"/>
                </a:spcBef>
                <a:spcAft>
                  <a:spcPct val="0"/>
                </a:spcAft>
                <a:defRPr/>
              </a:pPr>
              <a:t>2</a:t>
            </a:fld>
            <a:endParaRPr lang="cs-CZ" dirty="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19458"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dirty="0" smtClean="0"/>
          </a:p>
        </p:txBody>
      </p:sp>
      <p:sp>
        <p:nvSpPr>
          <p:cNvPr id="9220" name="Zástupný symbol pro číslo snímku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Palatino Linotype" pitchFamily="18" charset="0"/>
              </a:defRPr>
            </a:lvl1pPr>
            <a:lvl2pPr marL="742950" indent="-285750">
              <a:defRPr>
                <a:solidFill>
                  <a:schemeClr val="tx1"/>
                </a:solidFill>
                <a:latin typeface="Palatino Linotype" pitchFamily="18" charset="0"/>
              </a:defRPr>
            </a:lvl2pPr>
            <a:lvl3pPr marL="1143000" indent="-228600">
              <a:defRPr>
                <a:solidFill>
                  <a:schemeClr val="tx1"/>
                </a:solidFill>
                <a:latin typeface="Palatino Linotype" pitchFamily="18" charset="0"/>
              </a:defRPr>
            </a:lvl3pPr>
            <a:lvl4pPr marL="1600200" indent="-228600">
              <a:defRPr>
                <a:solidFill>
                  <a:schemeClr val="tx1"/>
                </a:solidFill>
                <a:latin typeface="Palatino Linotype" pitchFamily="18" charset="0"/>
              </a:defRPr>
            </a:lvl4pPr>
            <a:lvl5pPr marL="2057400" indent="-228600">
              <a:defRPr>
                <a:solidFill>
                  <a:schemeClr val="tx1"/>
                </a:solidFill>
                <a:latin typeface="Palatino Linotype" pitchFamily="18" charset="0"/>
              </a:defRPr>
            </a:lvl5pPr>
            <a:lvl6pPr marL="2514600" indent="-228600" fontAlgn="base">
              <a:spcBef>
                <a:spcPct val="0"/>
              </a:spcBef>
              <a:spcAft>
                <a:spcPct val="0"/>
              </a:spcAft>
              <a:defRPr>
                <a:solidFill>
                  <a:schemeClr val="tx1"/>
                </a:solidFill>
                <a:latin typeface="Palatino Linotype" pitchFamily="18" charset="0"/>
              </a:defRPr>
            </a:lvl6pPr>
            <a:lvl7pPr marL="2971800" indent="-228600" fontAlgn="base">
              <a:spcBef>
                <a:spcPct val="0"/>
              </a:spcBef>
              <a:spcAft>
                <a:spcPct val="0"/>
              </a:spcAft>
              <a:defRPr>
                <a:solidFill>
                  <a:schemeClr val="tx1"/>
                </a:solidFill>
                <a:latin typeface="Palatino Linotype" pitchFamily="18" charset="0"/>
              </a:defRPr>
            </a:lvl7pPr>
            <a:lvl8pPr marL="3429000" indent="-228600" fontAlgn="base">
              <a:spcBef>
                <a:spcPct val="0"/>
              </a:spcBef>
              <a:spcAft>
                <a:spcPct val="0"/>
              </a:spcAft>
              <a:defRPr>
                <a:solidFill>
                  <a:schemeClr val="tx1"/>
                </a:solidFill>
                <a:latin typeface="Palatino Linotype" pitchFamily="18" charset="0"/>
              </a:defRPr>
            </a:lvl8pPr>
            <a:lvl9pPr marL="3886200" indent="-228600" fontAlgn="base">
              <a:spcBef>
                <a:spcPct val="0"/>
              </a:spcBef>
              <a:spcAft>
                <a:spcPct val="0"/>
              </a:spcAft>
              <a:defRPr>
                <a:solidFill>
                  <a:schemeClr val="tx1"/>
                </a:solidFill>
                <a:latin typeface="Palatino Linotype" pitchFamily="18" charset="0"/>
              </a:defRPr>
            </a:lvl9pPr>
          </a:lstStyle>
          <a:p>
            <a:pPr fontAlgn="base">
              <a:spcBef>
                <a:spcPct val="0"/>
              </a:spcBef>
              <a:spcAft>
                <a:spcPct val="0"/>
              </a:spcAft>
              <a:defRPr/>
            </a:pPr>
            <a:fld id="{91ABD2F9-DE60-4BBA-9EDB-7C7C3384F618}" type="slidenum">
              <a:rPr lang="cs-CZ">
                <a:latin typeface="Calibri" pitchFamily="34" charset="0"/>
              </a:rPr>
              <a:pPr fontAlgn="base">
                <a:spcBef>
                  <a:spcPct val="0"/>
                </a:spcBef>
                <a:spcAft>
                  <a:spcPct val="0"/>
                </a:spcAft>
                <a:defRPr/>
              </a:pPr>
              <a:t>3</a:t>
            </a:fld>
            <a:endParaRPr lang="cs-CZ" dirty="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Zástupný symbol pro obrázek snímku 1"/>
          <p:cNvSpPr>
            <a:spLocks noGrp="1" noRot="1" noChangeAspect="1" noTextEdit="1"/>
          </p:cNvSpPr>
          <p:nvPr>
            <p:ph type="sldImg"/>
          </p:nvPr>
        </p:nvSpPr>
        <p:spPr bwMode="auto">
          <a:noFill/>
          <a:ln>
            <a:solidFill>
              <a:srgbClr val="000000"/>
            </a:solidFill>
            <a:miter lim="800000"/>
            <a:headEnd/>
            <a:tailEnd/>
          </a:ln>
        </p:spPr>
      </p:sp>
      <p:sp>
        <p:nvSpPr>
          <p:cNvPr id="33794" name="Zástupný symbol pro poznámky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cs-CZ" smtClean="0"/>
          </a:p>
        </p:txBody>
      </p:sp>
      <p:sp>
        <p:nvSpPr>
          <p:cNvPr id="10244" name="Zástupný symbol pro číslo snímku 3"/>
          <p:cNvSpPr>
            <a:spLocks noGrp="1"/>
          </p:cNvSpPr>
          <p:nvPr>
            <p:ph type="sldNum" sz="quarter" idx="5"/>
          </p:nvPr>
        </p:nvSpPr>
        <p:spPr bwMode="auto">
          <a:extLst/>
        </p:spPr>
        <p:txBody>
          <a:bodyPr wrap="square" numCol="1" anchorCtr="0" compatLnSpc="1">
            <a:prstTxWarp prst="textNoShape">
              <a:avLst/>
            </a:prstTxWarp>
          </a:bodyPr>
          <a:lstStyle>
            <a:lvl1pPr>
              <a:defRPr>
                <a:solidFill>
                  <a:schemeClr val="tx1"/>
                </a:solidFill>
                <a:latin typeface="Palatino Linotype" pitchFamily="18" charset="0"/>
              </a:defRPr>
            </a:lvl1pPr>
            <a:lvl2pPr marL="742950" indent="-285750">
              <a:defRPr>
                <a:solidFill>
                  <a:schemeClr val="tx1"/>
                </a:solidFill>
                <a:latin typeface="Palatino Linotype" pitchFamily="18" charset="0"/>
              </a:defRPr>
            </a:lvl2pPr>
            <a:lvl3pPr marL="1143000" indent="-228600">
              <a:defRPr>
                <a:solidFill>
                  <a:schemeClr val="tx1"/>
                </a:solidFill>
                <a:latin typeface="Palatino Linotype" pitchFamily="18" charset="0"/>
              </a:defRPr>
            </a:lvl3pPr>
            <a:lvl4pPr marL="1600200" indent="-228600">
              <a:defRPr>
                <a:solidFill>
                  <a:schemeClr val="tx1"/>
                </a:solidFill>
                <a:latin typeface="Palatino Linotype" pitchFamily="18" charset="0"/>
              </a:defRPr>
            </a:lvl4pPr>
            <a:lvl5pPr marL="2057400" indent="-228600">
              <a:defRPr>
                <a:solidFill>
                  <a:schemeClr val="tx1"/>
                </a:solidFill>
                <a:latin typeface="Palatino Linotype" pitchFamily="18" charset="0"/>
              </a:defRPr>
            </a:lvl5pPr>
            <a:lvl6pPr marL="2514600" indent="-228600" fontAlgn="base">
              <a:spcBef>
                <a:spcPct val="0"/>
              </a:spcBef>
              <a:spcAft>
                <a:spcPct val="0"/>
              </a:spcAft>
              <a:defRPr>
                <a:solidFill>
                  <a:schemeClr val="tx1"/>
                </a:solidFill>
                <a:latin typeface="Palatino Linotype" pitchFamily="18" charset="0"/>
              </a:defRPr>
            </a:lvl6pPr>
            <a:lvl7pPr marL="2971800" indent="-228600" fontAlgn="base">
              <a:spcBef>
                <a:spcPct val="0"/>
              </a:spcBef>
              <a:spcAft>
                <a:spcPct val="0"/>
              </a:spcAft>
              <a:defRPr>
                <a:solidFill>
                  <a:schemeClr val="tx1"/>
                </a:solidFill>
                <a:latin typeface="Palatino Linotype" pitchFamily="18" charset="0"/>
              </a:defRPr>
            </a:lvl7pPr>
            <a:lvl8pPr marL="3429000" indent="-228600" fontAlgn="base">
              <a:spcBef>
                <a:spcPct val="0"/>
              </a:spcBef>
              <a:spcAft>
                <a:spcPct val="0"/>
              </a:spcAft>
              <a:defRPr>
                <a:solidFill>
                  <a:schemeClr val="tx1"/>
                </a:solidFill>
                <a:latin typeface="Palatino Linotype" pitchFamily="18" charset="0"/>
              </a:defRPr>
            </a:lvl8pPr>
            <a:lvl9pPr marL="3886200" indent="-228600" fontAlgn="base">
              <a:spcBef>
                <a:spcPct val="0"/>
              </a:spcBef>
              <a:spcAft>
                <a:spcPct val="0"/>
              </a:spcAft>
              <a:defRPr>
                <a:solidFill>
                  <a:schemeClr val="tx1"/>
                </a:solidFill>
                <a:latin typeface="Palatino Linotype" pitchFamily="18" charset="0"/>
              </a:defRPr>
            </a:lvl9pPr>
          </a:lstStyle>
          <a:p>
            <a:pPr fontAlgn="base">
              <a:spcBef>
                <a:spcPct val="0"/>
              </a:spcBef>
              <a:spcAft>
                <a:spcPct val="0"/>
              </a:spcAft>
              <a:defRPr/>
            </a:pPr>
            <a:fld id="{A9338617-90F7-4D8C-BDDC-534B5E6B616B}" type="slidenum">
              <a:rPr lang="cs-CZ">
                <a:latin typeface="Calibri" pitchFamily="34" charset="0"/>
              </a:rPr>
              <a:pPr fontAlgn="base">
                <a:spcBef>
                  <a:spcPct val="0"/>
                </a:spcBef>
                <a:spcAft>
                  <a:spcPct val="0"/>
                </a:spcAft>
                <a:defRPr/>
              </a:pPr>
              <a:t>16</a:t>
            </a:fld>
            <a:endParaRPr lang="cs-CZ" dirty="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4" name="Přímá spojnice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dirty="0"/>
          </a:p>
        </p:txBody>
      </p:sp>
      <p:sp>
        <p:nvSpPr>
          <p:cNvPr id="29" name="Nadpis 28"/>
          <p:cNvSpPr>
            <a:spLocks noGrp="1"/>
          </p:cNvSpPr>
          <p:nvPr>
            <p:ph type="ctrTitle"/>
          </p:nvPr>
        </p:nvSpPr>
        <p:spPr>
          <a:xfrm>
            <a:off x="381000" y="4853411"/>
            <a:ext cx="8458200" cy="1222375"/>
          </a:xfrm>
        </p:spPr>
        <p:txBody>
          <a:bodyPr anchor="t"/>
          <a:lstStyle/>
          <a:p>
            <a:r>
              <a:rPr lang="cs-CZ" smtClean="0"/>
              <a:t>Kliknutím lze upravit styl.</a:t>
            </a:r>
            <a:endParaRPr lang="en-US"/>
          </a:p>
        </p:txBody>
      </p:sp>
      <p:sp>
        <p:nvSpPr>
          <p:cNvPr id="9" name="Podnadpis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cs-CZ" smtClean="0"/>
              <a:t>Kliknutím lze upravit styl předlohy.</a:t>
            </a:r>
            <a:endParaRPr lang="en-US"/>
          </a:p>
        </p:txBody>
      </p:sp>
      <p:sp>
        <p:nvSpPr>
          <p:cNvPr id="5" name="Zástupný symbol pro datum 15"/>
          <p:cNvSpPr>
            <a:spLocks noGrp="1"/>
          </p:cNvSpPr>
          <p:nvPr>
            <p:ph type="dt" sz="half" idx="10"/>
          </p:nvPr>
        </p:nvSpPr>
        <p:spPr/>
        <p:txBody>
          <a:bodyPr/>
          <a:lstStyle>
            <a:lvl1pPr>
              <a:defRPr/>
            </a:lvl1pPr>
          </a:lstStyle>
          <a:p>
            <a:pPr>
              <a:defRPr/>
            </a:pPr>
            <a:fld id="{DBD6A730-01E6-492A-A003-0EC8020C3483}" type="datetimeFigureOut">
              <a:rPr lang="cs-CZ"/>
              <a:pPr>
                <a:defRPr/>
              </a:pPr>
              <a:t>24.9.2013</a:t>
            </a:fld>
            <a:endParaRPr lang="cs-CZ" dirty="0"/>
          </a:p>
        </p:txBody>
      </p:sp>
      <p:sp>
        <p:nvSpPr>
          <p:cNvPr id="6" name="Zástupný symbol pro zápatí 1"/>
          <p:cNvSpPr>
            <a:spLocks noGrp="1"/>
          </p:cNvSpPr>
          <p:nvPr>
            <p:ph type="ftr" sz="quarter" idx="11"/>
          </p:nvPr>
        </p:nvSpPr>
        <p:spPr/>
        <p:txBody>
          <a:bodyPr/>
          <a:lstStyle>
            <a:lvl1pPr>
              <a:defRPr/>
            </a:lvl1pPr>
          </a:lstStyle>
          <a:p>
            <a:pPr>
              <a:defRPr/>
            </a:pPr>
            <a:endParaRPr lang="cs-CZ"/>
          </a:p>
        </p:txBody>
      </p:sp>
      <p:sp>
        <p:nvSpPr>
          <p:cNvPr id="7" name="Zástupný symbol pro číslo snímku 14"/>
          <p:cNvSpPr>
            <a:spLocks noGrp="1"/>
          </p:cNvSpPr>
          <p:nvPr>
            <p:ph type="sldNum" sz="quarter" idx="12"/>
          </p:nvPr>
        </p:nvSpPr>
        <p:spPr>
          <a:xfrm>
            <a:off x="8229600" y="6473825"/>
            <a:ext cx="758825" cy="247650"/>
          </a:xfrm>
        </p:spPr>
        <p:txBody>
          <a:bodyPr/>
          <a:lstStyle>
            <a:lvl1pPr>
              <a:defRPr/>
            </a:lvl1pPr>
          </a:lstStyle>
          <a:p>
            <a:pPr>
              <a:defRPr/>
            </a:pPr>
            <a:fld id="{4AE00C55-5CB8-4FDD-8A5A-E90A71730A1E}" type="slidenum">
              <a:rPr lang="cs-CZ"/>
              <a:pPr>
                <a:defRPr/>
              </a:pPr>
              <a:t>‹#›</a:t>
            </a:fld>
            <a:endParaRPr lang="cs-CZ"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2" name="Nadpis 21"/>
          <p:cNvSpPr>
            <a:spLocks noGrp="1"/>
          </p:cNvSpPr>
          <p:nvPr>
            <p:ph type="title"/>
          </p:nvPr>
        </p:nvSpPr>
        <p:spPr/>
        <p:txBody>
          <a:bodyPr/>
          <a:lstStyle/>
          <a:p>
            <a:r>
              <a:rPr lang="cs-CZ" smtClean="0"/>
              <a:t>Kliknutím lze upravit styl.</a:t>
            </a:r>
            <a:endParaRPr lang="en-US"/>
          </a:p>
        </p:txBody>
      </p:sp>
      <p:sp>
        <p:nvSpPr>
          <p:cNvPr id="27" name="Zástupný symbol pro obsah 26"/>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24"/>
          <p:cNvSpPr>
            <a:spLocks noGrp="1"/>
          </p:cNvSpPr>
          <p:nvPr>
            <p:ph type="dt" sz="half" idx="10"/>
          </p:nvPr>
        </p:nvSpPr>
        <p:spPr/>
        <p:txBody>
          <a:bodyPr/>
          <a:lstStyle>
            <a:lvl1pPr>
              <a:defRPr/>
            </a:lvl1pPr>
          </a:lstStyle>
          <a:p>
            <a:pPr>
              <a:defRPr/>
            </a:pPr>
            <a:fld id="{66B7BE08-D77E-4883-B0BD-16D08AAE2869}" type="datetimeFigureOut">
              <a:rPr lang="cs-CZ"/>
              <a:pPr>
                <a:defRPr/>
              </a:pPr>
              <a:t>24.9.2013</a:t>
            </a:fld>
            <a:endParaRPr lang="cs-CZ" dirty="0"/>
          </a:p>
        </p:txBody>
      </p:sp>
      <p:sp>
        <p:nvSpPr>
          <p:cNvPr id="5" name="Zástupný symbol pro zápatí 18"/>
          <p:cNvSpPr>
            <a:spLocks noGrp="1"/>
          </p:cNvSpPr>
          <p:nvPr>
            <p:ph type="ftr" sz="quarter" idx="11"/>
          </p:nvPr>
        </p:nvSpPr>
        <p:spPr>
          <a:xfrm>
            <a:off x="3581400" y="76200"/>
            <a:ext cx="2895600" cy="288925"/>
          </a:xfrm>
        </p:spPr>
        <p:txBody>
          <a:bodyPr/>
          <a:lstStyle>
            <a:lvl1pPr>
              <a:defRPr/>
            </a:lvl1pPr>
          </a:lstStyle>
          <a:p>
            <a:pPr>
              <a:defRPr/>
            </a:pPr>
            <a:endParaRPr lang="cs-CZ"/>
          </a:p>
        </p:txBody>
      </p:sp>
      <p:sp>
        <p:nvSpPr>
          <p:cNvPr id="6" name="Zástupný symbol pro číslo snímku 15"/>
          <p:cNvSpPr>
            <a:spLocks noGrp="1"/>
          </p:cNvSpPr>
          <p:nvPr>
            <p:ph type="sldNum" sz="quarter" idx="12"/>
          </p:nvPr>
        </p:nvSpPr>
        <p:spPr>
          <a:xfrm>
            <a:off x="8229600" y="6473825"/>
            <a:ext cx="758825" cy="247650"/>
          </a:xfrm>
        </p:spPr>
        <p:txBody>
          <a:bodyPr/>
          <a:lstStyle>
            <a:lvl1pPr>
              <a:defRPr/>
            </a:lvl1pPr>
          </a:lstStyle>
          <a:p>
            <a:pPr>
              <a:defRPr/>
            </a:pPr>
            <a:fld id="{C98E4282-2A39-4EC2-A2F0-56772578BE9D}" type="slidenum">
              <a:rPr lang="cs-CZ"/>
              <a:pPr>
                <a:defRPr/>
              </a:pPr>
              <a:t>‹#›</a:t>
            </a:fld>
            <a:endParaRPr lang="cs-CZ"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4" name="Přímá spojnice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dirty="0"/>
          </a:p>
        </p:txBody>
      </p:sp>
      <p:sp>
        <p:nvSpPr>
          <p:cNvPr id="6" name="Zástupný symbol pro text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cs-CZ" smtClean="0"/>
              <a:t>Kliknutím lze upravit styly předlohy textu.</a:t>
            </a:r>
          </a:p>
        </p:txBody>
      </p:sp>
      <p:sp>
        <p:nvSpPr>
          <p:cNvPr id="8" name="Nadpis 7"/>
          <p:cNvSpPr>
            <a:spLocks noGrp="1"/>
          </p:cNvSpPr>
          <p:nvPr>
            <p:ph type="title"/>
          </p:nvPr>
        </p:nvSpPr>
        <p:spPr>
          <a:xfrm>
            <a:off x="180475" y="2947085"/>
            <a:ext cx="8686800" cy="1184825"/>
          </a:xfrm>
        </p:spPr>
        <p:txBody>
          <a:bodyPr rtlCol="0" anchor="t"/>
          <a:lstStyle>
            <a:lvl1pPr algn="r">
              <a:defRPr/>
            </a:lvl1pPr>
          </a:lstStyle>
          <a:p>
            <a:r>
              <a:rPr lang="cs-CZ" smtClean="0"/>
              <a:t>Kliknutím lze upravit styl.</a:t>
            </a:r>
            <a:endParaRPr lang="en-US"/>
          </a:p>
        </p:txBody>
      </p:sp>
      <p:sp>
        <p:nvSpPr>
          <p:cNvPr id="5" name="Zástupný symbol pro datum 18"/>
          <p:cNvSpPr>
            <a:spLocks noGrp="1"/>
          </p:cNvSpPr>
          <p:nvPr>
            <p:ph type="dt" sz="half" idx="10"/>
          </p:nvPr>
        </p:nvSpPr>
        <p:spPr/>
        <p:txBody>
          <a:bodyPr/>
          <a:lstStyle>
            <a:lvl1pPr>
              <a:defRPr/>
            </a:lvl1pPr>
          </a:lstStyle>
          <a:p>
            <a:pPr>
              <a:defRPr/>
            </a:pPr>
            <a:fld id="{E0C71DF3-C469-47B4-BA3A-031726C7B45A}" type="datetimeFigureOut">
              <a:rPr lang="cs-CZ"/>
              <a:pPr>
                <a:defRPr/>
              </a:pPr>
              <a:t>24.9.2013</a:t>
            </a:fld>
            <a:endParaRPr lang="cs-CZ" dirty="0"/>
          </a:p>
        </p:txBody>
      </p:sp>
      <p:sp>
        <p:nvSpPr>
          <p:cNvPr id="7" name="Zástupný symbol pro zápatí 10"/>
          <p:cNvSpPr>
            <a:spLocks noGrp="1"/>
          </p:cNvSpPr>
          <p:nvPr>
            <p:ph type="ftr" sz="quarter" idx="11"/>
          </p:nvPr>
        </p:nvSpPr>
        <p:spPr/>
        <p:txBody>
          <a:bodyPr/>
          <a:lstStyle>
            <a:lvl1pPr>
              <a:defRPr/>
            </a:lvl1pPr>
          </a:lstStyle>
          <a:p>
            <a:pPr>
              <a:defRPr/>
            </a:pPr>
            <a:endParaRPr lang="cs-CZ"/>
          </a:p>
        </p:txBody>
      </p:sp>
      <p:sp>
        <p:nvSpPr>
          <p:cNvPr id="9" name="Zástupný symbol pro číslo snímku 15"/>
          <p:cNvSpPr>
            <a:spLocks noGrp="1"/>
          </p:cNvSpPr>
          <p:nvPr>
            <p:ph type="sldNum" sz="quarter" idx="12"/>
          </p:nvPr>
        </p:nvSpPr>
        <p:spPr/>
        <p:txBody>
          <a:bodyPr/>
          <a:lstStyle>
            <a:lvl1pPr>
              <a:defRPr/>
            </a:lvl1pPr>
          </a:lstStyle>
          <a:p>
            <a:pPr>
              <a:defRPr/>
            </a:pPr>
            <a:fld id="{FB1D0D97-9AE4-442C-BAB6-27B327E73186}" type="slidenum">
              <a:rPr lang="cs-CZ"/>
              <a:pPr>
                <a:defRPr/>
              </a:pPr>
              <a:t>‹#›</a:t>
            </a:fld>
            <a:endParaRPr lang="cs-CZ"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0" name="Nadpis 19"/>
          <p:cNvSpPr>
            <a:spLocks noGrp="1"/>
          </p:cNvSpPr>
          <p:nvPr>
            <p:ph type="title"/>
          </p:nvPr>
        </p:nvSpPr>
        <p:spPr>
          <a:xfrm>
            <a:off x="301752" y="457200"/>
            <a:ext cx="8686800" cy="841248"/>
          </a:xfrm>
        </p:spPr>
        <p:txBody>
          <a:bodyPr/>
          <a:lstStyle/>
          <a:p>
            <a:r>
              <a:rPr lang="cs-CZ" smtClean="0"/>
              <a:t>Kliknutím lze upravit styl.</a:t>
            </a:r>
            <a:endParaRPr lang="en-US"/>
          </a:p>
        </p:txBody>
      </p:sp>
      <p:sp>
        <p:nvSpPr>
          <p:cNvPr id="14" name="Zástupný symbol pro obsah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13" name="Zástupný symbol pro obsah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Zástupný symbol pro datum 10"/>
          <p:cNvSpPr>
            <a:spLocks noGrp="1"/>
          </p:cNvSpPr>
          <p:nvPr>
            <p:ph type="dt" sz="half" idx="10"/>
          </p:nvPr>
        </p:nvSpPr>
        <p:spPr/>
        <p:txBody>
          <a:bodyPr/>
          <a:lstStyle>
            <a:lvl1pPr>
              <a:defRPr/>
            </a:lvl1pPr>
          </a:lstStyle>
          <a:p>
            <a:pPr>
              <a:defRPr/>
            </a:pPr>
            <a:fld id="{51A82407-F5EE-44EB-9433-23F86BABE01D}" type="datetimeFigureOut">
              <a:rPr lang="cs-CZ"/>
              <a:pPr>
                <a:defRPr/>
              </a:pPr>
              <a:t>24.9.2013</a:t>
            </a:fld>
            <a:endParaRPr lang="cs-CZ" dirty="0"/>
          </a:p>
        </p:txBody>
      </p:sp>
      <p:sp>
        <p:nvSpPr>
          <p:cNvPr id="6" name="Zástupný symbol pro zápatí 27"/>
          <p:cNvSpPr>
            <a:spLocks noGrp="1"/>
          </p:cNvSpPr>
          <p:nvPr>
            <p:ph type="ftr" sz="quarter" idx="11"/>
          </p:nvPr>
        </p:nvSpPr>
        <p:spPr/>
        <p:txBody>
          <a:bodyPr/>
          <a:lstStyle>
            <a:lvl1pPr>
              <a:defRPr/>
            </a:lvl1pPr>
          </a:lstStyle>
          <a:p>
            <a:pPr>
              <a:defRPr/>
            </a:pPr>
            <a:endParaRPr lang="cs-CZ"/>
          </a:p>
        </p:txBody>
      </p:sp>
      <p:sp>
        <p:nvSpPr>
          <p:cNvPr id="7" name="Zástupný symbol pro číslo snímku 4"/>
          <p:cNvSpPr>
            <a:spLocks noGrp="1"/>
          </p:cNvSpPr>
          <p:nvPr>
            <p:ph type="sldNum" sz="quarter" idx="12"/>
          </p:nvPr>
        </p:nvSpPr>
        <p:spPr/>
        <p:txBody>
          <a:bodyPr/>
          <a:lstStyle>
            <a:lvl1pPr>
              <a:defRPr/>
            </a:lvl1pPr>
          </a:lstStyle>
          <a:p>
            <a:pPr>
              <a:defRPr/>
            </a:pPr>
            <a:fld id="{02828895-B343-419D-BE81-87E0E606C0CA}" type="slidenum">
              <a:rPr lang="cs-CZ"/>
              <a:pPr>
                <a:defRPr/>
              </a:pPr>
              <a:t>‹#›</a:t>
            </a:fld>
            <a:endParaRPr lang="cs-CZ"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7" name="Přímá spojnice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dirty="0"/>
          </a:p>
        </p:txBody>
      </p:sp>
      <p:sp>
        <p:nvSpPr>
          <p:cNvPr id="29" name="Nadpis 28"/>
          <p:cNvSpPr>
            <a:spLocks noGrp="1"/>
          </p:cNvSpPr>
          <p:nvPr>
            <p:ph type="title"/>
          </p:nvPr>
        </p:nvSpPr>
        <p:spPr>
          <a:xfrm>
            <a:off x="304800" y="5410200"/>
            <a:ext cx="8610600" cy="882650"/>
          </a:xfrm>
        </p:spPr>
        <p:txBody>
          <a:bodyPr/>
          <a:lstStyle>
            <a:lvl1pPr>
              <a:defRPr/>
            </a:lvl1pPr>
          </a:lstStyle>
          <a:p>
            <a:r>
              <a:rPr lang="cs-CZ" smtClean="0"/>
              <a:t>Kliknutím lze upravit styl.</a:t>
            </a:r>
            <a:endParaRPr lang="en-US"/>
          </a:p>
        </p:txBody>
      </p:sp>
      <p:sp>
        <p:nvSpPr>
          <p:cNvPr id="13" name="Zástupný symbol pro text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cs-CZ" smtClean="0"/>
              <a:t>Kliknutím lze upravit styly předlohy textu.</a:t>
            </a:r>
          </a:p>
        </p:txBody>
      </p:sp>
      <p:sp>
        <p:nvSpPr>
          <p:cNvPr id="25" name="Zástupný symbol pro text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cs-CZ" smtClean="0"/>
              <a:t>Kliknutím lze upravit styly předlohy textu.</a:t>
            </a:r>
          </a:p>
        </p:txBody>
      </p:sp>
      <p:sp>
        <p:nvSpPr>
          <p:cNvPr id="4" name="Zástupný symbol pro obsah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28" name="Zástupný symbol pro obsah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8" name="Zástupný symbol pro datum 9"/>
          <p:cNvSpPr>
            <a:spLocks noGrp="1"/>
          </p:cNvSpPr>
          <p:nvPr>
            <p:ph type="dt" sz="half" idx="10"/>
          </p:nvPr>
        </p:nvSpPr>
        <p:spPr/>
        <p:txBody>
          <a:bodyPr/>
          <a:lstStyle>
            <a:lvl1pPr>
              <a:defRPr/>
            </a:lvl1pPr>
          </a:lstStyle>
          <a:p>
            <a:pPr>
              <a:defRPr/>
            </a:pPr>
            <a:fld id="{4100A93E-FF9D-4CAD-AB68-7615BEAFB979}" type="datetimeFigureOut">
              <a:rPr lang="cs-CZ"/>
              <a:pPr>
                <a:defRPr/>
              </a:pPr>
              <a:t>24.9.2013</a:t>
            </a:fld>
            <a:endParaRPr lang="cs-CZ" dirty="0"/>
          </a:p>
        </p:txBody>
      </p:sp>
      <p:sp>
        <p:nvSpPr>
          <p:cNvPr id="9" name="Zástupný symbol pro zápatí 5"/>
          <p:cNvSpPr>
            <a:spLocks noGrp="1"/>
          </p:cNvSpPr>
          <p:nvPr>
            <p:ph type="ftr" sz="quarter" idx="11"/>
          </p:nvPr>
        </p:nvSpPr>
        <p:spPr/>
        <p:txBody>
          <a:bodyPr/>
          <a:lstStyle>
            <a:lvl1pPr>
              <a:defRPr/>
            </a:lvl1pPr>
          </a:lstStyle>
          <a:p>
            <a:pPr>
              <a:defRPr/>
            </a:pPr>
            <a:endParaRPr lang="cs-CZ"/>
          </a:p>
        </p:txBody>
      </p:sp>
      <p:sp>
        <p:nvSpPr>
          <p:cNvPr id="10" name="Zástupný symbol pro číslo snímku 6"/>
          <p:cNvSpPr>
            <a:spLocks noGrp="1"/>
          </p:cNvSpPr>
          <p:nvPr>
            <p:ph type="sldNum" sz="quarter" idx="12"/>
          </p:nvPr>
        </p:nvSpPr>
        <p:spPr>
          <a:xfrm>
            <a:off x="8229600" y="6477000"/>
            <a:ext cx="762000" cy="247650"/>
          </a:xfrm>
        </p:spPr>
        <p:txBody>
          <a:bodyPr/>
          <a:lstStyle>
            <a:lvl1pPr>
              <a:defRPr/>
            </a:lvl1pPr>
          </a:lstStyle>
          <a:p>
            <a:pPr>
              <a:defRPr/>
            </a:pPr>
            <a:fld id="{8EE3C923-BB2F-42FA-9E25-D4AF9227004F}" type="slidenum">
              <a:rPr lang="cs-CZ"/>
              <a:pPr>
                <a:defRPr/>
              </a:pPr>
              <a:t>‹#›</a:t>
            </a:fld>
            <a:endParaRPr lang="cs-CZ"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0" name="Nadpis 29"/>
          <p:cNvSpPr>
            <a:spLocks noGrp="1"/>
          </p:cNvSpPr>
          <p:nvPr>
            <p:ph type="title"/>
          </p:nvPr>
        </p:nvSpPr>
        <p:spPr>
          <a:xfrm>
            <a:off x="301752" y="457200"/>
            <a:ext cx="8686800" cy="841248"/>
          </a:xfrm>
        </p:spPr>
        <p:txBody>
          <a:bodyPr/>
          <a:lstStyle/>
          <a:p>
            <a:r>
              <a:rPr lang="cs-CZ" smtClean="0"/>
              <a:t>Kliknutím lze upravit styl.</a:t>
            </a:r>
            <a:endParaRPr lang="en-US"/>
          </a:p>
        </p:txBody>
      </p:sp>
      <p:sp>
        <p:nvSpPr>
          <p:cNvPr id="3" name="Zástupný symbol pro datum 10"/>
          <p:cNvSpPr>
            <a:spLocks noGrp="1"/>
          </p:cNvSpPr>
          <p:nvPr>
            <p:ph type="dt" sz="half" idx="10"/>
          </p:nvPr>
        </p:nvSpPr>
        <p:spPr/>
        <p:txBody>
          <a:bodyPr/>
          <a:lstStyle>
            <a:lvl1pPr>
              <a:defRPr/>
            </a:lvl1pPr>
          </a:lstStyle>
          <a:p>
            <a:pPr>
              <a:defRPr/>
            </a:pPr>
            <a:fld id="{1D2EECA1-7543-4052-A0E2-D017EAD85E82}" type="datetimeFigureOut">
              <a:rPr lang="cs-CZ"/>
              <a:pPr>
                <a:defRPr/>
              </a:pPr>
              <a:t>24.9.2013</a:t>
            </a:fld>
            <a:endParaRPr lang="cs-CZ" dirty="0"/>
          </a:p>
        </p:txBody>
      </p:sp>
      <p:sp>
        <p:nvSpPr>
          <p:cNvPr id="4" name="Zástupný symbol pro zápatí 27"/>
          <p:cNvSpPr>
            <a:spLocks noGrp="1"/>
          </p:cNvSpPr>
          <p:nvPr>
            <p:ph type="ftr" sz="quarter" idx="11"/>
          </p:nvPr>
        </p:nvSpPr>
        <p:spPr/>
        <p:txBody>
          <a:bodyPr/>
          <a:lstStyle>
            <a:lvl1pPr>
              <a:defRPr/>
            </a:lvl1pPr>
          </a:lstStyle>
          <a:p>
            <a:pPr>
              <a:defRPr/>
            </a:pPr>
            <a:endParaRPr lang="cs-CZ"/>
          </a:p>
        </p:txBody>
      </p:sp>
      <p:sp>
        <p:nvSpPr>
          <p:cNvPr id="5" name="Zástupný symbol pro číslo snímku 4"/>
          <p:cNvSpPr>
            <a:spLocks noGrp="1"/>
          </p:cNvSpPr>
          <p:nvPr>
            <p:ph type="sldNum" sz="quarter" idx="12"/>
          </p:nvPr>
        </p:nvSpPr>
        <p:spPr/>
        <p:txBody>
          <a:bodyPr/>
          <a:lstStyle>
            <a:lvl1pPr>
              <a:defRPr/>
            </a:lvl1pPr>
          </a:lstStyle>
          <a:p>
            <a:pPr>
              <a:defRPr/>
            </a:pPr>
            <a:fld id="{B47286CB-799D-4E5A-8DF4-0F086F1147AF}" type="slidenum">
              <a:rPr lang="cs-CZ"/>
              <a:pPr>
                <a:defRPr/>
              </a:pPr>
              <a:t>‹#›</a:t>
            </a:fld>
            <a:endParaRPr lang="cs-CZ"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Zástupný symbol pro datum 2"/>
          <p:cNvSpPr>
            <a:spLocks noGrp="1"/>
          </p:cNvSpPr>
          <p:nvPr>
            <p:ph type="dt" sz="half" idx="10"/>
          </p:nvPr>
        </p:nvSpPr>
        <p:spPr/>
        <p:txBody>
          <a:bodyPr/>
          <a:lstStyle>
            <a:lvl1pPr>
              <a:defRPr/>
            </a:lvl1pPr>
          </a:lstStyle>
          <a:p>
            <a:pPr>
              <a:defRPr/>
            </a:pPr>
            <a:fld id="{D300D5B7-E758-4C24-8B9C-D7C615399066}" type="datetimeFigureOut">
              <a:rPr lang="cs-CZ"/>
              <a:pPr>
                <a:defRPr/>
              </a:pPr>
              <a:t>24.9.2013</a:t>
            </a:fld>
            <a:endParaRPr lang="cs-CZ" dirty="0"/>
          </a:p>
        </p:txBody>
      </p:sp>
      <p:sp>
        <p:nvSpPr>
          <p:cNvPr id="3" name="Zástupný symbol pro zápatí 23"/>
          <p:cNvSpPr>
            <a:spLocks noGrp="1"/>
          </p:cNvSpPr>
          <p:nvPr>
            <p:ph type="ftr" sz="quarter" idx="11"/>
          </p:nvPr>
        </p:nvSpPr>
        <p:spPr/>
        <p:txBody>
          <a:bodyPr/>
          <a:lstStyle>
            <a:lvl1pPr>
              <a:defRPr/>
            </a:lvl1pPr>
          </a:lstStyle>
          <a:p>
            <a:pPr>
              <a:defRPr/>
            </a:pPr>
            <a:endParaRPr lang="cs-CZ"/>
          </a:p>
        </p:txBody>
      </p:sp>
      <p:sp>
        <p:nvSpPr>
          <p:cNvPr id="4" name="Zástupný symbol pro číslo snímku 6"/>
          <p:cNvSpPr>
            <a:spLocks noGrp="1"/>
          </p:cNvSpPr>
          <p:nvPr>
            <p:ph type="sldNum" sz="quarter" idx="12"/>
          </p:nvPr>
        </p:nvSpPr>
        <p:spPr/>
        <p:txBody>
          <a:bodyPr/>
          <a:lstStyle>
            <a:lvl1pPr>
              <a:defRPr/>
            </a:lvl1pPr>
          </a:lstStyle>
          <a:p>
            <a:pPr>
              <a:defRPr/>
            </a:pPr>
            <a:fld id="{6C1F4ECD-2593-44B4-BF65-B90608B8D68E}" type="slidenum">
              <a:rPr lang="cs-CZ"/>
              <a:pPr>
                <a:defRPr/>
              </a:pPr>
              <a:t>‹#›</a:t>
            </a:fld>
            <a:endParaRPr lang="cs-CZ"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5" name="Přímá spojnice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dirty="0"/>
          </a:p>
        </p:txBody>
      </p:sp>
      <p:sp>
        <p:nvSpPr>
          <p:cNvPr id="12" name="Nadpis 11"/>
          <p:cNvSpPr>
            <a:spLocks noGrp="1"/>
          </p:cNvSpPr>
          <p:nvPr>
            <p:ph type="title"/>
          </p:nvPr>
        </p:nvSpPr>
        <p:spPr>
          <a:xfrm>
            <a:off x="457200" y="5486400"/>
            <a:ext cx="8458200" cy="520700"/>
          </a:xfrm>
        </p:spPr>
        <p:txBody>
          <a:bodyPr/>
          <a:lstStyle>
            <a:lvl1pPr algn="l">
              <a:buNone/>
              <a:defRPr sz="2000" b="1"/>
            </a:lvl1pPr>
          </a:lstStyle>
          <a:p>
            <a:r>
              <a:rPr lang="cs-CZ" smtClean="0"/>
              <a:t>Kliknutím lze upravit styl.</a:t>
            </a:r>
            <a:endParaRPr lang="en-US"/>
          </a:p>
        </p:txBody>
      </p:sp>
      <p:sp>
        <p:nvSpPr>
          <p:cNvPr id="26" name="Zástupný symbol pro text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cs-CZ" smtClean="0"/>
              <a:t>Kliknutím lze upravit styly předlohy textu.</a:t>
            </a:r>
          </a:p>
        </p:txBody>
      </p:sp>
      <p:sp>
        <p:nvSpPr>
          <p:cNvPr id="14" name="Zástupný symbol pro obsah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6" name="Zástupný symbol pro datum 24"/>
          <p:cNvSpPr>
            <a:spLocks noGrp="1"/>
          </p:cNvSpPr>
          <p:nvPr>
            <p:ph type="dt" sz="half" idx="10"/>
          </p:nvPr>
        </p:nvSpPr>
        <p:spPr/>
        <p:txBody>
          <a:bodyPr/>
          <a:lstStyle>
            <a:lvl1pPr>
              <a:defRPr/>
            </a:lvl1pPr>
          </a:lstStyle>
          <a:p>
            <a:pPr>
              <a:defRPr/>
            </a:pPr>
            <a:fld id="{19844B50-B074-4C89-972B-E33A13685E4A}" type="datetimeFigureOut">
              <a:rPr lang="cs-CZ"/>
              <a:pPr>
                <a:defRPr/>
              </a:pPr>
              <a:t>24.9.2013</a:t>
            </a:fld>
            <a:endParaRPr lang="cs-CZ" dirty="0"/>
          </a:p>
        </p:txBody>
      </p:sp>
      <p:sp>
        <p:nvSpPr>
          <p:cNvPr id="7" name="Zástupný symbol pro zápatí 28"/>
          <p:cNvSpPr>
            <a:spLocks noGrp="1"/>
          </p:cNvSpPr>
          <p:nvPr>
            <p:ph type="ftr" sz="quarter" idx="11"/>
          </p:nvPr>
        </p:nvSpPr>
        <p:spPr/>
        <p:txBody>
          <a:bodyPr/>
          <a:lstStyle>
            <a:lvl1pPr>
              <a:defRPr/>
            </a:lvl1pPr>
          </a:lstStyle>
          <a:p>
            <a:pPr>
              <a:defRPr/>
            </a:pPr>
            <a:endParaRPr lang="cs-CZ"/>
          </a:p>
        </p:txBody>
      </p:sp>
      <p:sp>
        <p:nvSpPr>
          <p:cNvPr id="8" name="Zástupný symbol pro číslo snímku 6"/>
          <p:cNvSpPr>
            <a:spLocks noGrp="1"/>
          </p:cNvSpPr>
          <p:nvPr>
            <p:ph type="sldNum" sz="quarter" idx="12"/>
          </p:nvPr>
        </p:nvSpPr>
        <p:spPr/>
        <p:txBody>
          <a:bodyPr/>
          <a:lstStyle>
            <a:lvl1pPr>
              <a:defRPr/>
            </a:lvl1pPr>
          </a:lstStyle>
          <a:p>
            <a:pPr>
              <a:defRPr/>
            </a:pPr>
            <a:fld id="{A75ABE72-4B7C-4CF8-BB1E-3D7456F064DF}" type="slidenum">
              <a:rPr lang="cs-CZ"/>
              <a:pPr>
                <a:defRPr/>
              </a:pPr>
              <a:t>‹#›</a:t>
            </a:fld>
            <a:endParaRPr lang="cs-CZ"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3" name="Zástupný symbol pro obrázek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cs-CZ" noProof="0" dirty="0" smtClean="0"/>
              <a:t>Kliknutím na ikonu přidáte obrázek.</a:t>
            </a:r>
            <a:endParaRPr lang="en-US" noProof="0" dirty="0"/>
          </a:p>
        </p:txBody>
      </p:sp>
      <p:sp>
        <p:nvSpPr>
          <p:cNvPr id="17" name="Nadpis 16"/>
          <p:cNvSpPr>
            <a:spLocks noGrp="1"/>
          </p:cNvSpPr>
          <p:nvPr>
            <p:ph type="title"/>
          </p:nvPr>
        </p:nvSpPr>
        <p:spPr>
          <a:xfrm>
            <a:off x="381000" y="4993760"/>
            <a:ext cx="5867400" cy="522288"/>
          </a:xfrm>
        </p:spPr>
        <p:txBody>
          <a:bodyPr/>
          <a:lstStyle>
            <a:lvl1pPr algn="l">
              <a:buNone/>
              <a:defRPr sz="2000" b="1"/>
            </a:lvl1pPr>
          </a:lstStyle>
          <a:p>
            <a:r>
              <a:rPr lang="cs-CZ" smtClean="0"/>
              <a:t>Kliknutím lze upravit styl.</a:t>
            </a:r>
            <a:endParaRPr lang="en-US"/>
          </a:p>
        </p:txBody>
      </p:sp>
      <p:sp>
        <p:nvSpPr>
          <p:cNvPr id="26" name="Zástupný symbol pro text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cs-CZ" smtClean="0"/>
              <a:t>Kliknutím lze upravit styly předlohy textu.</a:t>
            </a:r>
          </a:p>
        </p:txBody>
      </p:sp>
      <p:sp>
        <p:nvSpPr>
          <p:cNvPr id="5" name="Zástupný symbol pro datum 6"/>
          <p:cNvSpPr>
            <a:spLocks noGrp="1"/>
          </p:cNvSpPr>
          <p:nvPr>
            <p:ph type="dt" sz="half" idx="10"/>
          </p:nvPr>
        </p:nvSpPr>
        <p:spPr/>
        <p:txBody>
          <a:bodyPr/>
          <a:lstStyle>
            <a:lvl1pPr>
              <a:defRPr/>
            </a:lvl1pPr>
          </a:lstStyle>
          <a:p>
            <a:pPr>
              <a:defRPr/>
            </a:pPr>
            <a:fld id="{64BC3E54-5312-453D-9874-8B86C694D792}" type="datetimeFigureOut">
              <a:rPr lang="cs-CZ"/>
              <a:pPr>
                <a:defRPr/>
              </a:pPr>
              <a:t>24.9.2013</a:t>
            </a:fld>
            <a:endParaRPr lang="cs-CZ" dirty="0"/>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30"/>
          <p:cNvSpPr>
            <a:spLocks noGrp="1"/>
          </p:cNvSpPr>
          <p:nvPr>
            <p:ph type="sldNum" sz="quarter" idx="12"/>
          </p:nvPr>
        </p:nvSpPr>
        <p:spPr/>
        <p:txBody>
          <a:bodyPr/>
          <a:lstStyle>
            <a:lvl1pPr>
              <a:defRPr/>
            </a:lvl1pPr>
          </a:lstStyle>
          <a:p>
            <a:pPr>
              <a:defRPr/>
            </a:pPr>
            <a:fld id="{9A93BDF9-4A76-4AD2-A9B2-91E32FC94D25}" type="slidenum">
              <a:rPr lang="cs-CZ"/>
              <a:pPr>
                <a:defRPr/>
              </a:pPr>
              <a:t>‹#›</a:t>
            </a:fld>
            <a:endParaRPr lang="cs-CZ"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en-US"/>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10"/>
          <p:cNvSpPr>
            <a:spLocks noGrp="1"/>
          </p:cNvSpPr>
          <p:nvPr>
            <p:ph type="dt" sz="half" idx="10"/>
          </p:nvPr>
        </p:nvSpPr>
        <p:spPr/>
        <p:txBody>
          <a:bodyPr/>
          <a:lstStyle>
            <a:lvl1pPr>
              <a:defRPr/>
            </a:lvl1pPr>
          </a:lstStyle>
          <a:p>
            <a:pPr>
              <a:defRPr/>
            </a:pPr>
            <a:fld id="{80C37935-9060-4AA8-9ACF-3CCE79FECA7A}" type="datetimeFigureOut">
              <a:rPr lang="cs-CZ"/>
              <a:pPr>
                <a:defRPr/>
              </a:pPr>
              <a:t>24.9.2013</a:t>
            </a:fld>
            <a:endParaRPr lang="cs-CZ" dirty="0"/>
          </a:p>
        </p:txBody>
      </p:sp>
      <p:sp>
        <p:nvSpPr>
          <p:cNvPr id="5" name="Zástupný symbol pro zápatí 27"/>
          <p:cNvSpPr>
            <a:spLocks noGrp="1"/>
          </p:cNvSpPr>
          <p:nvPr>
            <p:ph type="ftr" sz="quarter" idx="11"/>
          </p:nvPr>
        </p:nvSpPr>
        <p:spPr/>
        <p:txBody>
          <a:bodyPr/>
          <a:lstStyle>
            <a:lvl1pPr>
              <a:defRPr/>
            </a:lvl1pPr>
          </a:lstStyle>
          <a:p>
            <a:pPr>
              <a:defRPr/>
            </a:pPr>
            <a:endParaRPr lang="cs-CZ"/>
          </a:p>
        </p:txBody>
      </p:sp>
      <p:sp>
        <p:nvSpPr>
          <p:cNvPr id="6" name="Zástupný symbol pro číslo snímku 4"/>
          <p:cNvSpPr>
            <a:spLocks noGrp="1"/>
          </p:cNvSpPr>
          <p:nvPr>
            <p:ph type="sldNum" sz="quarter" idx="12"/>
          </p:nvPr>
        </p:nvSpPr>
        <p:spPr/>
        <p:txBody>
          <a:bodyPr/>
          <a:lstStyle>
            <a:lvl1pPr>
              <a:defRPr/>
            </a:lvl1pPr>
          </a:lstStyle>
          <a:p>
            <a:pPr>
              <a:defRPr/>
            </a:pPr>
            <a:fld id="{A756D7FF-C5EA-4412-8B65-0C23B6732302}" type="slidenum">
              <a:rPr lang="cs-CZ"/>
              <a:pPr>
                <a:defRPr/>
              </a:pPr>
              <a:t>‹#›</a:t>
            </a:fld>
            <a:endParaRPr lang="cs-CZ"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549276"/>
            <a:ext cx="1828800" cy="5851525"/>
          </a:xfrm>
        </p:spPr>
        <p:txBody>
          <a:bodyPr vert="eaVert"/>
          <a:lstStyle/>
          <a:p>
            <a:r>
              <a:rPr lang="cs-CZ" smtClean="0"/>
              <a:t>Kliknutím lze upravit styl.</a:t>
            </a:r>
            <a:endParaRPr lang="en-US"/>
          </a:p>
        </p:txBody>
      </p:sp>
      <p:sp>
        <p:nvSpPr>
          <p:cNvPr id="3" name="Zástupný symbol pro svislý text 2"/>
          <p:cNvSpPr>
            <a:spLocks noGrp="1"/>
          </p:cNvSpPr>
          <p:nvPr>
            <p:ph type="body" orient="vert" idx="1"/>
          </p:nvPr>
        </p:nvSpPr>
        <p:spPr>
          <a:xfrm>
            <a:off x="457200" y="549276"/>
            <a:ext cx="62484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Zástupný symbol pro datum 3"/>
          <p:cNvSpPr>
            <a:spLocks noGrp="1"/>
          </p:cNvSpPr>
          <p:nvPr>
            <p:ph type="dt" sz="half" idx="10"/>
          </p:nvPr>
        </p:nvSpPr>
        <p:spPr/>
        <p:txBody>
          <a:bodyPr/>
          <a:lstStyle>
            <a:lvl1pPr>
              <a:defRPr/>
            </a:lvl1pPr>
          </a:lstStyle>
          <a:p>
            <a:pPr>
              <a:defRPr/>
            </a:pPr>
            <a:fld id="{B2D1C4F5-0A73-4D9A-9E71-FFA58C35CC12}" type="datetimeFigureOut">
              <a:rPr lang="cs-CZ"/>
              <a:pPr>
                <a:defRPr/>
              </a:pPr>
              <a:t>24.9.2013</a:t>
            </a:fld>
            <a:endParaRPr lang="cs-CZ" dirty="0"/>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3DF0D4C9-094C-4655-B0F6-879E9756BE2C}" type="slidenum">
              <a:rPr lang="cs-CZ"/>
              <a:pPr>
                <a:defRPr/>
              </a:pPr>
              <a:t>‹#›</a:t>
            </a:fld>
            <a:endParaRPr lang="cs-CZ"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římá spojnice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dirty="0"/>
          </a:p>
        </p:txBody>
      </p:sp>
      <p:sp>
        <p:nvSpPr>
          <p:cNvPr id="1029" name="Zástupný symbol pro text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smtClean="0"/>
          </a:p>
        </p:txBody>
      </p:sp>
      <p:sp>
        <p:nvSpPr>
          <p:cNvPr id="11" name="Zástupný symbol pro datum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smtClean="0">
                <a:solidFill>
                  <a:schemeClr val="accent1">
                    <a:shade val="75000"/>
                  </a:schemeClr>
                </a:solidFill>
              </a:defRPr>
            </a:lvl1pPr>
          </a:lstStyle>
          <a:p>
            <a:pPr>
              <a:defRPr/>
            </a:pPr>
            <a:fld id="{598BBB5E-74E1-48A6-9B73-CD646D5E44CF}" type="datetimeFigureOut">
              <a:rPr lang="cs-CZ"/>
              <a:pPr>
                <a:defRPr/>
              </a:pPr>
              <a:t>24.9.2013</a:t>
            </a:fld>
            <a:endParaRPr lang="cs-CZ" dirty="0"/>
          </a:p>
        </p:txBody>
      </p:sp>
      <p:sp>
        <p:nvSpPr>
          <p:cNvPr id="28" name="Zástupný symbol pro zápatí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dirty="0">
                <a:solidFill>
                  <a:schemeClr val="accent1">
                    <a:shade val="75000"/>
                  </a:schemeClr>
                </a:solidFill>
              </a:defRPr>
            </a:lvl1pPr>
          </a:lstStyle>
          <a:p>
            <a:pPr>
              <a:defRPr/>
            </a:pPr>
            <a:endParaRPr lang="cs-CZ"/>
          </a:p>
        </p:txBody>
      </p:sp>
      <p:sp>
        <p:nvSpPr>
          <p:cNvPr id="5" name="Zástupný symbol pro číslo snímku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chemeClr val="accent1">
                    <a:shade val="75000"/>
                  </a:schemeClr>
                </a:solidFill>
              </a:defRPr>
            </a:lvl1pPr>
          </a:lstStyle>
          <a:p>
            <a:pPr>
              <a:defRPr/>
            </a:pPr>
            <a:fld id="{F3C44F5C-5839-4F22-9261-C2E5AA0F15A3}" type="slidenum">
              <a:rPr lang="cs-CZ"/>
              <a:pPr>
                <a:defRPr/>
              </a:pPr>
              <a:t>‹#›</a:t>
            </a:fld>
            <a:endParaRPr lang="cs-CZ" dirty="0"/>
          </a:p>
        </p:txBody>
      </p:sp>
      <p:sp>
        <p:nvSpPr>
          <p:cNvPr id="10" name="Zástupný symbol pro nadpis 9"/>
          <p:cNvSpPr>
            <a:spLocks noGrp="1"/>
          </p:cNvSpPr>
          <p:nvPr>
            <p:ph type="title"/>
          </p:nvPr>
        </p:nvSpPr>
        <p:spPr>
          <a:xfrm>
            <a:off x="304800" y="457200"/>
            <a:ext cx="8686800" cy="838200"/>
          </a:xfrm>
          <a:prstGeom prst="rect">
            <a:avLst/>
          </a:prstGeom>
        </p:spPr>
        <p:txBody>
          <a:bodyPr vert="horz" anchor="ctr">
            <a:normAutofit/>
          </a:bodyPr>
          <a:lstStyle/>
          <a:p>
            <a:r>
              <a:rPr lang="cs-CZ" smtClean="0"/>
              <a:t>Kliknutím lze upravit styl.</a:t>
            </a:r>
            <a:endParaRPr lang="en-US"/>
          </a:p>
        </p:txBody>
      </p:sp>
      <p:sp>
        <p:nvSpPr>
          <p:cNvPr id="9" name="Přímá spojnice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dirty="0"/>
          </a:p>
        </p:txBody>
      </p:sp>
      <p:sp>
        <p:nvSpPr>
          <p:cNvPr id="12" name="Přímá spojnice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dirty="0"/>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5" r:id="rId4"/>
    <p:sldLayoutId id="2147483699" r:id="rId5"/>
    <p:sldLayoutId id="2147483694" r:id="rId6"/>
    <p:sldLayoutId id="2147483700" r:id="rId7"/>
    <p:sldLayoutId id="2147483701" r:id="rId8"/>
    <p:sldLayoutId id="2147483702" r:id="rId9"/>
    <p:sldLayoutId id="2147483693" r:id="rId10"/>
    <p:sldLayoutId id="2147483703" r:id="rId11"/>
  </p:sldLayoutIdLst>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 Target="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moderni-dejiny.cz/clanek/charta-77-a-tzv-anticharta-pracovni-listy/"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hyperlink" Target="http://cs.wikipedia.org/wiki/Anticharta" TargetMode="External"/><Relationship Id="rId5" Type="http://schemas.openxmlformats.org/officeDocument/2006/relationships/hyperlink" Target="http://cs.wikipedia.org/wiki/Charta_77" TargetMode="External"/><Relationship Id="rId4" Type="http://schemas.openxmlformats.org/officeDocument/2006/relationships/hyperlink" Target="http://www.svedomi.cz/dokdoby/charta_77.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4364" name="Group 28"/>
          <p:cNvGraphicFramePr>
            <a:graphicFrameLocks noGrp="1"/>
          </p:cNvGraphicFramePr>
          <p:nvPr>
            <p:extLst>
              <p:ext uri="{D42A27DB-BD31-4B8C-83A1-F6EECF244321}">
                <p14:modId xmlns:p14="http://schemas.microsoft.com/office/powerpoint/2010/main" val="3810683588"/>
              </p:ext>
            </p:extLst>
          </p:nvPr>
        </p:nvGraphicFramePr>
        <p:xfrm>
          <a:off x="614363" y="2816225"/>
          <a:ext cx="8137525" cy="2966640"/>
        </p:xfrm>
        <a:graphic>
          <a:graphicData uri="http://schemas.openxmlformats.org/drawingml/2006/table">
            <a:tbl>
              <a:tblPr/>
              <a:tblGrid>
                <a:gridCol w="1941512"/>
                <a:gridCol w="6196013"/>
              </a:tblGrid>
              <a:tr h="8636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2C3036"/>
                          </a:solidFill>
                          <a:effectLst/>
                          <a:latin typeface="Calibri" pitchFamily="34" charset="0"/>
                          <a:cs typeface="Arial" charset="0"/>
                        </a:rPr>
                        <a:t>ŠKOLA:</a:t>
                      </a:r>
                      <a:endParaRPr kumimoji="0" lang="cs-CZ" sz="1800" b="1" i="0" u="none" strike="noStrike" cap="none" normalizeH="0" baseline="0" dirty="0" smtClean="0">
                        <a:ln>
                          <a:noFill/>
                        </a:ln>
                        <a:solidFill>
                          <a:srgbClr val="FFFFFF"/>
                        </a:solidFill>
                        <a:effectLst/>
                        <a:latin typeface="Franklin Gothic Book" pitchFamily="34" charset="0"/>
                        <a:cs typeface="Arial" charset="0"/>
                      </a:endParaRPr>
                    </a:p>
                  </a:txBody>
                  <a:tcPr marL="91447" marR="91447" marT="45712" marB="4571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2C3036"/>
                          </a:solidFill>
                          <a:effectLst/>
                          <a:latin typeface="Calibri" pitchFamily="34" charset="0"/>
                          <a:cs typeface="Arial" charset="0"/>
                        </a:rPr>
                        <a:t>Gymnázium, Chomutov, Mostecká 3000, příspěvková organizace</a:t>
                      </a:r>
                      <a:endParaRPr kumimoji="0" lang="cs-CZ" sz="1800" b="1" i="0" u="none" strike="noStrike" cap="none" normalizeH="0" baseline="0" dirty="0" smtClean="0">
                        <a:ln>
                          <a:noFill/>
                        </a:ln>
                        <a:solidFill>
                          <a:srgbClr val="FFFFFF"/>
                        </a:solidFill>
                        <a:effectLst/>
                        <a:latin typeface="Franklin Gothic Book" pitchFamily="34" charset="0"/>
                        <a:cs typeface="Arial" charset="0"/>
                      </a:endParaRPr>
                    </a:p>
                  </a:txBody>
                  <a:tcPr marL="91447" marR="91447" marT="45712" marB="4571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65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2C3036"/>
                          </a:solidFill>
                          <a:effectLst/>
                          <a:latin typeface="Calibri" pitchFamily="34" charset="0"/>
                          <a:cs typeface="Arial" charset="0"/>
                        </a:rPr>
                        <a:t>AUTOR:</a:t>
                      </a:r>
                    </a:p>
                  </a:txBody>
                  <a:tcPr marL="91447" marR="91447" marT="45712" marB="4571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dirty="0" smtClean="0">
                          <a:ln>
                            <a:noFill/>
                          </a:ln>
                          <a:solidFill>
                            <a:srgbClr val="2C3036"/>
                          </a:solidFill>
                          <a:effectLst/>
                          <a:latin typeface="Calibri" pitchFamily="34" charset="0"/>
                          <a:cs typeface="Arial" charset="0"/>
                        </a:rPr>
                        <a:t>PaedDr. Jan Micka</a:t>
                      </a:r>
                    </a:p>
                  </a:txBody>
                  <a:tcPr marL="91447" marR="91447" marT="45712" marB="4571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r>
              <a:tr h="365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2C3036"/>
                          </a:solidFill>
                          <a:effectLst/>
                          <a:latin typeface="Calibri" pitchFamily="34" charset="0"/>
                          <a:cs typeface="Arial" charset="0"/>
                        </a:rPr>
                        <a:t>NÁZEV:</a:t>
                      </a:r>
                    </a:p>
                  </a:txBody>
                  <a:tcPr marL="91447" marR="91447" marT="45712" marB="4571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0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dirty="0" smtClean="0">
                          <a:ln>
                            <a:noFill/>
                          </a:ln>
                          <a:solidFill>
                            <a:srgbClr val="2C3036"/>
                          </a:solidFill>
                          <a:effectLst/>
                          <a:latin typeface="Calibri" pitchFamily="34" charset="0"/>
                          <a:cs typeface="Arial" charset="0"/>
                        </a:rPr>
                        <a:t>VY_12_INOVACE_02A_32_Charta 77</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800" b="0" i="0" u="none" strike="noStrike" cap="none" normalizeH="0" baseline="0" dirty="0" smtClean="0">
                        <a:ln>
                          <a:noFill/>
                        </a:ln>
                        <a:solidFill>
                          <a:srgbClr val="2C3036"/>
                        </a:solidFill>
                        <a:effectLst/>
                        <a:latin typeface="Calibri" pitchFamily="34" charset="0"/>
                        <a:cs typeface="Arial" charset="0"/>
                      </a:endParaRPr>
                    </a:p>
                  </a:txBody>
                  <a:tcPr marL="91447" marR="91447" marT="45712" marB="4571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0E8"/>
                    </a:solidFill>
                  </a:tcPr>
                </a:tc>
              </a:tr>
              <a:tr h="365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2C3036"/>
                          </a:solidFill>
                          <a:effectLst/>
                          <a:latin typeface="Calibri" pitchFamily="34" charset="0"/>
                          <a:cs typeface="Arial" charset="0"/>
                        </a:rPr>
                        <a:t>TEMA:</a:t>
                      </a:r>
                    </a:p>
                  </a:txBody>
                  <a:tcPr marL="91447" marR="91447" marT="45712" marB="4571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dirty="0" smtClean="0">
                          <a:ln>
                            <a:noFill/>
                          </a:ln>
                          <a:solidFill>
                            <a:srgbClr val="2C3036"/>
                          </a:solidFill>
                          <a:effectLst/>
                          <a:latin typeface="Calibri" pitchFamily="34" charset="0"/>
                          <a:cs typeface="Arial" charset="0"/>
                        </a:rPr>
                        <a:t>Dějiny 20. století</a:t>
                      </a:r>
                    </a:p>
                  </a:txBody>
                  <a:tcPr marL="91447" marR="91447" marT="45712" marB="4571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r>
              <a:tr h="365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2C3036"/>
                          </a:solidFill>
                          <a:effectLst/>
                          <a:latin typeface="Calibri" pitchFamily="34" charset="0"/>
                          <a:cs typeface="Arial" charset="0"/>
                        </a:rPr>
                        <a:t>ČÍSLO PROJEKTU:</a:t>
                      </a:r>
                    </a:p>
                  </a:txBody>
                  <a:tcPr marL="91447" marR="91447" marT="45712" marB="4571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0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dirty="0" smtClean="0">
                          <a:ln>
                            <a:noFill/>
                          </a:ln>
                          <a:solidFill>
                            <a:srgbClr val="2C3036"/>
                          </a:solidFill>
                          <a:effectLst/>
                          <a:latin typeface="Calibri" pitchFamily="34" charset="0"/>
                          <a:cs typeface="Arial" charset="0"/>
                        </a:rPr>
                        <a:t>CZ.1.07/1.5.00/34.0816</a:t>
                      </a:r>
                    </a:p>
                  </a:txBody>
                  <a:tcPr marL="91447" marR="91447" marT="45712" marB="4571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CF0E8"/>
                    </a:solidFill>
                  </a:tcPr>
                </a:tc>
              </a:tr>
              <a:tr h="365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1" i="0" u="none" strike="noStrike" cap="none" normalizeH="0" baseline="0" dirty="0" smtClean="0">
                          <a:ln>
                            <a:noFill/>
                          </a:ln>
                          <a:solidFill>
                            <a:srgbClr val="2C3036"/>
                          </a:solidFill>
                          <a:effectLst/>
                          <a:latin typeface="Calibri" pitchFamily="34" charset="0"/>
                          <a:cs typeface="Arial" charset="0"/>
                        </a:rPr>
                        <a:t>DATUM TVORBY:</a:t>
                      </a:r>
                    </a:p>
                  </a:txBody>
                  <a:tcPr marL="91447" marR="91447" marT="45712" marB="4571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800" b="0" i="0" u="none" strike="noStrike" cap="none" normalizeH="0" baseline="0" dirty="0" smtClean="0">
                          <a:ln>
                            <a:noFill/>
                          </a:ln>
                          <a:solidFill>
                            <a:srgbClr val="2C3036"/>
                          </a:solidFill>
                          <a:effectLst/>
                          <a:latin typeface="Calibri" pitchFamily="34" charset="0"/>
                          <a:cs typeface="Arial" charset="0"/>
                        </a:rPr>
                        <a:t>17. 3. 2013</a:t>
                      </a:r>
                    </a:p>
                  </a:txBody>
                  <a:tcPr marL="91447" marR="91447" marT="45712" marB="4571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9E0CD"/>
                    </a:solidFill>
                  </a:tcPr>
                </a:tc>
              </a:tr>
            </a:tbl>
          </a:graphicData>
        </a:graphic>
      </p:graphicFrame>
      <p:pic>
        <p:nvPicPr>
          <p:cNvPr id="14360" name="Obrázek 2"/>
          <p:cNvPicPr>
            <a:picLocks noChangeAspect="1"/>
          </p:cNvPicPr>
          <p:nvPr/>
        </p:nvPicPr>
        <p:blipFill>
          <a:blip r:embed="rId3"/>
          <a:srcRect/>
          <a:stretch>
            <a:fillRect/>
          </a:stretch>
        </p:blipFill>
        <p:spPr bwMode="auto">
          <a:xfrm>
            <a:off x="1979613" y="908050"/>
            <a:ext cx="5407025" cy="1046163"/>
          </a:xfrm>
          <a:prstGeom prst="rect">
            <a:avLst/>
          </a:prstGeom>
          <a:noFill/>
          <a:ln w="9525">
            <a:noFill/>
            <a:miter lim="800000"/>
            <a:headEnd/>
            <a:tailEnd/>
          </a:ln>
        </p:spPr>
      </p:pic>
      <p:pic>
        <p:nvPicPr>
          <p:cNvPr id="14361" name="Picture 2"/>
          <p:cNvPicPr>
            <a:picLocks noChangeAspect="1" noChangeArrowheads="1"/>
          </p:cNvPicPr>
          <p:nvPr/>
        </p:nvPicPr>
        <p:blipFill>
          <a:blip r:embed="rId4"/>
          <a:srcRect/>
          <a:stretch>
            <a:fillRect/>
          </a:stretch>
        </p:blipFill>
        <p:spPr bwMode="auto">
          <a:xfrm>
            <a:off x="1619250" y="2927350"/>
            <a:ext cx="649288" cy="6461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1052513"/>
          </a:xfrm>
        </p:spPr>
        <p:txBody>
          <a:bodyPr/>
          <a:lstStyle/>
          <a:p>
            <a:pPr fontAlgn="auto">
              <a:spcAft>
                <a:spcPts val="0"/>
              </a:spcAft>
              <a:defRPr/>
            </a:pPr>
            <a:r>
              <a:rPr lang="cs-CZ" b="1" dirty="0" smtClean="0">
                <a:solidFill>
                  <a:schemeClr val="tx1"/>
                </a:solidFill>
                <a:latin typeface="Calibri" pitchFamily="34" charset="0"/>
              </a:rPr>
              <a:t>ANOTACE</a:t>
            </a:r>
            <a:endParaRPr lang="cs-CZ" b="1" dirty="0">
              <a:solidFill>
                <a:schemeClr val="tx1"/>
              </a:solidFill>
              <a:latin typeface="Calibri" pitchFamily="34" charset="0"/>
            </a:endParaRPr>
          </a:p>
        </p:txBody>
      </p:sp>
      <p:sp>
        <p:nvSpPr>
          <p:cNvPr id="16386" name="Zástupný symbol pro obsah 2"/>
          <p:cNvSpPr>
            <a:spLocks noGrp="1"/>
          </p:cNvSpPr>
          <p:nvPr>
            <p:ph idx="1"/>
          </p:nvPr>
        </p:nvSpPr>
        <p:spPr>
          <a:xfrm>
            <a:off x="468313" y="1196975"/>
            <a:ext cx="8229600" cy="4929188"/>
          </a:xfrm>
        </p:spPr>
        <p:txBody>
          <a:bodyPr/>
          <a:lstStyle/>
          <a:p>
            <a:pPr marL="0" indent="0">
              <a:buNone/>
            </a:pPr>
            <a:r>
              <a:rPr lang="cs-CZ" sz="2400" dirty="0">
                <a:solidFill>
                  <a:schemeClr val="tx1"/>
                </a:solidFill>
                <a:latin typeface="Calibri" pitchFamily="34" charset="0"/>
              </a:rPr>
              <a:t>Materiál je určen pro interaktivní výuku.</a:t>
            </a:r>
          </a:p>
          <a:p>
            <a:pPr marL="0" indent="0">
              <a:buFont typeface="Arial" charset="0"/>
              <a:buNone/>
            </a:pPr>
            <a:r>
              <a:rPr lang="cs-CZ" sz="2400" dirty="0" smtClean="0">
                <a:solidFill>
                  <a:schemeClr val="tx1"/>
                </a:solidFill>
                <a:latin typeface="Calibri" pitchFamily="34" charset="0"/>
              </a:rPr>
              <a:t>Prezentace představí žákům situaci v ČSSR v době normalizace a příčiny vyhlášení Charty 77 a její důsledky. Bude pracovat s částí textu Prohlášení Charty 77.</a:t>
            </a:r>
          </a:p>
          <a:p>
            <a:pPr marL="0" indent="0">
              <a:buFont typeface="Arial" charset="0"/>
              <a:buNone/>
            </a:pPr>
            <a:r>
              <a:rPr lang="cs-CZ" sz="2400" dirty="0" smtClean="0">
                <a:solidFill>
                  <a:schemeClr val="tx1"/>
                </a:solidFill>
                <a:latin typeface="Calibri" pitchFamily="34" charset="0"/>
              </a:rPr>
              <a:t>S </a:t>
            </a:r>
            <a:r>
              <a:rPr lang="cs-CZ" sz="2400" dirty="0">
                <a:solidFill>
                  <a:schemeClr val="tx1"/>
                </a:solidFill>
                <a:latin typeface="Calibri" pitchFamily="34" charset="0"/>
              </a:rPr>
              <a:t>textem </a:t>
            </a:r>
            <a:r>
              <a:rPr lang="cs-CZ" sz="2400" dirty="0" smtClean="0">
                <a:solidFill>
                  <a:schemeClr val="tx1"/>
                </a:solidFill>
                <a:latin typeface="Calibri" pitchFamily="34" charset="0"/>
              </a:rPr>
              <a:t>lze </a:t>
            </a:r>
            <a:r>
              <a:rPr lang="cs-CZ" sz="2400" dirty="0">
                <a:solidFill>
                  <a:schemeClr val="tx1"/>
                </a:solidFill>
                <a:latin typeface="Calibri" pitchFamily="34" charset="0"/>
              </a:rPr>
              <a:t>pracovat </a:t>
            </a:r>
            <a:r>
              <a:rPr lang="cs-CZ" sz="2400" dirty="0" smtClean="0">
                <a:solidFill>
                  <a:schemeClr val="tx1"/>
                </a:solidFill>
                <a:latin typeface="Calibri" pitchFamily="34" charset="0"/>
              </a:rPr>
              <a:t> v případě užití interaktivní tabule pomocí elektronického pera, </a:t>
            </a:r>
            <a:r>
              <a:rPr lang="cs-CZ" sz="2400" dirty="0" smtClean="0">
                <a:solidFill>
                  <a:schemeClr val="tx1"/>
                </a:solidFill>
                <a:latin typeface="Calibri" pitchFamily="34" charset="0"/>
              </a:rPr>
              <a:t>digitálního pera, přímo </a:t>
            </a:r>
            <a:r>
              <a:rPr lang="cs-CZ" sz="2400" dirty="0">
                <a:solidFill>
                  <a:schemeClr val="tx1"/>
                </a:solidFill>
                <a:latin typeface="Calibri" pitchFamily="34" charset="0"/>
              </a:rPr>
              <a:t>na tabuli (podtrhávání, zvýrazňování pojmů, figur, označení správné odpovědi </a:t>
            </a:r>
            <a:r>
              <a:rPr lang="cs-CZ" sz="2400" dirty="0" err="1">
                <a:solidFill>
                  <a:schemeClr val="tx1"/>
                </a:solidFill>
                <a:latin typeface="Calibri" pitchFamily="34" charset="0"/>
              </a:rPr>
              <a:t>apod</a:t>
            </a:r>
            <a:r>
              <a:rPr lang="cs-CZ" sz="2400" dirty="0" smtClean="0">
                <a:solidFill>
                  <a:schemeClr val="tx1"/>
                </a:solidFill>
                <a:latin typeface="Calibri" pitchFamily="34" charset="0"/>
              </a:rPr>
              <a:t>) nebo v počítači. Předpokládá se zapojení studentů při hledání informací a vysvětlování neznámých pojmů (s použitím internetových vyhledávačů).</a:t>
            </a:r>
          </a:p>
          <a:p>
            <a:pPr marL="0" indent="0">
              <a:buFont typeface="Arial" charset="0"/>
              <a:buNone/>
            </a:pPr>
            <a:r>
              <a:rPr lang="cs-CZ" sz="2400" dirty="0" smtClean="0">
                <a:solidFill>
                  <a:schemeClr val="tx1"/>
                </a:solidFill>
                <a:latin typeface="Calibri" pitchFamily="34" charset="0"/>
              </a:rPr>
              <a:t>DUM  je určen žákům finálních ročníků gymnázií.</a:t>
            </a:r>
          </a:p>
          <a:p>
            <a:pPr marL="0" indent="0">
              <a:buFont typeface="Arial" charset="0"/>
              <a:buNone/>
            </a:pPr>
            <a:endParaRPr lang="cs-CZ" sz="2400" dirty="0" smtClean="0">
              <a:solidFill>
                <a:schemeClr val="tx1"/>
              </a:solidFill>
              <a:latin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pPr fontAlgn="auto">
              <a:spcAft>
                <a:spcPts val="0"/>
              </a:spcAft>
              <a:defRPr/>
            </a:pPr>
            <a:r>
              <a:rPr lang="cs-CZ" dirty="0" smtClean="0">
                <a:solidFill>
                  <a:schemeClr val="tx1"/>
                </a:solidFill>
              </a:rPr>
              <a:t>charta 77</a:t>
            </a:r>
            <a:endParaRPr lang="cs-CZ" sz="2800" dirty="0">
              <a:solidFill>
                <a:schemeClr val="tx1"/>
              </a:solidFill>
            </a:endParaRPr>
          </a:p>
        </p:txBody>
      </p:sp>
      <p:sp>
        <p:nvSpPr>
          <p:cNvPr id="4" name="Podnadpis 3"/>
          <p:cNvSpPr>
            <a:spLocks noGrp="1"/>
          </p:cNvSpPr>
          <p:nvPr>
            <p:ph type="subTitle" idx="1"/>
          </p:nvPr>
        </p:nvSpPr>
        <p:spPr/>
        <p:txBody>
          <a:bodyPr>
            <a:normAutofit/>
          </a:bodyPr>
          <a:lstStyle/>
          <a:p>
            <a:pPr fontAlgn="auto">
              <a:spcAft>
                <a:spcPts val="0"/>
              </a:spcAft>
              <a:buFont typeface="Wingdings 2"/>
              <a:buNone/>
              <a:defRPr/>
            </a:pPr>
            <a:endParaRPr lang="cs-CZ"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r>
              <a:rPr lang="cs-CZ" dirty="0" smtClean="0"/>
              <a:t>co předcházelo</a:t>
            </a:r>
            <a:endParaRPr lang="cs-CZ" dirty="0"/>
          </a:p>
        </p:txBody>
      </p:sp>
      <p:sp>
        <p:nvSpPr>
          <p:cNvPr id="3" name="Zástupný symbol pro obsah 2"/>
          <p:cNvSpPr>
            <a:spLocks noGrp="1"/>
          </p:cNvSpPr>
          <p:nvPr>
            <p:ph idx="1"/>
          </p:nvPr>
        </p:nvSpPr>
        <p:spPr/>
        <p:txBody>
          <a:bodyPr>
            <a:normAutofit/>
          </a:bodyPr>
          <a:lstStyle/>
          <a:p>
            <a:pPr fontAlgn="auto">
              <a:spcAft>
                <a:spcPts val="0"/>
              </a:spcAft>
              <a:buFont typeface="Wingdings 2"/>
              <a:buChar char=""/>
              <a:defRPr/>
            </a:pPr>
            <a:r>
              <a:rPr lang="cs-CZ" dirty="0" smtClean="0"/>
              <a:t>1971 – XIV. sjezd KSČ – program budování „reálného socialismu“, počátek normalizace</a:t>
            </a:r>
          </a:p>
          <a:p>
            <a:pPr fontAlgn="auto">
              <a:spcAft>
                <a:spcPts val="0"/>
              </a:spcAft>
              <a:buFont typeface="Wingdings 2"/>
              <a:buChar char=""/>
              <a:defRPr/>
            </a:pPr>
            <a:r>
              <a:rPr lang="cs-CZ" dirty="0" smtClean="0"/>
              <a:t>opozice proti režimu – disent (disidenti)</a:t>
            </a:r>
          </a:p>
          <a:p>
            <a:pPr lvl="1" fontAlgn="auto">
              <a:spcAft>
                <a:spcPts val="0"/>
              </a:spcAft>
              <a:buFont typeface="Wingdings 2"/>
              <a:buChar char=""/>
              <a:defRPr/>
            </a:pPr>
            <a:r>
              <a:rPr lang="cs-CZ" dirty="0" smtClean="0"/>
              <a:t>různé formy perzekuce (dohled </a:t>
            </a:r>
            <a:r>
              <a:rPr lang="cs-CZ" dirty="0" err="1" smtClean="0"/>
              <a:t>StB</a:t>
            </a:r>
            <a:r>
              <a:rPr lang="cs-CZ" dirty="0" smtClean="0"/>
              <a:t>, věznění, existenční postihy pro celou rodinu, polit. procesy)</a:t>
            </a:r>
          </a:p>
          <a:p>
            <a:pPr marL="457200" lvl="1" indent="0" fontAlgn="auto">
              <a:spcAft>
                <a:spcPts val="0"/>
              </a:spcAft>
              <a:buFont typeface="Wingdings 2"/>
              <a:buNone/>
              <a:defRPr/>
            </a:pPr>
            <a:r>
              <a:rPr lang="cs-CZ" dirty="0" smtClean="0"/>
              <a:t>disent: protesty proti porušování lidských a občanských práv, vydávání nelegálních časopisů, knih, sborníků (samizdat), kontakty s exilem</a:t>
            </a:r>
          </a:p>
          <a:p>
            <a:pPr marL="457200" lvl="1" indent="0" fontAlgn="auto">
              <a:spcAft>
                <a:spcPts val="0"/>
              </a:spcAft>
              <a:buFont typeface="Wingdings 2"/>
              <a:buNone/>
              <a:defRPr/>
            </a:pPr>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r>
              <a:rPr lang="cs-CZ" dirty="0"/>
              <a:t>co předcházelo</a:t>
            </a:r>
          </a:p>
        </p:txBody>
      </p:sp>
      <p:sp>
        <p:nvSpPr>
          <p:cNvPr id="3" name="Zástupný symbol pro obsah 2"/>
          <p:cNvSpPr>
            <a:spLocks noGrp="1"/>
          </p:cNvSpPr>
          <p:nvPr>
            <p:ph idx="1"/>
          </p:nvPr>
        </p:nvSpPr>
        <p:spPr/>
        <p:txBody>
          <a:bodyPr>
            <a:normAutofit lnSpcReduction="10000"/>
          </a:bodyPr>
          <a:lstStyle/>
          <a:p>
            <a:pPr fontAlgn="auto">
              <a:spcAft>
                <a:spcPts val="0"/>
              </a:spcAft>
              <a:buFont typeface="Wingdings 2"/>
              <a:buChar char=""/>
              <a:defRPr/>
            </a:pPr>
            <a:r>
              <a:rPr lang="cs-CZ" dirty="0" smtClean="0">
                <a:solidFill>
                  <a:schemeClr val="tx1"/>
                </a:solidFill>
              </a:rPr>
              <a:t>1975 – ČSSR signatářem Závěrečného aktu helsinské konference o </a:t>
            </a:r>
            <a:r>
              <a:rPr lang="cs-CZ" dirty="0" err="1" smtClean="0">
                <a:solidFill>
                  <a:schemeClr val="tx1"/>
                </a:solidFill>
              </a:rPr>
              <a:t>bezp</a:t>
            </a:r>
            <a:r>
              <a:rPr lang="cs-CZ" dirty="0" smtClean="0">
                <a:solidFill>
                  <a:schemeClr val="tx1"/>
                </a:solidFill>
              </a:rPr>
              <a:t>. a </a:t>
            </a:r>
            <a:r>
              <a:rPr lang="cs-CZ" dirty="0" err="1" smtClean="0">
                <a:solidFill>
                  <a:schemeClr val="tx1"/>
                </a:solidFill>
              </a:rPr>
              <a:t>spolupr</a:t>
            </a:r>
            <a:r>
              <a:rPr lang="cs-CZ" dirty="0" smtClean="0">
                <a:solidFill>
                  <a:schemeClr val="tx1"/>
                </a:solidFill>
              </a:rPr>
              <a:t>. v Evropě</a:t>
            </a:r>
          </a:p>
          <a:p>
            <a:pPr fontAlgn="auto">
              <a:spcAft>
                <a:spcPts val="0"/>
              </a:spcAft>
              <a:buFont typeface="Wingdings 2"/>
              <a:buChar char=""/>
              <a:defRPr/>
            </a:pPr>
            <a:r>
              <a:rPr lang="cs-CZ" dirty="0" smtClean="0">
                <a:solidFill>
                  <a:schemeClr val="tx1"/>
                </a:solidFill>
              </a:rPr>
              <a:t>1976 – ČSSR signatářem deklarace lidských práv OSN, závazek respektování lidských a občanských práv</a:t>
            </a:r>
          </a:p>
          <a:p>
            <a:pPr fontAlgn="auto">
              <a:spcAft>
                <a:spcPts val="0"/>
              </a:spcAft>
              <a:buFont typeface="Wingdings 2"/>
              <a:buChar char=""/>
              <a:defRPr/>
            </a:pPr>
            <a:r>
              <a:rPr lang="cs-CZ" dirty="0" smtClean="0">
                <a:solidFill>
                  <a:schemeClr val="tx1"/>
                </a:solidFill>
              </a:rPr>
              <a:t>1976 – proces s členy undergroundové skup. </a:t>
            </a:r>
            <a:r>
              <a:rPr lang="cs-CZ" dirty="0" err="1" smtClean="0">
                <a:solidFill>
                  <a:schemeClr val="tx1"/>
                </a:solidFill>
              </a:rPr>
              <a:t>The</a:t>
            </a:r>
            <a:r>
              <a:rPr lang="cs-CZ" dirty="0" smtClean="0">
                <a:solidFill>
                  <a:schemeClr val="tx1"/>
                </a:solidFill>
              </a:rPr>
              <a:t> </a:t>
            </a:r>
            <a:r>
              <a:rPr lang="cs-CZ" dirty="0" err="1" smtClean="0">
                <a:solidFill>
                  <a:schemeClr val="tx1"/>
                </a:solidFill>
              </a:rPr>
              <a:t>Plastic</a:t>
            </a:r>
            <a:r>
              <a:rPr lang="cs-CZ" dirty="0" smtClean="0">
                <a:solidFill>
                  <a:schemeClr val="tx1"/>
                </a:solidFill>
              </a:rPr>
              <a:t> </a:t>
            </a:r>
            <a:r>
              <a:rPr lang="cs-CZ" dirty="0" err="1" smtClean="0">
                <a:solidFill>
                  <a:schemeClr val="tx1"/>
                </a:solidFill>
              </a:rPr>
              <a:t>People</a:t>
            </a:r>
            <a:r>
              <a:rPr lang="cs-CZ" dirty="0" smtClean="0">
                <a:solidFill>
                  <a:schemeClr val="tx1"/>
                </a:solidFill>
              </a:rPr>
              <a:t> </a:t>
            </a:r>
            <a:r>
              <a:rPr lang="cs-CZ" dirty="0" err="1" smtClean="0">
                <a:solidFill>
                  <a:schemeClr val="tx1"/>
                </a:solidFill>
              </a:rPr>
              <a:t>of</a:t>
            </a:r>
            <a:r>
              <a:rPr lang="cs-CZ" dirty="0" smtClean="0">
                <a:solidFill>
                  <a:schemeClr val="tx1"/>
                </a:solidFill>
              </a:rPr>
              <a:t> </a:t>
            </a:r>
            <a:r>
              <a:rPr lang="cs-CZ" dirty="0" err="1" smtClean="0">
                <a:solidFill>
                  <a:schemeClr val="tx1"/>
                </a:solidFill>
              </a:rPr>
              <a:t>the</a:t>
            </a:r>
            <a:r>
              <a:rPr lang="cs-CZ" dirty="0" smtClean="0">
                <a:solidFill>
                  <a:schemeClr val="tx1"/>
                </a:solidFill>
              </a:rPr>
              <a:t> </a:t>
            </a:r>
            <a:r>
              <a:rPr lang="cs-CZ" dirty="0" err="1" smtClean="0">
                <a:solidFill>
                  <a:schemeClr val="tx1"/>
                </a:solidFill>
              </a:rPr>
              <a:t>Universe</a:t>
            </a:r>
            <a:r>
              <a:rPr lang="cs-CZ" dirty="0" smtClean="0">
                <a:solidFill>
                  <a:schemeClr val="tx1"/>
                </a:solidFill>
              </a:rPr>
              <a:t> (několik trestů odnětí svobody)</a:t>
            </a:r>
          </a:p>
          <a:p>
            <a:pPr fontAlgn="auto">
              <a:spcAft>
                <a:spcPts val="0"/>
              </a:spcAft>
              <a:buFont typeface="Wingdings 2"/>
              <a:buChar char=""/>
              <a:defRPr/>
            </a:pPr>
            <a:endParaRPr lang="cs-CZ"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r>
              <a:rPr lang="cs-CZ" dirty="0" smtClean="0"/>
              <a:t>charta 77</a:t>
            </a:r>
            <a:endParaRPr lang="cs-CZ" dirty="0"/>
          </a:p>
        </p:txBody>
      </p:sp>
      <p:sp>
        <p:nvSpPr>
          <p:cNvPr id="3" name="Zástupný symbol pro obsah 2"/>
          <p:cNvSpPr>
            <a:spLocks noGrp="1"/>
          </p:cNvSpPr>
          <p:nvPr>
            <p:ph idx="1"/>
          </p:nvPr>
        </p:nvSpPr>
        <p:spPr/>
        <p:txBody>
          <a:bodyPr>
            <a:normAutofit lnSpcReduction="10000"/>
          </a:bodyPr>
          <a:lstStyle/>
          <a:p>
            <a:pPr fontAlgn="auto">
              <a:spcAft>
                <a:spcPts val="0"/>
              </a:spcAft>
              <a:buFont typeface="Wingdings 2"/>
              <a:buChar char=""/>
              <a:defRPr/>
            </a:pPr>
            <a:r>
              <a:rPr lang="cs-CZ" dirty="0" smtClean="0">
                <a:solidFill>
                  <a:schemeClr val="tx1"/>
                </a:solidFill>
              </a:rPr>
              <a:t>prosinec 1976 – koncepce výzvy k dodržování lidských práv</a:t>
            </a:r>
          </a:p>
          <a:p>
            <a:pPr fontAlgn="auto">
              <a:spcAft>
                <a:spcPts val="0"/>
              </a:spcAft>
              <a:buFont typeface="Wingdings 2"/>
              <a:buChar char=""/>
              <a:defRPr/>
            </a:pPr>
            <a:r>
              <a:rPr lang="cs-CZ" dirty="0" smtClean="0">
                <a:solidFill>
                  <a:schemeClr val="tx1"/>
                </a:solidFill>
              </a:rPr>
              <a:t>1. 1. 1977 – Prohlášení Charty 77 (242 signatářů</a:t>
            </a:r>
          </a:p>
          <a:p>
            <a:pPr fontAlgn="auto">
              <a:spcAft>
                <a:spcPts val="0"/>
              </a:spcAft>
              <a:buFont typeface="Wingdings 2"/>
              <a:buChar char=""/>
              <a:defRPr/>
            </a:pPr>
            <a:r>
              <a:rPr lang="cs-CZ" dirty="0" smtClean="0">
                <a:solidFill>
                  <a:schemeClr val="tx1"/>
                </a:solidFill>
              </a:rPr>
              <a:t>mluvčí Ch.77: Jan Patočka – filozof, Václav Havel – dramatik, Jiří Hájek – </a:t>
            </a:r>
            <a:r>
              <a:rPr lang="cs-CZ" dirty="0" err="1" smtClean="0">
                <a:solidFill>
                  <a:schemeClr val="tx1"/>
                </a:solidFill>
              </a:rPr>
              <a:t>býv</a:t>
            </a:r>
            <a:r>
              <a:rPr lang="cs-CZ" dirty="0" smtClean="0">
                <a:solidFill>
                  <a:schemeClr val="tx1"/>
                </a:solidFill>
              </a:rPr>
              <a:t>. ministr zahraničí</a:t>
            </a:r>
          </a:p>
          <a:p>
            <a:pPr fontAlgn="auto">
              <a:spcAft>
                <a:spcPts val="0"/>
              </a:spcAft>
              <a:buFont typeface="Wingdings 2"/>
              <a:buChar char=""/>
              <a:defRPr/>
            </a:pPr>
            <a:r>
              <a:rPr lang="cs-CZ" dirty="0" smtClean="0">
                <a:solidFill>
                  <a:schemeClr val="tx1"/>
                </a:solidFill>
              </a:rPr>
              <a:t>po uveřejnění v zahraničí zahájena proti signatářům </a:t>
            </a:r>
            <a:r>
              <a:rPr lang="cs-CZ" dirty="0" err="1" smtClean="0">
                <a:solidFill>
                  <a:schemeClr val="tx1"/>
                </a:solidFill>
              </a:rPr>
              <a:t>propagandist</a:t>
            </a:r>
            <a:r>
              <a:rPr lang="cs-CZ" dirty="0" smtClean="0">
                <a:solidFill>
                  <a:schemeClr val="tx1"/>
                </a:solidFill>
              </a:rPr>
              <a:t>. kampaň</a:t>
            </a:r>
            <a:endParaRPr lang="cs-CZ" dirty="0">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r>
              <a:rPr lang="cs-CZ" dirty="0" smtClean="0"/>
              <a:t>Charta 77</a:t>
            </a:r>
            <a:endParaRPr lang="cs-CZ" dirty="0"/>
          </a:p>
        </p:txBody>
      </p:sp>
      <p:sp>
        <p:nvSpPr>
          <p:cNvPr id="23554" name="Zástupný symbol pro obsah 2"/>
          <p:cNvSpPr>
            <a:spLocks noGrp="1"/>
          </p:cNvSpPr>
          <p:nvPr>
            <p:ph idx="1"/>
          </p:nvPr>
        </p:nvSpPr>
        <p:spPr/>
        <p:txBody>
          <a:bodyPr/>
          <a:lstStyle/>
          <a:p>
            <a:r>
              <a:rPr lang="cs-CZ" smtClean="0">
                <a:solidFill>
                  <a:schemeClr val="tx1"/>
                </a:solidFill>
              </a:rPr>
              <a:t>politická perzekuce autorů a organizátorů Ch.77: Jan Patočka, Jiří Němec, Václav Benda, Václav Havel, Lad. Hejdánek, Zd. Mlynář, Pavel Kohout, Petr Uhl, Ludvík Vaculík, Jiří Hájek</a:t>
            </a:r>
          </a:p>
          <a:p>
            <a:r>
              <a:rPr lang="cs-CZ" smtClean="0">
                <a:solidFill>
                  <a:schemeClr val="tx1"/>
                </a:solidFill>
              </a:rPr>
              <a:t>Charta 77 – organizační centrum opozice (do roku 1989 1883 signatářů)</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adpis 5"/>
          <p:cNvSpPr>
            <a:spLocks noGrp="1"/>
          </p:cNvSpPr>
          <p:nvPr>
            <p:ph type="title"/>
          </p:nvPr>
        </p:nvSpPr>
        <p:spPr>
          <a:xfrm>
            <a:off x="381000" y="4797152"/>
            <a:ext cx="5867400" cy="718896"/>
          </a:xfrm>
        </p:spPr>
        <p:txBody>
          <a:bodyPr/>
          <a:lstStyle/>
          <a:p>
            <a:pPr fontAlgn="auto">
              <a:spcAft>
                <a:spcPts val="0"/>
              </a:spcAft>
              <a:defRPr/>
            </a:pPr>
            <a:r>
              <a:rPr lang="cs-CZ" sz="1400" dirty="0"/>
              <a:t/>
            </a:r>
            <a:br>
              <a:rPr lang="cs-CZ" sz="1400" dirty="0"/>
            </a:br>
            <a:endParaRPr lang="cs-CZ" sz="1400" dirty="0"/>
          </a:p>
        </p:txBody>
      </p:sp>
      <p:sp>
        <p:nvSpPr>
          <p:cNvPr id="24578" name="Zástupný symbol pro text 2"/>
          <p:cNvSpPr>
            <a:spLocks noGrp="1"/>
          </p:cNvSpPr>
          <p:nvPr>
            <p:ph type="body" sz="half" idx="2"/>
          </p:nvPr>
        </p:nvSpPr>
        <p:spPr>
          <a:xfrm>
            <a:off x="381000" y="5532438"/>
            <a:ext cx="5867400" cy="768350"/>
          </a:xfrm>
        </p:spPr>
        <p:txBody>
          <a:bodyPr/>
          <a:lstStyle/>
          <a:p>
            <a:r>
              <a:rPr lang="cs-CZ" sz="2000" smtClean="0"/>
              <a:t>1975. Hrádeček, Václav Havel, Karel Kosík, Ludvík Vaculík, Pavel Kohout, Alexandr Kliment. </a:t>
            </a:r>
            <a:br>
              <a:rPr lang="cs-CZ" sz="2000" smtClean="0"/>
            </a:br>
            <a:r>
              <a:rPr lang="cs-CZ" sz="2000" smtClean="0"/>
              <a:t>Foto: Bohdan Holomíček 1)</a:t>
            </a:r>
          </a:p>
        </p:txBody>
      </p:sp>
      <p:pic>
        <p:nvPicPr>
          <p:cNvPr id="24579" name="Picture 2"/>
          <p:cNvPicPr>
            <a:picLocks noGrp="1" noChangeAspect="1" noChangeArrowheads="1"/>
          </p:cNvPicPr>
          <p:nvPr>
            <p:ph type="pic" idx="1"/>
          </p:nvPr>
        </p:nvPicPr>
        <p:blipFill>
          <a:blip r:embed="rId2"/>
          <a:srcRect l="5206" r="5206"/>
          <a:stretch>
            <a:fillRect/>
          </a:stretch>
        </p:blipFill>
        <p:spPr>
          <a:xfrm>
            <a:off x="2124075" y="407988"/>
            <a:ext cx="6696075" cy="4870450"/>
          </a:xfrm>
          <a:noFill/>
          <a:ln w="9525">
            <a:noFill/>
          </a:ln>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r>
              <a:rPr lang="cs-CZ" dirty="0" smtClean="0"/>
              <a:t>Anticharta</a:t>
            </a:r>
            <a:endParaRPr lang="cs-CZ" dirty="0"/>
          </a:p>
        </p:txBody>
      </p:sp>
      <p:sp>
        <p:nvSpPr>
          <p:cNvPr id="3" name="Zástupný symbol pro obsah 2"/>
          <p:cNvSpPr>
            <a:spLocks noGrp="1"/>
          </p:cNvSpPr>
          <p:nvPr>
            <p:ph idx="1"/>
          </p:nvPr>
        </p:nvSpPr>
        <p:spPr>
          <a:xfrm>
            <a:off x="304800" y="1554163"/>
            <a:ext cx="8686800" cy="5043487"/>
          </a:xfrm>
        </p:spPr>
        <p:txBody>
          <a:bodyPr>
            <a:normAutofit fontScale="92500" lnSpcReduction="10000"/>
          </a:bodyPr>
          <a:lstStyle/>
          <a:p>
            <a:pPr fontAlgn="auto">
              <a:spcAft>
                <a:spcPts val="0"/>
              </a:spcAft>
              <a:buFont typeface="Wingdings 2"/>
              <a:buChar char=""/>
              <a:defRPr/>
            </a:pPr>
            <a:r>
              <a:rPr lang="cs-CZ" sz="3500" b="1" dirty="0" smtClean="0">
                <a:solidFill>
                  <a:schemeClr val="tx1"/>
                </a:solidFill>
              </a:rPr>
              <a:t>12. 1. 1977 – </a:t>
            </a:r>
            <a:r>
              <a:rPr lang="cs-CZ" sz="3500" dirty="0" smtClean="0">
                <a:solidFill>
                  <a:schemeClr val="tx1"/>
                </a:solidFill>
              </a:rPr>
              <a:t>Rudé právo – prohlášení </a:t>
            </a:r>
            <a:r>
              <a:rPr lang="cs-CZ" sz="3500" b="1" dirty="0" smtClean="0">
                <a:solidFill>
                  <a:schemeClr val="tx1"/>
                </a:solidFill>
              </a:rPr>
              <a:t>Ztroskotanci a samozvanci</a:t>
            </a:r>
          </a:p>
          <a:p>
            <a:pPr fontAlgn="auto">
              <a:spcAft>
                <a:spcPts val="0"/>
              </a:spcAft>
              <a:buFont typeface="Wingdings 2"/>
              <a:buChar char=""/>
              <a:defRPr/>
            </a:pPr>
            <a:r>
              <a:rPr lang="cs-CZ" sz="3500" b="1" dirty="0" smtClean="0">
                <a:solidFill>
                  <a:schemeClr val="tx1"/>
                </a:solidFill>
              </a:rPr>
              <a:t>28. 1. 1977 </a:t>
            </a:r>
            <a:r>
              <a:rPr lang="cs-CZ" sz="3500" b="1" i="1" dirty="0" smtClean="0">
                <a:solidFill>
                  <a:schemeClr val="tx1"/>
                </a:solidFill>
              </a:rPr>
              <a:t>– </a:t>
            </a:r>
            <a:r>
              <a:rPr lang="cs-CZ" sz="3500" dirty="0" smtClean="0">
                <a:solidFill>
                  <a:schemeClr val="tx1"/>
                </a:solidFill>
              </a:rPr>
              <a:t>Národní divadlo – osobnosti uměleckého života - </a:t>
            </a:r>
            <a:r>
              <a:rPr lang="cs-CZ" sz="3500" dirty="0">
                <a:solidFill>
                  <a:schemeClr val="tx1"/>
                </a:solidFill>
              </a:rPr>
              <a:t>provolání </a:t>
            </a:r>
            <a:r>
              <a:rPr lang="cs-CZ" sz="3500" dirty="0" smtClean="0">
                <a:solidFill>
                  <a:schemeClr val="tx1"/>
                </a:solidFill>
              </a:rPr>
              <a:t>uměleckých </a:t>
            </a:r>
            <a:r>
              <a:rPr lang="cs-CZ" sz="3500" dirty="0">
                <a:solidFill>
                  <a:schemeClr val="tx1"/>
                </a:solidFill>
              </a:rPr>
              <a:t>svazů </a:t>
            </a:r>
            <a:r>
              <a:rPr lang="cs-CZ" sz="3500" b="1" dirty="0">
                <a:solidFill>
                  <a:schemeClr val="tx1"/>
                </a:solidFill>
              </a:rPr>
              <a:t>Za nové tvůrčí činy ve jménu socialismu a míru</a:t>
            </a:r>
            <a:endParaRPr lang="cs-CZ" sz="3500" b="1" dirty="0" smtClean="0">
              <a:solidFill>
                <a:schemeClr val="tx1"/>
              </a:solidFill>
            </a:endParaRPr>
          </a:p>
          <a:p>
            <a:pPr fontAlgn="auto">
              <a:spcAft>
                <a:spcPts val="0"/>
              </a:spcAft>
              <a:buFont typeface="Wingdings 2"/>
              <a:buChar char=""/>
              <a:defRPr/>
            </a:pPr>
            <a:r>
              <a:rPr lang="cs-CZ" sz="3500" dirty="0" smtClean="0">
                <a:solidFill>
                  <a:schemeClr val="tx1"/>
                </a:solidFill>
              </a:rPr>
              <a:t>režimu šlo o  </a:t>
            </a:r>
            <a:r>
              <a:rPr lang="cs-CZ" sz="3500" dirty="0">
                <a:solidFill>
                  <a:schemeClr val="tx1"/>
                </a:solidFill>
              </a:rPr>
              <a:t>„</a:t>
            </a:r>
            <a:r>
              <a:rPr lang="cs-CZ" sz="3500" dirty="0" smtClean="0">
                <a:solidFill>
                  <a:schemeClr val="tx1"/>
                </a:solidFill>
              </a:rPr>
              <a:t>legitimizování“ </a:t>
            </a:r>
            <a:r>
              <a:rPr lang="cs-CZ" sz="3500" dirty="0">
                <a:solidFill>
                  <a:schemeClr val="tx1"/>
                </a:solidFill>
              </a:rPr>
              <a:t>pronásledování signatářů Charty 77, tyto signatáře </a:t>
            </a:r>
            <a:r>
              <a:rPr lang="cs-CZ" sz="3500" dirty="0" smtClean="0">
                <a:solidFill>
                  <a:schemeClr val="tx1"/>
                </a:solidFill>
              </a:rPr>
              <a:t>izolovat </a:t>
            </a:r>
            <a:r>
              <a:rPr lang="cs-CZ" sz="3500" dirty="0">
                <a:solidFill>
                  <a:schemeClr val="tx1"/>
                </a:solidFill>
              </a:rPr>
              <a:t>od většinové společnosti a </a:t>
            </a:r>
            <a:r>
              <a:rPr lang="cs-CZ" sz="3500" dirty="0" smtClean="0">
                <a:solidFill>
                  <a:schemeClr val="tx1"/>
                </a:solidFill>
              </a:rPr>
              <a:t>odradit </a:t>
            </a:r>
            <a:r>
              <a:rPr lang="cs-CZ" sz="3500" dirty="0">
                <a:solidFill>
                  <a:schemeClr val="tx1"/>
                </a:solidFill>
              </a:rPr>
              <a:t>potenciální signatáře od podpisu prohlášení </a:t>
            </a:r>
            <a:r>
              <a:rPr lang="cs-CZ" sz="3500" dirty="0" smtClean="0">
                <a:solidFill>
                  <a:schemeClr val="tx1"/>
                </a:solidFill>
              </a:rPr>
              <a:t>Ch.77</a:t>
            </a:r>
            <a:r>
              <a:rPr lang="cs-CZ" sz="3500" dirty="0">
                <a:solidFill>
                  <a:schemeClr val="tx1"/>
                </a:solidFill>
              </a:rPr>
              <a:t>.</a:t>
            </a:r>
          </a:p>
          <a:p>
            <a:pPr fontAlgn="auto">
              <a:spcAft>
                <a:spcPts val="0"/>
              </a:spcAft>
              <a:buFont typeface="Wingdings 2"/>
              <a:buChar char=""/>
              <a:defRPr/>
            </a:pPr>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r>
              <a:rPr lang="cs-CZ" dirty="0" smtClean="0"/>
              <a:t>Prohlášení Charty 77 (1)</a:t>
            </a:r>
            <a:endParaRPr lang="cs-CZ" dirty="0"/>
          </a:p>
        </p:txBody>
      </p:sp>
      <p:sp>
        <p:nvSpPr>
          <p:cNvPr id="3" name="Zástupný symbol pro obsah 2"/>
          <p:cNvSpPr>
            <a:spLocks noGrp="1"/>
          </p:cNvSpPr>
          <p:nvPr>
            <p:ph idx="1"/>
          </p:nvPr>
        </p:nvSpPr>
        <p:spPr/>
        <p:txBody>
          <a:bodyPr>
            <a:normAutofit fontScale="92500" lnSpcReduction="20000"/>
          </a:bodyPr>
          <a:lstStyle/>
          <a:p>
            <a:pPr marL="0" indent="0" fontAlgn="auto">
              <a:spcAft>
                <a:spcPts val="0"/>
              </a:spcAft>
              <a:buFont typeface="Wingdings 2"/>
              <a:buNone/>
              <a:defRPr/>
            </a:pPr>
            <a:r>
              <a:rPr lang="cs-CZ" dirty="0" smtClean="0">
                <a:solidFill>
                  <a:schemeClr val="tx1"/>
                </a:solidFill>
              </a:rPr>
              <a:t>„Desítkám </a:t>
            </a:r>
            <a:r>
              <a:rPr lang="cs-CZ" dirty="0">
                <a:solidFill>
                  <a:schemeClr val="tx1"/>
                </a:solidFill>
              </a:rPr>
              <a:t>tisíc našich občanů je znemožněno pracovat v jejich oboru jen proto, že zastávají názory odlišné od názorů oficiálních. Jsou přitom často objektem nejrozmanitější diskriminace a šikanování ze strany úřadů i společenských organizací; zbaveni jakékoli možnosti bránit se, stávají se prakticky obětí apartheidu. </a:t>
            </a:r>
          </a:p>
          <a:p>
            <a:pPr marL="0" indent="0" fontAlgn="auto">
              <a:spcAft>
                <a:spcPts val="0"/>
              </a:spcAft>
              <a:buFont typeface="Wingdings 2"/>
              <a:buNone/>
              <a:defRPr/>
            </a:pPr>
            <a:r>
              <a:rPr lang="cs-CZ" dirty="0">
                <a:solidFill>
                  <a:schemeClr val="tx1"/>
                </a:solidFill>
              </a:rPr>
              <a:t>Statisícům dalších občanů je odpírána „svoboda od strachu“ (preambule prvního aktu), protože jsou nuceni žít v trvalém nebezpečí, že projeví-li své názory, ztratí pracovní a jiné možnosti</a:t>
            </a:r>
            <a:r>
              <a:rPr lang="cs-CZ" dirty="0" smtClean="0">
                <a:solidFill>
                  <a:schemeClr val="tx1"/>
                </a:solidFill>
              </a:rPr>
              <a:t>.“</a:t>
            </a:r>
            <a:r>
              <a:rPr lang="cs-CZ" baseline="30000" dirty="0" smtClean="0">
                <a:solidFill>
                  <a:schemeClr val="tx1"/>
                </a:solidFill>
              </a:rPr>
              <a:t>2)</a:t>
            </a:r>
            <a:r>
              <a:rPr lang="cs-CZ" dirty="0" smtClean="0">
                <a:solidFill>
                  <a:schemeClr val="tx1"/>
                </a:solidFill>
              </a:rPr>
              <a:t> </a:t>
            </a:r>
            <a:endParaRPr lang="cs-CZ" dirty="0">
              <a:solidFill>
                <a:schemeClr val="tx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r>
              <a:rPr lang="cs-CZ" dirty="0" smtClean="0"/>
              <a:t>otázka</a:t>
            </a:r>
            <a:endParaRPr lang="cs-CZ" dirty="0"/>
          </a:p>
        </p:txBody>
      </p:sp>
      <p:sp>
        <p:nvSpPr>
          <p:cNvPr id="27650" name="Zástupný symbol pro obsah 2"/>
          <p:cNvSpPr>
            <a:spLocks noGrp="1"/>
          </p:cNvSpPr>
          <p:nvPr>
            <p:ph idx="1"/>
          </p:nvPr>
        </p:nvSpPr>
        <p:spPr/>
        <p:txBody>
          <a:bodyPr/>
          <a:lstStyle/>
          <a:p>
            <a:endParaRPr lang="cs-CZ" dirty="0" smtClean="0"/>
          </a:p>
          <a:p>
            <a:r>
              <a:rPr lang="cs-CZ" dirty="0" smtClean="0"/>
              <a:t> </a:t>
            </a:r>
            <a:r>
              <a:rPr lang="cs-CZ" dirty="0" smtClean="0">
                <a:solidFill>
                  <a:schemeClr val="tx1"/>
                </a:solidFill>
              </a:rPr>
              <a:t>JAK ROZUMÍTE SLOVU „APARTHEID“ V TEXTU? PROČ JEJ ZŘEJMĚ AUTOŘI TEXTU UŽILI?</a:t>
            </a:r>
          </a:p>
          <a:p>
            <a:r>
              <a:rPr lang="cs-CZ" dirty="0" smtClean="0">
                <a:solidFill>
                  <a:schemeClr val="tx1"/>
                </a:solidFill>
                <a:hlinkClick r:id="rId2" action="ppaction://hlinksldjump"/>
              </a:rPr>
              <a:t>Prohlášení Charty 77 (1)</a:t>
            </a:r>
            <a:endParaRPr lang="cs-CZ" dirty="0" smtClean="0">
              <a:solidFill>
                <a:schemeClr val="tx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r>
              <a:rPr lang="cs-CZ" dirty="0"/>
              <a:t>Prohlášení Charty 77 </a:t>
            </a:r>
            <a:r>
              <a:rPr lang="cs-CZ" dirty="0" smtClean="0"/>
              <a:t>(2)</a:t>
            </a:r>
            <a:endParaRPr lang="cs-CZ" dirty="0"/>
          </a:p>
        </p:txBody>
      </p:sp>
      <p:sp>
        <p:nvSpPr>
          <p:cNvPr id="3" name="Zástupný symbol pro obsah 2"/>
          <p:cNvSpPr>
            <a:spLocks noGrp="1"/>
          </p:cNvSpPr>
          <p:nvPr>
            <p:ph idx="1"/>
          </p:nvPr>
        </p:nvSpPr>
        <p:spPr>
          <a:xfrm>
            <a:off x="304800" y="1341438"/>
            <a:ext cx="8686800" cy="5256212"/>
          </a:xfrm>
        </p:spPr>
        <p:txBody>
          <a:bodyPr>
            <a:normAutofit fontScale="62500" lnSpcReduction="20000"/>
          </a:bodyPr>
          <a:lstStyle/>
          <a:p>
            <a:pPr fontAlgn="auto">
              <a:spcAft>
                <a:spcPts val="0"/>
              </a:spcAft>
              <a:buFont typeface="Wingdings 2"/>
              <a:buChar char=""/>
              <a:defRPr/>
            </a:pPr>
            <a:endParaRPr lang="cs-CZ" dirty="0"/>
          </a:p>
          <a:p>
            <a:pPr fontAlgn="auto">
              <a:spcAft>
                <a:spcPts val="0"/>
              </a:spcAft>
              <a:buFont typeface="Wingdings 2"/>
              <a:buChar char=""/>
              <a:defRPr/>
            </a:pPr>
            <a:r>
              <a:rPr lang="cs-CZ" dirty="0"/>
              <a:t> </a:t>
            </a:r>
            <a:r>
              <a:rPr lang="cs-CZ" dirty="0" smtClean="0"/>
              <a:t>„</a:t>
            </a:r>
            <a:r>
              <a:rPr lang="cs-CZ" sz="4500" dirty="0" smtClean="0">
                <a:solidFill>
                  <a:schemeClr val="tx1"/>
                </a:solidFill>
              </a:rPr>
              <a:t>V </a:t>
            </a:r>
            <a:r>
              <a:rPr lang="cs-CZ" sz="4500" dirty="0">
                <a:solidFill>
                  <a:schemeClr val="tx1"/>
                </a:solidFill>
              </a:rPr>
              <a:t>rozporu s článkem 13 druhého paktu, zajišťujícím všem právo na vzdělání, je nesčetným mladým lidem bráněno ve studiu jen pro jejich názory nebo dokonce pro názory jejich rodičů. Bezpočet občanů musí žít ve strachu, že kdyby se projevili v souladu se svým přesvědčením, mohli by být bud‘ sami nebo jejich děti zbaveni práva na vzdělání. Uplatnění práva „vyhledávat, přijímat, rozšiřovat informace a myšlenky všeho druhu, bez ohledu na hranice, ať ústně, písemně nebo tiskem“ i „prostřednictvím umění“ (bod 2 čl. 19 prvního paktu) je stíháno nejen mimosoudně, ale i soudně, často pod rouškou kriminálního obvinění (jak o tom svědčí mimo jiné právě probíhající procesy s mladými hudebníky</a:t>
            </a:r>
            <a:r>
              <a:rPr lang="cs-CZ" sz="4500" dirty="0" smtClean="0">
                <a:solidFill>
                  <a:schemeClr val="tx1"/>
                </a:solidFill>
              </a:rPr>
              <a:t>).“</a:t>
            </a:r>
            <a:r>
              <a:rPr lang="cs-CZ" sz="4500" baseline="30000" dirty="0" smtClean="0">
                <a:solidFill>
                  <a:schemeClr val="tx1"/>
                </a:solidFill>
              </a:rPr>
              <a:t>3)</a:t>
            </a:r>
            <a:endParaRPr lang="cs-CZ" sz="4500" baseline="30000" dirty="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r>
              <a:rPr lang="cs-CZ" dirty="0"/>
              <a:t>Prohlášení Charty 77 </a:t>
            </a:r>
            <a:r>
              <a:rPr lang="cs-CZ" dirty="0" smtClean="0"/>
              <a:t>(3)</a:t>
            </a:r>
            <a:endParaRPr lang="cs-CZ" dirty="0"/>
          </a:p>
        </p:txBody>
      </p:sp>
      <p:sp>
        <p:nvSpPr>
          <p:cNvPr id="3" name="Zástupný symbol pro obsah 2"/>
          <p:cNvSpPr>
            <a:spLocks noGrp="1"/>
          </p:cNvSpPr>
          <p:nvPr>
            <p:ph idx="1"/>
          </p:nvPr>
        </p:nvSpPr>
        <p:spPr>
          <a:xfrm>
            <a:off x="304800" y="1341438"/>
            <a:ext cx="8686800" cy="5327650"/>
          </a:xfrm>
        </p:spPr>
        <p:txBody>
          <a:bodyPr>
            <a:normAutofit fontScale="47500" lnSpcReduction="20000"/>
          </a:bodyPr>
          <a:lstStyle/>
          <a:p>
            <a:pPr fontAlgn="auto">
              <a:spcAft>
                <a:spcPts val="0"/>
              </a:spcAft>
              <a:buFont typeface="Wingdings 2"/>
              <a:buChar char=""/>
              <a:defRPr/>
            </a:pPr>
            <a:endParaRPr lang="cs-CZ" dirty="0"/>
          </a:p>
          <a:p>
            <a:pPr marL="0" indent="0" fontAlgn="auto">
              <a:spcAft>
                <a:spcPts val="0"/>
              </a:spcAft>
              <a:buFont typeface="Wingdings 2"/>
              <a:buNone/>
              <a:defRPr/>
            </a:pPr>
            <a:endParaRPr lang="cs-CZ" dirty="0"/>
          </a:p>
          <a:p>
            <a:pPr marL="0" indent="0" fontAlgn="auto">
              <a:spcAft>
                <a:spcPts val="0"/>
              </a:spcAft>
              <a:buFont typeface="Wingdings 2"/>
              <a:buNone/>
              <a:defRPr/>
            </a:pPr>
            <a:r>
              <a:rPr lang="cs-CZ" sz="6700" dirty="0" smtClean="0">
                <a:solidFill>
                  <a:schemeClr val="tx1"/>
                </a:solidFill>
              </a:rPr>
              <a:t>„Svoboda </a:t>
            </a:r>
            <a:r>
              <a:rPr lang="cs-CZ" sz="6700" dirty="0">
                <a:solidFill>
                  <a:schemeClr val="tx1"/>
                </a:solidFill>
              </a:rPr>
              <a:t>veřejného projevu je potlačena centrálním řízením všech sdělovacích prostředků i publikačních a kulturních zařízení. Žádný politický, filozofický i vědecký názor nebo umělecky projev jen trochu se vymykající úzkému rámci oficiální ideologie či estetiky nemůže být zveřejněn; je znemožněna veřejná kritika krizových společenských jevů; je vyloučena možnost veřejné obrany proti nepravdivým a urážlivým nařčením oficiální </a:t>
            </a:r>
            <a:r>
              <a:rPr lang="cs-CZ" sz="6700" dirty="0" smtClean="0">
                <a:solidFill>
                  <a:schemeClr val="tx1"/>
                </a:solidFill>
              </a:rPr>
              <a:t>propagandy; </a:t>
            </a:r>
            <a:r>
              <a:rPr lang="cs-CZ" sz="6700" dirty="0">
                <a:solidFill>
                  <a:schemeClr val="tx1"/>
                </a:solidFill>
              </a:rPr>
              <a:t>v oblasti duchovní a kulturní tvorby je vyloučena otevřená diskuse</a:t>
            </a:r>
            <a:r>
              <a:rPr lang="cs-CZ" sz="6700" dirty="0" smtClean="0">
                <a:solidFill>
                  <a:schemeClr val="tx1"/>
                </a:solidFill>
              </a:rPr>
              <a:t>.“</a:t>
            </a:r>
            <a:r>
              <a:rPr lang="cs-CZ" sz="6700" baseline="30000" dirty="0" smtClean="0">
                <a:solidFill>
                  <a:schemeClr val="tx1"/>
                </a:solidFill>
              </a:rPr>
              <a:t>4)</a:t>
            </a:r>
            <a:r>
              <a:rPr lang="cs-CZ" sz="6700" dirty="0" smtClean="0">
                <a:solidFill>
                  <a:schemeClr val="tx1"/>
                </a:solidFill>
              </a:rPr>
              <a:t> </a:t>
            </a:r>
            <a:endParaRPr lang="cs-CZ" sz="6700" dirty="0">
              <a:solidFill>
                <a:schemeClr val="tx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r>
              <a:rPr lang="cs-CZ" dirty="0"/>
              <a:t>Prohlášení Charty 77 </a:t>
            </a:r>
            <a:r>
              <a:rPr lang="cs-CZ" dirty="0" smtClean="0"/>
              <a:t>(4)</a:t>
            </a:r>
            <a:endParaRPr lang="cs-CZ" dirty="0"/>
          </a:p>
        </p:txBody>
      </p:sp>
      <p:sp>
        <p:nvSpPr>
          <p:cNvPr id="30722" name="Zástupný symbol pro obsah 2"/>
          <p:cNvSpPr>
            <a:spLocks noGrp="1"/>
          </p:cNvSpPr>
          <p:nvPr>
            <p:ph idx="1"/>
          </p:nvPr>
        </p:nvSpPr>
        <p:spPr>
          <a:xfrm>
            <a:off x="304800" y="1341438"/>
            <a:ext cx="8686800" cy="5327650"/>
          </a:xfrm>
        </p:spPr>
        <p:txBody>
          <a:bodyPr/>
          <a:lstStyle/>
          <a:p>
            <a:pPr marL="0" indent="0">
              <a:buFont typeface="Wingdings 2" pitchFamily="18" charset="2"/>
              <a:buNone/>
            </a:pPr>
            <a:r>
              <a:rPr lang="cs-CZ" sz="2800" dirty="0" smtClean="0">
                <a:solidFill>
                  <a:schemeClr val="tx1"/>
                </a:solidFill>
              </a:rPr>
              <a:t>„Mnoho </a:t>
            </a:r>
            <a:r>
              <a:rPr lang="cs-CZ" sz="2800" dirty="0" smtClean="0">
                <a:solidFill>
                  <a:schemeClr val="tx1"/>
                </a:solidFill>
              </a:rPr>
              <a:t>vědeckých a kulturních pracovníků i jiných občanů je diskriminováno jen proto, že před lety legálně zveřejňovali či otevřeně vyslovovali názory, které současná politická moc odsuzuje. Svoboda náboženského vyznání, důrazně zajišťovaná článkem 18 prvního paktu, je systematicky omezována mocenskou svévolí; oklešťováním činnosti duchovních, nad nimiž trvale visí hrozba odepření nebo ztráty státního souhlasu s výkonem jejich funkce; existenčním i jiným postihem osob, které své náboženské vyznání slovem i skutkem projevují; potlačováním výuky náboženství apod</a:t>
            </a:r>
            <a:r>
              <a:rPr lang="cs-CZ" sz="2800" dirty="0" smtClean="0">
                <a:solidFill>
                  <a:schemeClr val="tx1"/>
                </a:solidFill>
              </a:rPr>
              <a:t>.“</a:t>
            </a:r>
            <a:r>
              <a:rPr lang="cs-CZ" sz="2800" baseline="30000" dirty="0" smtClean="0">
                <a:solidFill>
                  <a:schemeClr val="tx1"/>
                </a:solidFill>
              </a:rPr>
              <a:t>5)</a:t>
            </a:r>
            <a:r>
              <a:rPr lang="cs-CZ" sz="2800" dirty="0" smtClean="0">
                <a:solidFill>
                  <a:schemeClr val="tx1"/>
                </a:solidFill>
              </a:rPr>
              <a:t> </a:t>
            </a:r>
            <a:endParaRPr lang="cs-CZ" sz="2800" dirty="0" smtClean="0">
              <a:solidFill>
                <a:schemeClr val="tx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fontAlgn="auto">
              <a:spcAft>
                <a:spcPts val="0"/>
              </a:spcAft>
              <a:defRPr/>
            </a:pPr>
            <a:r>
              <a:rPr lang="cs-CZ" dirty="0" smtClean="0"/>
              <a:t>otázky</a:t>
            </a:r>
            <a:endParaRPr lang="cs-CZ" dirty="0"/>
          </a:p>
        </p:txBody>
      </p:sp>
      <p:sp>
        <p:nvSpPr>
          <p:cNvPr id="3" name="Zástupný symbol pro obsah 2"/>
          <p:cNvSpPr>
            <a:spLocks noGrp="1"/>
          </p:cNvSpPr>
          <p:nvPr>
            <p:ph idx="1"/>
          </p:nvPr>
        </p:nvSpPr>
        <p:spPr/>
        <p:txBody>
          <a:bodyPr>
            <a:normAutofit/>
          </a:bodyPr>
          <a:lstStyle/>
          <a:p>
            <a:pPr marL="0" indent="0" fontAlgn="auto">
              <a:spcAft>
                <a:spcPts val="0"/>
              </a:spcAft>
              <a:buNone/>
              <a:defRPr/>
            </a:pPr>
            <a:r>
              <a:rPr lang="cs-CZ" dirty="0" smtClean="0">
                <a:solidFill>
                  <a:schemeClr val="tx1"/>
                </a:solidFill>
              </a:rPr>
              <a:t>KTERÉ </a:t>
            </a:r>
            <a:r>
              <a:rPr lang="cs-CZ" dirty="0">
                <a:solidFill>
                  <a:schemeClr val="tx1"/>
                </a:solidFill>
              </a:rPr>
              <a:t>SVOBODY A PRÁVA JSOU DLE AUTORŮ OBYVATELŮM ČSSR ODPÍRÁNY</a:t>
            </a:r>
            <a:r>
              <a:rPr lang="cs-CZ" dirty="0" smtClean="0">
                <a:solidFill>
                  <a:schemeClr val="tx1"/>
                </a:solidFill>
              </a:rPr>
              <a:t>?</a:t>
            </a:r>
            <a:endParaRPr lang="cs-CZ" dirty="0">
              <a:solidFill>
                <a:schemeClr val="tx1"/>
              </a:solidFill>
            </a:endParaRPr>
          </a:p>
          <a:p>
            <a:pPr marL="0" indent="0" fontAlgn="auto">
              <a:spcAft>
                <a:spcPts val="0"/>
              </a:spcAft>
              <a:buNone/>
              <a:defRPr/>
            </a:pPr>
            <a:r>
              <a:rPr lang="cs-CZ" dirty="0" smtClean="0">
                <a:solidFill>
                  <a:schemeClr val="tx1"/>
                </a:solidFill>
              </a:rPr>
              <a:t>JAK </a:t>
            </a:r>
            <a:r>
              <a:rPr lang="cs-CZ" dirty="0">
                <a:solidFill>
                  <a:schemeClr val="tx1"/>
                </a:solidFill>
              </a:rPr>
              <a:t>SE TOTO PORUŠOVÁNÍ PROJEVOVALO V KAŽDODENNÍM ŽIVOTĚ? </a:t>
            </a:r>
          </a:p>
          <a:p>
            <a:pPr marL="0" indent="0" fontAlgn="auto">
              <a:spcAft>
                <a:spcPts val="0"/>
              </a:spcAft>
              <a:buNone/>
              <a:defRPr/>
            </a:pPr>
            <a:r>
              <a:rPr lang="cs-CZ" dirty="0" smtClean="0">
                <a:solidFill>
                  <a:schemeClr val="tx1"/>
                </a:solidFill>
              </a:rPr>
              <a:t>CO </a:t>
            </a:r>
            <a:r>
              <a:rPr lang="cs-CZ" dirty="0">
                <a:solidFill>
                  <a:schemeClr val="tx1"/>
                </a:solidFill>
              </a:rPr>
              <a:t>OBČANŮM HROZILO, POKUD SE CHOVALI SVOBODNĚ A VYUŽÍVALI </a:t>
            </a:r>
            <a:r>
              <a:rPr lang="cs-CZ" dirty="0" smtClean="0">
                <a:solidFill>
                  <a:schemeClr val="tx1"/>
                </a:solidFill>
              </a:rPr>
              <a:t>PRÁV GARANTOVANÝCH </a:t>
            </a:r>
            <a:r>
              <a:rPr lang="cs-CZ" dirty="0">
                <a:solidFill>
                  <a:schemeClr val="tx1"/>
                </a:solidFill>
              </a:rPr>
              <a:t>ZÁKONEM</a:t>
            </a:r>
            <a:r>
              <a:rPr lang="cs-CZ" dirty="0" smtClean="0">
                <a:solidFill>
                  <a:schemeClr val="tx1"/>
                </a:solidFill>
              </a:rPr>
              <a:t>?</a:t>
            </a:r>
          </a:p>
          <a:p>
            <a:pPr marL="0" indent="0" fontAlgn="auto">
              <a:spcAft>
                <a:spcPts val="0"/>
              </a:spcAft>
              <a:buNone/>
              <a:defRPr/>
            </a:pPr>
            <a:r>
              <a:rPr lang="cs-CZ" dirty="0" smtClean="0">
                <a:solidFill>
                  <a:schemeClr val="tx1"/>
                </a:solidFill>
                <a:hlinkClick r:id="rId2" action="ppaction://hlinksldjump"/>
              </a:rPr>
              <a:t>Prohlášení Charty 77 (2)</a:t>
            </a:r>
            <a:endParaRPr lang="cs-CZ" dirty="0">
              <a:solidFill>
                <a:schemeClr val="tx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Obdélník 1"/>
          <p:cNvSpPr>
            <a:spLocks noChangeArrowheads="1"/>
          </p:cNvSpPr>
          <p:nvPr/>
        </p:nvSpPr>
        <p:spPr bwMode="auto">
          <a:xfrm>
            <a:off x="611188" y="333375"/>
            <a:ext cx="8208962" cy="646113"/>
          </a:xfrm>
          <a:prstGeom prst="rect">
            <a:avLst/>
          </a:prstGeom>
          <a:noFill/>
          <a:ln w="9525">
            <a:noFill/>
            <a:miter lim="800000"/>
            <a:headEnd/>
            <a:tailEnd/>
          </a:ln>
        </p:spPr>
        <p:txBody>
          <a:bodyPr>
            <a:spAutoFit/>
          </a:bodyPr>
          <a:lstStyle/>
          <a:p>
            <a:pPr algn="ctr"/>
            <a:r>
              <a:rPr lang="cs-CZ" sz="3600" b="1">
                <a:latin typeface="Calibri" pitchFamily="34" charset="0"/>
              </a:rPr>
              <a:t>CITACE A PRAMENY</a:t>
            </a:r>
          </a:p>
        </p:txBody>
      </p:sp>
      <p:sp>
        <p:nvSpPr>
          <p:cNvPr id="5123" name="Obdélník 2"/>
          <p:cNvSpPr>
            <a:spLocks noChangeArrowheads="1"/>
          </p:cNvSpPr>
          <p:nvPr/>
        </p:nvSpPr>
        <p:spPr bwMode="auto">
          <a:xfrm>
            <a:off x="593725" y="979488"/>
            <a:ext cx="7921625" cy="4739759"/>
          </a:xfrm>
          <a:prstGeom prst="rect">
            <a:avLst/>
          </a:prstGeom>
          <a:noFill/>
          <a:ln>
            <a:noFill/>
          </a:ln>
          <a:extLst/>
        </p:spPr>
        <p:txBody>
          <a:bodyPr>
            <a:spAutoFit/>
          </a:bodyPr>
          <a:lstStyle/>
          <a:p>
            <a:pPr marL="342900" indent="-342900">
              <a:buFontTx/>
              <a:buAutoNum type="arabicParenR"/>
              <a:defRPr/>
            </a:pPr>
            <a:r>
              <a:rPr lang="cs-CZ" sz="1600" dirty="0"/>
              <a:t>ŠIMÍČEK, Petr. </a:t>
            </a:r>
            <a:r>
              <a:rPr lang="cs-CZ" sz="1600" i="1" dirty="0"/>
              <a:t>Charta 77</a:t>
            </a:r>
            <a:r>
              <a:rPr lang="cs-CZ" sz="1600" dirty="0"/>
              <a:t> [online]. [cit. </a:t>
            </a:r>
            <a:r>
              <a:rPr lang="cs-CZ" sz="1600" dirty="0" smtClean="0"/>
              <a:t>16.3.2013</a:t>
            </a:r>
            <a:r>
              <a:rPr lang="cs-CZ" sz="1600" dirty="0"/>
              <a:t>]. Dostupný na WWW: http://www.moderni-dejiny.cz/clanek/file/id/48/ </a:t>
            </a:r>
            <a:endParaRPr lang="cs-CZ" sz="1600" dirty="0" smtClean="0"/>
          </a:p>
          <a:p>
            <a:pPr marL="342900" indent="-342900">
              <a:buFontTx/>
              <a:buAutoNum type="arabicParenR"/>
              <a:defRPr/>
            </a:pPr>
            <a:r>
              <a:rPr lang="cs-CZ" sz="1600" dirty="0"/>
              <a:t>ŠIMÍČEK, Petr. </a:t>
            </a:r>
            <a:r>
              <a:rPr lang="cs-CZ" sz="1600" i="1" dirty="0"/>
              <a:t>Charta 77</a:t>
            </a:r>
            <a:r>
              <a:rPr lang="cs-CZ" sz="1600" dirty="0"/>
              <a:t> [online]. [cit. 16.3.2013]. Dostupný na WWW: http://www.moderni-dejiny.cz/clanek/file/id/48/ </a:t>
            </a:r>
          </a:p>
          <a:p>
            <a:pPr marL="342900" indent="-342900">
              <a:buFontTx/>
              <a:buAutoNum type="arabicParenR"/>
              <a:defRPr/>
            </a:pPr>
            <a:r>
              <a:rPr lang="cs-CZ" sz="1600" dirty="0"/>
              <a:t>ŠIMÍČEK, Petr. </a:t>
            </a:r>
            <a:r>
              <a:rPr lang="cs-CZ" sz="1600" i="1" dirty="0"/>
              <a:t>Charta 77</a:t>
            </a:r>
            <a:r>
              <a:rPr lang="cs-CZ" sz="1600" dirty="0"/>
              <a:t> [online]. [cit. 16.3.2013]. Dostupný na WWW: http://www.moderni-dejiny.cz/clanek/file/id/48/ </a:t>
            </a:r>
          </a:p>
          <a:p>
            <a:pPr marL="342900" indent="-342900">
              <a:buFontTx/>
              <a:buAutoNum type="arabicParenR"/>
              <a:defRPr/>
            </a:pPr>
            <a:r>
              <a:rPr lang="cs-CZ" sz="1600" dirty="0"/>
              <a:t>ŠIMÍČEK, Petr. </a:t>
            </a:r>
            <a:r>
              <a:rPr lang="cs-CZ" sz="1600" i="1" dirty="0"/>
              <a:t>Charta 77</a:t>
            </a:r>
            <a:r>
              <a:rPr lang="cs-CZ" sz="1600" dirty="0"/>
              <a:t> [online]. [cit. 16.3.2013]. Dostupný na WWW: http://www.moderni-dejiny.cz/clanek/file/id/48/ </a:t>
            </a:r>
          </a:p>
          <a:p>
            <a:pPr marL="342900" indent="-342900">
              <a:buFontTx/>
              <a:buAutoNum type="arabicParenR"/>
              <a:defRPr/>
            </a:pPr>
            <a:r>
              <a:rPr lang="cs-CZ" sz="1600" dirty="0"/>
              <a:t>ŠIMÍČEK, Petr. </a:t>
            </a:r>
            <a:r>
              <a:rPr lang="cs-CZ" sz="1600" i="1" dirty="0"/>
              <a:t>Charta 77</a:t>
            </a:r>
            <a:r>
              <a:rPr lang="cs-CZ" sz="1600" dirty="0"/>
              <a:t> [online]. [cit. 16.3.2013]. </a:t>
            </a:r>
            <a:r>
              <a:rPr lang="cs-CZ" sz="1600"/>
              <a:t>Dostupný na WWW: http://www.moderni-dejiny.cz/clanek/file/id/48</a:t>
            </a:r>
            <a:r>
              <a:rPr lang="cs-CZ" sz="1600"/>
              <a:t>/ </a:t>
            </a:r>
            <a:endParaRPr lang="cs-CZ" sz="1600" dirty="0"/>
          </a:p>
          <a:p>
            <a:pPr>
              <a:defRPr/>
            </a:pPr>
            <a:r>
              <a:rPr lang="cs-CZ" sz="1600" dirty="0"/>
              <a:t>MAREK, Jaroslav a kol. </a:t>
            </a:r>
            <a:r>
              <a:rPr lang="cs-CZ" sz="1600" i="1" dirty="0"/>
              <a:t>České a československé dějiny II.</a:t>
            </a:r>
            <a:r>
              <a:rPr lang="cs-CZ" sz="1600" dirty="0"/>
              <a:t>. Praha: Fortuna, 1991, ISBN 80-85298-29-5. </a:t>
            </a:r>
          </a:p>
          <a:p>
            <a:pPr>
              <a:defRPr/>
            </a:pPr>
            <a:r>
              <a:rPr lang="cs-CZ" sz="1600" dirty="0"/>
              <a:t>KUKLÍK, Jan; KUKLÍK, Jan. </a:t>
            </a:r>
            <a:r>
              <a:rPr lang="cs-CZ" sz="1600" i="1" dirty="0"/>
              <a:t>Dějepis 4 pro gymnázia a střední školy</a:t>
            </a:r>
            <a:r>
              <a:rPr lang="cs-CZ" sz="1600" dirty="0"/>
              <a:t>. Praha: SPN, 2002, ISBN 80-7235-175-3. </a:t>
            </a:r>
          </a:p>
          <a:p>
            <a:pPr>
              <a:defRPr/>
            </a:pPr>
            <a:r>
              <a:rPr lang="cs-CZ" sz="1600" dirty="0">
                <a:hlinkClick r:id="rId3"/>
              </a:rPr>
              <a:t>http://www.moderni-dejiny.cz/clanek/charta-77-a-tzv-anticharta-pracovni-listy/</a:t>
            </a:r>
            <a:endParaRPr lang="cs-CZ" sz="1600" dirty="0"/>
          </a:p>
          <a:p>
            <a:pPr>
              <a:defRPr/>
            </a:pPr>
            <a:r>
              <a:rPr lang="cs-CZ" sz="1600" dirty="0">
                <a:hlinkClick r:id="rId4"/>
              </a:rPr>
              <a:t>http://www.svedomi.cz/dokdoby/charta_77.htm</a:t>
            </a:r>
            <a:endParaRPr lang="cs-CZ" sz="1600" dirty="0"/>
          </a:p>
          <a:p>
            <a:pPr>
              <a:defRPr/>
            </a:pPr>
            <a:r>
              <a:rPr lang="cs-CZ" sz="1600" dirty="0">
                <a:hlinkClick r:id="rId5"/>
              </a:rPr>
              <a:t>http://cs.wikipedia.org/wiki/Charta_77</a:t>
            </a:r>
            <a:endParaRPr lang="cs-CZ" sz="1600" dirty="0"/>
          </a:p>
          <a:p>
            <a:pPr>
              <a:defRPr/>
            </a:pPr>
            <a:r>
              <a:rPr lang="cs-CZ" sz="1600" dirty="0">
                <a:hlinkClick r:id="rId6"/>
              </a:rPr>
              <a:t>http://cs.wikipedia.org/wiki/Anticharta</a:t>
            </a:r>
            <a:endParaRPr lang="cs-CZ" sz="1600" dirty="0"/>
          </a:p>
          <a:p>
            <a:pPr>
              <a:defRPr/>
            </a:pPr>
            <a:endParaRPr lang="cs-CZ" sz="14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esta">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esta">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est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docProps/app.xml><?xml version="1.0" encoding="utf-8"?>
<Properties xmlns="http://schemas.openxmlformats.org/officeDocument/2006/extended-properties" xmlns:vt="http://schemas.openxmlformats.org/officeDocument/2006/docPropsVTypes">
  <Template>Trek</Template>
  <TotalTime>594</TotalTime>
  <Words>1095</Words>
  <Application>Microsoft Office PowerPoint</Application>
  <PresentationFormat>Předvádění na obrazovce (4:3)</PresentationFormat>
  <Paragraphs>78</Paragraphs>
  <Slides>16</Slides>
  <Notes>4</Notes>
  <HiddenSlides>0</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Cesta</vt:lpstr>
      <vt:lpstr>Prezentace aplikace PowerPoint</vt:lpstr>
      <vt:lpstr>ANOTACE</vt:lpstr>
      <vt:lpstr>charta 77</vt:lpstr>
      <vt:lpstr>co předcházelo</vt:lpstr>
      <vt:lpstr>co předcházelo</vt:lpstr>
      <vt:lpstr>charta 77</vt:lpstr>
      <vt:lpstr>Charta 77</vt:lpstr>
      <vt:lpstr> </vt:lpstr>
      <vt:lpstr>Anticharta</vt:lpstr>
      <vt:lpstr>Prohlášení Charty 77 (1)</vt:lpstr>
      <vt:lpstr>otázka</vt:lpstr>
      <vt:lpstr>Prohlášení Charty 77 (2)</vt:lpstr>
      <vt:lpstr>Prohlášení Charty 77 (3)</vt:lpstr>
      <vt:lpstr>Prohlášení Charty 77 (4)</vt:lpstr>
      <vt:lpstr>otázky</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pc</dc:creator>
  <cp:lastModifiedBy>pc</cp:lastModifiedBy>
  <cp:revision>60</cp:revision>
  <dcterms:created xsi:type="dcterms:W3CDTF">2013-03-13T08:15:55Z</dcterms:created>
  <dcterms:modified xsi:type="dcterms:W3CDTF">2013-09-24T14:27:07Z</dcterms:modified>
</cp:coreProperties>
</file>