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0099"/>
    <a:srgbClr val="333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7EEF85-0A55-4D8D-BE05-AAEA312F0718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962EC4-84B9-4D8D-9472-C2EA2D8726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2EC4-84B9-4D8D-9472-C2EA2D8726D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2EC4-84B9-4D8D-9472-C2EA2D8726D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2EC4-84B9-4D8D-9472-C2EA2D8726D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2EC4-84B9-4D8D-9472-C2EA2D8726D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2EC4-84B9-4D8D-9472-C2EA2D8726D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962EC4-84B9-4D8D-9472-C2EA2D8726D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326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1857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89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619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8862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6967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0184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6688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591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07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926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7B219-DE9B-4E79-A9D9-2D0256680D6C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8CD43-770A-460B-9EF8-7660033DC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1887611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VY_32_INOVACE_01_O slovech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4961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691680" y="1124744"/>
            <a:ext cx="5544616" cy="3744416"/>
            <a:chOff x="1691680" y="1268760"/>
            <a:chExt cx="4680520" cy="3600400"/>
          </a:xfrm>
        </p:grpSpPr>
        <p:sp>
          <p:nvSpPr>
            <p:cNvPr id="4" name="Mrak 3"/>
            <p:cNvSpPr/>
            <p:nvPr/>
          </p:nvSpPr>
          <p:spPr>
            <a:xfrm>
              <a:off x="1691680" y="1268760"/>
              <a:ext cx="4680520" cy="3600400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345634" y="2280647"/>
              <a:ext cx="338437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b="1" dirty="0" smtClean="0">
                  <a:solidFill>
                    <a:srgbClr val="FFFF00"/>
                  </a:solidFill>
                </a:rPr>
                <a:t>O slovech</a:t>
              </a:r>
              <a:endParaRPr lang="cs-CZ" sz="6000" b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16553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123728" y="233645"/>
            <a:ext cx="4752528" cy="1584176"/>
            <a:chOff x="2699792" y="548680"/>
            <a:chExt cx="4752528" cy="1584176"/>
          </a:xfrm>
        </p:grpSpPr>
        <p:sp>
          <p:nvSpPr>
            <p:cNvPr id="2" name="Mrak 1"/>
            <p:cNvSpPr/>
            <p:nvPr/>
          </p:nvSpPr>
          <p:spPr>
            <a:xfrm>
              <a:off x="2699792" y="548680"/>
              <a:ext cx="4752528" cy="1584176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491880" y="863714"/>
              <a:ext cx="331236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Najdi k řadám slov slova nadřazená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23527" y="2132856"/>
            <a:ext cx="6984777" cy="4051612"/>
            <a:chOff x="323527" y="2132856"/>
            <a:chExt cx="6984777" cy="4051612"/>
          </a:xfrm>
        </p:grpSpPr>
        <p:sp>
          <p:nvSpPr>
            <p:cNvPr id="5" name="TextovéPole 4"/>
            <p:cNvSpPr txBox="1"/>
            <p:nvPr/>
          </p:nvSpPr>
          <p:spPr>
            <a:xfrm>
              <a:off x="323527" y="2132856"/>
              <a:ext cx="57480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buben, basa, klavír, housle, trubka</a:t>
              </a:r>
              <a:r>
                <a:rPr lang="cs-CZ" dirty="0" smtClean="0">
                  <a:solidFill>
                    <a:srgbClr val="FF0000"/>
                  </a:solidFill>
                </a:rPr>
                <a:t>	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23527" y="2852936"/>
              <a:ext cx="669091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8000"/>
                  </a:solidFill>
                </a:rPr>
                <a:t>hruška, banán, meruňka, třešeň, jablko</a:t>
              </a:r>
              <a:r>
                <a:rPr lang="cs-CZ" dirty="0" smtClean="0">
                  <a:solidFill>
                    <a:srgbClr val="008000"/>
                  </a:solidFill>
                </a:rPr>
                <a:t>	</a:t>
              </a:r>
              <a:endParaRPr lang="cs-CZ" dirty="0">
                <a:solidFill>
                  <a:srgbClr val="008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95535" y="3573016"/>
              <a:ext cx="672938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sešit, učebnice, pero, aktovka, penál</a:t>
              </a:r>
              <a:r>
                <a:rPr lang="cs-CZ" dirty="0" smtClean="0">
                  <a:solidFill>
                    <a:srgbClr val="7030A0"/>
                  </a:solidFill>
                </a:rPr>
                <a:t>	</a:t>
              </a:r>
              <a:endParaRPr lang="cs-CZ" dirty="0">
                <a:solidFill>
                  <a:srgbClr val="7030A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5535" y="4304373"/>
              <a:ext cx="672938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mrkev, celer, okurka, rajče, salát</a:t>
              </a:r>
              <a:r>
                <a:rPr lang="cs-CZ" dirty="0" smtClean="0">
                  <a:solidFill>
                    <a:schemeClr val="accent6">
                      <a:lumMod val="50000"/>
                    </a:schemeClr>
                  </a:solidFill>
                </a:rPr>
                <a:t>	</a:t>
              </a:r>
              <a:endParaRPr lang="cs-CZ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95535" y="5013176"/>
              <a:ext cx="672938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3333FF"/>
                  </a:solidFill>
                </a:rPr>
                <a:t>smrk, borovice, modřín, jedle</a:t>
              </a:r>
              <a:r>
                <a:rPr lang="cs-CZ" dirty="0" smtClean="0">
                  <a:solidFill>
                    <a:srgbClr val="3333FF"/>
                  </a:solidFill>
                </a:rPr>
                <a:t>	</a:t>
              </a:r>
              <a:endParaRPr lang="cs-CZ" dirty="0">
                <a:solidFill>
                  <a:srgbClr val="3333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95536" y="5661248"/>
              <a:ext cx="69127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CC0099"/>
                  </a:solidFill>
                </a:rPr>
                <a:t>rohlík, chléb, veka, houska</a:t>
              </a:r>
              <a:r>
                <a:rPr lang="cs-CZ" dirty="0" smtClean="0">
                  <a:solidFill>
                    <a:srgbClr val="CC0099"/>
                  </a:solidFill>
                </a:rPr>
                <a:t>	</a:t>
              </a:r>
              <a:endParaRPr lang="cs-CZ" dirty="0">
                <a:solidFill>
                  <a:srgbClr val="CC0099"/>
                </a:solidFill>
              </a:endParaRPr>
            </a:p>
          </p:txBody>
        </p:sp>
      </p:grpSp>
      <p:pic>
        <p:nvPicPr>
          <p:cNvPr id="11" name="Picture 2" descr="C:\Users\OEM\AppData\Local\Microsoft\Windows\Temporary Internet Files\Content.IE5\RZBRHLXH\MC9004338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716039"/>
            <a:ext cx="1063536" cy="106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191672" y="206084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Hudební nástroje</a:t>
            </a:r>
            <a:r>
              <a:rPr lang="cs-CZ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14439" y="2780928"/>
            <a:ext cx="1734025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Ovoce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573016"/>
            <a:ext cx="2329509" cy="80021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Školní potřeby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29874" y="4304373"/>
            <a:ext cx="219889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 </a:t>
            </a:r>
            <a:r>
              <a:rPr lang="cs-CZ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4941168"/>
            <a:ext cx="320384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Jehličnaté stromy </a:t>
            </a:r>
            <a:r>
              <a:rPr lang="cs-CZ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71541" y="5642084"/>
            <a:ext cx="2028851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CC00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Pečivo </a:t>
            </a:r>
            <a:endParaRPr lang="cs-CZ" b="1" dirty="0">
              <a:ln w="11430"/>
              <a:solidFill>
                <a:srgbClr val="CC00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256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123728" y="233645"/>
            <a:ext cx="4752528" cy="1584176"/>
            <a:chOff x="2699792" y="548680"/>
            <a:chExt cx="4752528" cy="1584176"/>
          </a:xfrm>
        </p:grpSpPr>
        <p:sp>
          <p:nvSpPr>
            <p:cNvPr id="2" name="Mrak 1"/>
            <p:cNvSpPr/>
            <p:nvPr/>
          </p:nvSpPr>
          <p:spPr>
            <a:xfrm>
              <a:off x="2699792" y="548680"/>
              <a:ext cx="4752528" cy="1584176"/>
            </a:xfrm>
            <a:prstGeom prst="cloud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491880" y="863714"/>
              <a:ext cx="331236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Urči slova podřazená k nadřazenému slovu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87760" y="177281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Dopravní prostředky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227687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vlak, auto, autobus, motorka ………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068960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triko, svetr, kalhoty, košile ……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94586" y="4005064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kapr, okoun, štika, cejn ………..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3728" y="501317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kladivo, šroubovák, hoblík …….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6059578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lípa, dub, kaštan…….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70892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Oblečení</a:t>
            </a:r>
            <a:r>
              <a:rPr lang="cs-CZ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57301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Ryby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5819" y="450912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Nářadí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53635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Listnaté stromy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5" name="Picture 2" descr="C:\Users\OEM\AppData\Local\Microsoft\Windows\Temporary Internet Files\Content.IE5\RZBRHLXH\MC9004338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716039"/>
            <a:ext cx="1063536" cy="106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807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123728" y="233645"/>
            <a:ext cx="4752528" cy="1584176"/>
            <a:chOff x="2699792" y="548680"/>
            <a:chExt cx="4752528" cy="1584176"/>
          </a:xfrm>
        </p:grpSpPr>
        <p:sp>
          <p:nvSpPr>
            <p:cNvPr id="2" name="Mrak 1"/>
            <p:cNvSpPr/>
            <p:nvPr/>
          </p:nvSpPr>
          <p:spPr>
            <a:xfrm>
              <a:off x="2699792" y="548680"/>
              <a:ext cx="4752528" cy="1584176"/>
            </a:xfrm>
            <a:prstGeom prst="cloud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491880" y="863714"/>
              <a:ext cx="331236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/>
                <a:t>Které slovo do řady nepatří? Proč?</a:t>
              </a:r>
              <a:endParaRPr lang="cs-CZ" sz="2800" b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95536" y="213285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pastelka, fix, tužka, pero, guma, propiska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924944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sýr, mléko, jogurt, šlehačka, šunka, podmáslí</a:t>
            </a:r>
            <a:r>
              <a:rPr lang="cs-CZ" dirty="0" smtClean="0">
                <a:solidFill>
                  <a:srgbClr val="008000"/>
                </a:solidFill>
              </a:rPr>
              <a:t>	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645024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pes, kočka, had, slepice, krůta, husa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1607" y="4345940"/>
            <a:ext cx="70707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pračka, lednice, myčka, voda, sušička, sporák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066020"/>
            <a:ext cx="7408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hrazda, kruhy, žebřiny, žíněnka, tenisky, lavička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786100"/>
            <a:ext cx="7790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sušenky, zákusek, dort, zmrzlina, čokoláda, pizza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1" name="Picture 2" descr="C:\Users\OEM\AppData\Local\Microsoft\Windows\Temporary Internet Files\Content.IE5\RZBRHLXH\MC900433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6967" y="754285"/>
            <a:ext cx="1063536" cy="106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6861202" y="1787340"/>
            <a:ext cx="1584176" cy="846803"/>
            <a:chOff x="7164288" y="1286053"/>
            <a:chExt cx="1584176" cy="846803"/>
          </a:xfrm>
        </p:grpSpPr>
        <p:sp>
          <p:nvSpPr>
            <p:cNvPr id="18" name="Mrak 17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guma</a:t>
              </a:r>
              <a:r>
                <a:rPr lang="cs-CZ" dirty="0" smtClean="0"/>
                <a:t>	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538329" y="2634143"/>
            <a:ext cx="1584176" cy="846803"/>
            <a:chOff x="7164288" y="1286053"/>
            <a:chExt cx="1584176" cy="846803"/>
          </a:xfrm>
        </p:grpSpPr>
        <p:sp>
          <p:nvSpPr>
            <p:cNvPr id="21" name="Mrak 20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8000"/>
                  </a:solidFill>
                </a:rPr>
                <a:t>šunka</a:t>
              </a:r>
              <a:r>
                <a:rPr lang="cs-CZ" sz="2800" dirty="0" smtClean="0">
                  <a:solidFill>
                    <a:srgbClr val="008000"/>
                  </a:solidFill>
                </a:rPr>
                <a:t>	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585235" y="3449940"/>
            <a:ext cx="1582183" cy="846803"/>
            <a:chOff x="7164288" y="1286053"/>
            <a:chExt cx="1582183" cy="846803"/>
          </a:xfrm>
        </p:grpSpPr>
        <p:sp>
          <p:nvSpPr>
            <p:cNvPr id="25" name="Mrak 24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380312" y="1447844"/>
              <a:ext cx="10898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</a:rPr>
                <a:t>had</a:t>
              </a:r>
              <a:endParaRPr lang="cs-CZ" sz="2800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562482" y="4057425"/>
            <a:ext cx="1582183" cy="846803"/>
            <a:chOff x="7164288" y="1286053"/>
            <a:chExt cx="1582183" cy="846803"/>
          </a:xfrm>
        </p:grpSpPr>
        <p:sp>
          <p:nvSpPr>
            <p:cNvPr id="28" name="Mrak 27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380312" y="1447844"/>
              <a:ext cx="10898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chemeClr val="tx2">
                      <a:lumMod val="75000"/>
                    </a:schemeClr>
                  </a:solidFill>
                </a:rPr>
                <a:t>voda</a:t>
              </a:r>
              <a:endParaRPr lang="cs-CZ" sz="2800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7452320" y="4904228"/>
            <a:ext cx="1582183" cy="846803"/>
            <a:chOff x="7164288" y="1286053"/>
            <a:chExt cx="1582183" cy="846803"/>
          </a:xfrm>
        </p:grpSpPr>
        <p:sp>
          <p:nvSpPr>
            <p:cNvPr id="31" name="Mrak 30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7227912" y="1447844"/>
              <a:ext cx="12422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chemeClr val="accent6">
                      <a:lumMod val="75000"/>
                    </a:schemeClr>
                  </a:solidFill>
                </a:rPr>
                <a:t>tenisky</a:t>
              </a:r>
              <a:endParaRPr lang="cs-CZ" sz="2800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532326" y="5856411"/>
            <a:ext cx="1582183" cy="846803"/>
            <a:chOff x="7164288" y="1286053"/>
            <a:chExt cx="1582183" cy="846803"/>
          </a:xfrm>
        </p:grpSpPr>
        <p:sp>
          <p:nvSpPr>
            <p:cNvPr id="34" name="Mrak 33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7227912" y="1447844"/>
              <a:ext cx="12422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00B0F0"/>
                  </a:solidFill>
                </a:rPr>
                <a:t>pizza</a:t>
              </a:r>
              <a:endParaRPr lang="cs-CZ" sz="2800" dirty="0" smtClean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43293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99930" y="69708"/>
            <a:ext cx="4752528" cy="1584176"/>
            <a:chOff x="2699792" y="548680"/>
            <a:chExt cx="4752528" cy="1584176"/>
          </a:xfrm>
        </p:grpSpPr>
        <p:sp>
          <p:nvSpPr>
            <p:cNvPr id="2" name="Mrak 1"/>
            <p:cNvSpPr/>
            <p:nvPr/>
          </p:nvSpPr>
          <p:spPr>
            <a:xfrm>
              <a:off x="2699792" y="548680"/>
              <a:ext cx="4752528" cy="1584176"/>
            </a:xfrm>
            <a:prstGeom prst="cloud">
              <a:avLst/>
            </a:prstGeom>
            <a:solidFill>
              <a:srgbClr val="CC009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491880" y="863714"/>
              <a:ext cx="331236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Doplň souřadná slova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81607" y="2132856"/>
            <a:ext cx="3794349" cy="4176464"/>
            <a:chOff x="381607" y="2132856"/>
            <a:chExt cx="3794349" cy="4176464"/>
          </a:xfrm>
        </p:grpSpPr>
        <p:sp>
          <p:nvSpPr>
            <p:cNvPr id="5" name="TextovéPole 4"/>
            <p:cNvSpPr txBox="1"/>
            <p:nvPr/>
          </p:nvSpPr>
          <p:spPr>
            <a:xfrm>
              <a:off x="395536" y="2132856"/>
              <a:ext cx="33843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kos, vrabec …….</a:t>
              </a:r>
              <a:r>
                <a:rPr lang="cs-CZ" dirty="0" smtClean="0"/>
                <a:t>	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95536" y="2924944"/>
              <a:ext cx="37804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8000"/>
                  </a:solidFill>
                </a:rPr>
                <a:t>talíř, miska ……..</a:t>
              </a:r>
              <a:r>
                <a:rPr lang="cs-CZ" dirty="0" smtClean="0">
                  <a:solidFill>
                    <a:srgbClr val="008000"/>
                  </a:solidFill>
                </a:rPr>
                <a:t>	</a:t>
              </a:r>
              <a:endParaRPr lang="cs-CZ" dirty="0">
                <a:solidFill>
                  <a:srgbClr val="008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95536" y="3645024"/>
              <a:ext cx="37042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kmín, oregano ……… 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81607" y="4345940"/>
              <a:ext cx="339830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tx2">
                      <a:lumMod val="75000"/>
                    </a:schemeClr>
                  </a:solidFill>
                </a:rPr>
                <a:t>sandály, tenisky …….</a:t>
              </a:r>
              <a:endParaRPr lang="cs-CZ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95536" y="5066020"/>
              <a:ext cx="33123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75000"/>
                    </a:schemeClr>
                  </a:solidFill>
                </a:rPr>
                <a:t>červená, modrá ……</a:t>
              </a:r>
              <a:endParaRPr lang="cs-CZ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95536" y="5786100"/>
              <a:ext cx="33843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učitel, doktor ……</a:t>
              </a:r>
              <a:endParaRPr lang="cs-CZ" dirty="0">
                <a:solidFill>
                  <a:srgbClr val="00B0F0"/>
                </a:solidFill>
              </a:endParaRPr>
            </a:p>
          </p:txBody>
        </p:sp>
      </p:grpSp>
      <p:pic>
        <p:nvPicPr>
          <p:cNvPr id="11" name="Picture 2" descr="C:\Users\OEM\AppData\Local\Microsoft\Windows\Temporary Internet Files\Content.IE5\RZBRHLXH\MC9004338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716039"/>
            <a:ext cx="1063536" cy="106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5184068" y="1949129"/>
            <a:ext cx="1584176" cy="846803"/>
            <a:chOff x="7164288" y="1286053"/>
            <a:chExt cx="1584176" cy="846803"/>
          </a:xfrm>
        </p:grpSpPr>
        <p:sp>
          <p:nvSpPr>
            <p:cNvPr id="13" name="Mrak 12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ptáci</a:t>
              </a:r>
              <a:r>
                <a:rPr lang="cs-CZ" dirty="0" smtClean="0"/>
                <a:t>	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843535" y="2675602"/>
            <a:ext cx="1584176" cy="846803"/>
            <a:chOff x="7164288" y="1286053"/>
            <a:chExt cx="1584176" cy="846803"/>
          </a:xfrm>
        </p:grpSpPr>
        <p:sp>
          <p:nvSpPr>
            <p:cNvPr id="16" name="Mrak 15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8000"/>
                  </a:solidFill>
                </a:rPr>
                <a:t>nádobí</a:t>
              </a:r>
              <a:endParaRPr lang="cs-CZ" dirty="0">
                <a:solidFill>
                  <a:srgbClr val="0080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363734" y="3360614"/>
            <a:ext cx="1584176" cy="846803"/>
            <a:chOff x="7164288" y="1286053"/>
            <a:chExt cx="1584176" cy="846803"/>
          </a:xfrm>
        </p:grpSpPr>
        <p:sp>
          <p:nvSpPr>
            <p:cNvPr id="19" name="Mrak 18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koření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768244" y="4167259"/>
            <a:ext cx="1584176" cy="846803"/>
            <a:chOff x="7164288" y="1286053"/>
            <a:chExt cx="1584176" cy="846803"/>
          </a:xfrm>
        </p:grpSpPr>
        <p:sp>
          <p:nvSpPr>
            <p:cNvPr id="22" name="Mrak 21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2060"/>
                  </a:solidFill>
                </a:rPr>
                <a:t>obuv</a:t>
              </a:r>
              <a:r>
                <a:rPr lang="cs-CZ" dirty="0" smtClean="0"/>
                <a:t>	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182075" y="4904228"/>
            <a:ext cx="1584176" cy="846803"/>
            <a:chOff x="7164288" y="1286053"/>
            <a:chExt cx="1584176" cy="846803"/>
          </a:xfrm>
        </p:grpSpPr>
        <p:sp>
          <p:nvSpPr>
            <p:cNvPr id="25" name="Mrak 24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380312" y="1447844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75000"/>
                    </a:schemeClr>
                  </a:solidFill>
                </a:rPr>
                <a:t>barvy</a:t>
              </a:r>
              <a:r>
                <a:rPr lang="cs-CZ" dirty="0" smtClean="0"/>
                <a:t>	</a:t>
              </a:r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261693" y="5707750"/>
            <a:ext cx="1584176" cy="962010"/>
            <a:chOff x="7164288" y="1286053"/>
            <a:chExt cx="1584176" cy="962010"/>
          </a:xfrm>
        </p:grpSpPr>
        <p:sp>
          <p:nvSpPr>
            <p:cNvPr id="28" name="Mrak 27"/>
            <p:cNvSpPr/>
            <p:nvPr/>
          </p:nvSpPr>
          <p:spPr>
            <a:xfrm>
              <a:off x="7164288" y="1286053"/>
              <a:ext cx="1582183" cy="846803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210535" y="1447844"/>
              <a:ext cx="1537929" cy="8002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povolání</a:t>
              </a:r>
              <a:r>
                <a:rPr lang="cs-CZ" dirty="0" smtClean="0"/>
                <a:t>	</a:t>
              </a:r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616874" y="384742"/>
            <a:ext cx="3278859" cy="1431777"/>
            <a:chOff x="5209427" y="728626"/>
            <a:chExt cx="4752528" cy="1584176"/>
          </a:xfrm>
        </p:grpSpPr>
        <p:sp>
          <p:nvSpPr>
            <p:cNvPr id="32" name="Mrak 31"/>
            <p:cNvSpPr/>
            <p:nvPr/>
          </p:nvSpPr>
          <p:spPr>
            <a:xfrm>
              <a:off x="5209427" y="728626"/>
              <a:ext cx="4752528" cy="1584176"/>
            </a:xfrm>
            <a:prstGeom prst="cloud">
              <a:avLst/>
            </a:prstGeom>
            <a:solidFill>
              <a:srgbClr val="CC0099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445564" y="992882"/>
              <a:ext cx="4280254" cy="105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Urči nadřazené slovo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57407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914669" y="44624"/>
            <a:ext cx="4752528" cy="1584176"/>
            <a:chOff x="2699792" y="548680"/>
            <a:chExt cx="4752528" cy="1584176"/>
          </a:xfrm>
        </p:grpSpPr>
        <p:sp>
          <p:nvSpPr>
            <p:cNvPr id="2" name="Mrak 1"/>
            <p:cNvSpPr/>
            <p:nvPr/>
          </p:nvSpPr>
          <p:spPr>
            <a:xfrm>
              <a:off x="2699792" y="548680"/>
              <a:ext cx="4752528" cy="1584176"/>
            </a:xfrm>
            <a:prstGeom prst="cloud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491880" y="863714"/>
              <a:ext cx="331236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Najdi slova citově zabarvená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-36512" y="177281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knížka,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sešítek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 guma, papírek, pastelka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-36512" y="2564904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zebra, </a:t>
            </a:r>
            <a:r>
              <a:rPr lang="cs-CZ" sz="2800" b="1" dirty="0" err="1" smtClean="0">
                <a:solidFill>
                  <a:srgbClr val="008000"/>
                </a:solidFill>
              </a:rPr>
              <a:t>sloník</a:t>
            </a:r>
            <a:r>
              <a:rPr lang="cs-CZ" sz="2800" b="1" dirty="0" smtClean="0">
                <a:solidFill>
                  <a:srgbClr val="008000"/>
                </a:solidFill>
              </a:rPr>
              <a:t>, žirafka, lev, hroch, tygřík, opičák</a:t>
            </a:r>
            <a:r>
              <a:rPr lang="cs-CZ" dirty="0" smtClean="0">
                <a:solidFill>
                  <a:srgbClr val="008000"/>
                </a:solidFill>
              </a:rPr>
              <a:t>	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36512" y="3501008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kluk, hošík, děvče, dareba, chlapec, děvčátko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50441" y="4273932"/>
            <a:ext cx="7574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prstík, ruka, noha, panděro, záda, hlava, ušiska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6512" y="5138028"/>
            <a:ext cx="7790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auto, kára, motorka, bourák, kolo, autobus, vláček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36512" y="6002124"/>
            <a:ext cx="7790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dům, barák, vila, barabizna, budova, stavení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RZBRHLXH\MC9004338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8857" y="620688"/>
            <a:ext cx="1063536" cy="106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163141" y="2132856"/>
            <a:ext cx="3017371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i="1" dirty="0" err="1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sešítek</a:t>
            </a:r>
            <a:r>
              <a:rPr lang="cs-CZ" sz="2800" b="1" i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papírek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7299" y="3068960"/>
            <a:ext cx="4679237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i="1" dirty="0" err="1" smtClean="0">
                <a:ln w="11430"/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sloník</a:t>
            </a:r>
            <a:r>
              <a:rPr lang="cs-CZ" sz="2800" b="1" i="1" dirty="0" smtClean="0">
                <a:ln w="11430"/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žirafka, tygřík, opičák</a:t>
            </a:r>
            <a:endParaRPr lang="cs-CZ" b="1" i="1" dirty="0">
              <a:ln w="11430"/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2100" y="3861048"/>
            <a:ext cx="421246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i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hošík, dareba, děvčátko</a:t>
            </a:r>
            <a:endParaRPr lang="cs-CZ" b="1" i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67786" y="4653136"/>
            <a:ext cx="365674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prstík, panděro, ušiska</a:t>
            </a:r>
            <a:endParaRPr lang="cs-CZ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49215" y="5570076"/>
            <a:ext cx="4151377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i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kára, bourák, vláček</a:t>
            </a:r>
            <a:endParaRPr lang="cs-CZ" b="1" i="1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38296" y="6362164"/>
            <a:ext cx="3254097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i="1" dirty="0" smtClean="0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barák, barabizna </a:t>
            </a:r>
            <a:endParaRPr lang="cs-CZ" b="1" i="1" dirty="0">
              <a:ln w="11430"/>
              <a:solidFill>
                <a:srgbClr val="00B0F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069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vlastní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 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126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367</Words>
  <Application>Microsoft Office PowerPoint</Application>
  <PresentationFormat>Předvádění na obrazovce (4:3)</PresentationFormat>
  <Paragraphs>82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OEM;Kloudová</dc:creator>
  <cp:lastModifiedBy>Uzivatel</cp:lastModifiedBy>
  <cp:revision>51</cp:revision>
  <dcterms:created xsi:type="dcterms:W3CDTF">2011-05-18T10:14:22Z</dcterms:created>
  <dcterms:modified xsi:type="dcterms:W3CDTF">2012-03-26T13:16:28Z</dcterms:modified>
</cp:coreProperties>
</file>