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74" r:id="rId3"/>
    <p:sldId id="272" r:id="rId4"/>
    <p:sldId id="278" r:id="rId5"/>
    <p:sldId id="257" r:id="rId6"/>
    <p:sldId id="270" r:id="rId7"/>
    <p:sldId id="284" r:id="rId8"/>
    <p:sldId id="285" r:id="rId9"/>
    <p:sldId id="269" r:id="rId10"/>
    <p:sldId id="283" r:id="rId11"/>
    <p:sldId id="258" r:id="rId12"/>
    <p:sldId id="288" r:id="rId13"/>
    <p:sldId id="287" r:id="rId14"/>
    <p:sldId id="259" r:id="rId15"/>
    <p:sldId id="260" r:id="rId16"/>
    <p:sldId id="281" r:id="rId17"/>
    <p:sldId id="261" r:id="rId18"/>
    <p:sldId id="265" r:id="rId19"/>
    <p:sldId id="266" r:id="rId20"/>
    <p:sldId id="267" r:id="rId21"/>
    <p:sldId id="268" r:id="rId22"/>
    <p:sldId id="262" r:id="rId23"/>
    <p:sldId id="263" r:id="rId24"/>
    <p:sldId id="276" r:id="rId25"/>
    <p:sldId id="264" r:id="rId26"/>
    <p:sldId id="282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451" autoAdjust="0"/>
    <p:restoredTop sz="94660"/>
  </p:normalViewPr>
  <p:slideViewPr>
    <p:cSldViewPr>
      <p:cViewPr varScale="1">
        <p:scale>
          <a:sx n="99" d="100"/>
          <a:sy n="99" d="100"/>
        </p:scale>
        <p:origin x="-102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0D4F7-462E-46CD-8D3C-08136D417780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CDBEC-CB1B-4F06-8F4B-707F97E12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7758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7221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22599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56158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91083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09862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35086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94088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75511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81951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75374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97822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26796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87326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11978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19089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46928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82157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79655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26231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61667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04493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091575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095263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062287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0086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495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61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855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13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69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901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574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516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7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863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617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9D931-58C2-4DC1-92DA-C63CEDFB76B1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387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Péče 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o zdraví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3. Výživa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5736" y="3573016"/>
            <a:ext cx="3890729" cy="3048744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3789040"/>
            <a:ext cx="3413760" cy="256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25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323528" y="2276873"/>
            <a:ext cx="8640960" cy="4392488"/>
          </a:xfrm>
        </p:spPr>
        <p:txBody>
          <a:bodyPr>
            <a:normAutofit fontScale="45000" lnSpcReduction="20000"/>
          </a:bodyPr>
          <a:lstStyle/>
          <a:p>
            <a:pPr marL="0" indent="0">
              <a:buNone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Zpracovaný v rámci projektu EU peníze školám</a:t>
            </a: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Zlepšujeme a vzděláváme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Operační program Vzdělávání pro konkurenceschopnost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34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t: 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Občanská výchova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OV3</a:t>
            </a:r>
          </a:p>
          <a:p>
            <a:pPr marL="0" indent="0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Anotace: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Tento materiál slouží k výuce a opakování učiva pro žáky, kteří byli v souladu s § 9 vyhlášky číslo 73/2005 Sb. o vzdělávání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dětí, žáků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Mgr. Marcela VLASATÍKOVÁ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Srpen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2013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94870" y="2060848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32022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373616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800" b="1" dirty="0" smtClean="0">
                <a:latin typeface="+mj-lt"/>
              </a:rPr>
              <a:t>1.Záleží na tom , co jíme?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Některá jídla člověku prospívají.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</a:t>
            </a:r>
            <a:r>
              <a:rPr lang="cs-CZ" dirty="0">
                <a:latin typeface="+mj-lt"/>
              </a:rPr>
              <a:t>J</a:t>
            </a:r>
            <a:r>
              <a:rPr lang="cs-CZ" dirty="0" smtClean="0">
                <a:latin typeface="+mj-lt"/>
              </a:rPr>
              <a:t>iná mohou škodit. 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Vždy záleží na kvalitě 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a na množství toho, 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co sníme.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</a:p>
        </p:txBody>
      </p:sp>
      <p:pic>
        <p:nvPicPr>
          <p:cNvPr id="1026" name="Picture 2" descr="http://www.capnito.cz/images/offer/1016_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5290" y="3789040"/>
            <a:ext cx="4174968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6504" y="188640"/>
            <a:ext cx="3473753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01119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Proč </a:t>
            </a:r>
            <a:r>
              <a:rPr lang="cs-CZ" b="1" dirty="0"/>
              <a:t>se zabývat výživou?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568952" cy="5069160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Nezdravá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strava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nedostatek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pohybu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kouřením</a:t>
            </a:r>
          </a:p>
          <a:p>
            <a:pPr marL="0" indent="0" algn="ctr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nadměrnou konzumací alkoholu 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atří mezi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4 nejčastější příčiny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vzniku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zdravotních potíží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</a:p>
          <a:p>
            <a:pPr marL="0" indent="0" algn="ctr">
              <a:buNone/>
            </a:pPr>
            <a:r>
              <a:rPr lang="cs-CZ" sz="3800" b="1" dirty="0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 nejčastější </a:t>
            </a:r>
            <a:r>
              <a:rPr lang="cs-CZ" sz="3800" b="1" dirty="0">
                <a:latin typeface="Arial" panose="020B0604020202020204" pitchFamily="34" charset="0"/>
                <a:cs typeface="Arial" panose="020B0604020202020204" pitchFamily="34" charset="0"/>
              </a:rPr>
              <a:t>příčinou</a:t>
            </a:r>
            <a:r>
              <a:rPr lang="cs-CZ" sz="3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3800" b="1" dirty="0">
                <a:latin typeface="Arial" panose="020B0604020202020204" pitchFamily="34" charset="0"/>
                <a:cs typeface="Arial" panose="020B0604020202020204" pitchFamily="34" charset="0"/>
              </a:rPr>
              <a:t>invalidity a </a:t>
            </a:r>
            <a:r>
              <a:rPr lang="cs-CZ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úmrtnosti</a:t>
            </a:r>
            <a:r>
              <a:rPr lang="cs-CZ" sz="3800" dirty="0" smtClean="0">
                <a:latin typeface="Arial" panose="020B0604020202020204" pitchFamily="34" charset="0"/>
                <a:cs typeface="Arial" panose="020B0604020202020204" pitchFamily="34" charset="0"/>
              </a:rPr>
              <a:t> v</a:t>
            </a:r>
            <a:r>
              <a:rPr lang="cs-CZ" sz="3800" dirty="0">
                <a:latin typeface="Arial" panose="020B0604020202020204" pitchFamily="34" charset="0"/>
                <a:cs typeface="Arial" panose="020B0604020202020204" pitchFamily="34" charset="0"/>
              </a:rPr>
              <a:t> dospělosti. </a:t>
            </a:r>
            <a:endParaRPr lang="cs-CZ" sz="3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3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Do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uvedené skupiny patří například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/>
              <a:buChar char="•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srdečně-cévní nemoci jako mozková mrtvice a srdeční infarkt</a:t>
            </a:r>
          </a:p>
          <a:p>
            <a:pPr>
              <a:buFont typeface="Arial"/>
              <a:buChar char="•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cukrovka</a:t>
            </a:r>
          </a:p>
          <a:p>
            <a:pPr>
              <a:buFont typeface="Arial"/>
              <a:buChar char="•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mnohá nádorová onemocnění</a:t>
            </a:r>
          </a:p>
          <a:p>
            <a:pPr>
              <a:buFont typeface="Arial"/>
              <a:buChar char="•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zánětlivá střevní onemocnění</a:t>
            </a:r>
          </a:p>
          <a:p>
            <a:pPr>
              <a:buFont typeface="Arial"/>
              <a:buChar char="•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poruchy imunity</a:t>
            </a:r>
          </a:p>
          <a:p>
            <a:pPr>
              <a:buFont typeface="Arial"/>
              <a:buChar char="•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vysoký krevní tlak</a:t>
            </a:r>
          </a:p>
          <a:p>
            <a:pPr>
              <a:buFont typeface="Arial"/>
              <a:buChar char="•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vysoká hladina cholesterolu</a:t>
            </a:r>
          </a:p>
          <a:p>
            <a:pPr>
              <a:buFont typeface="Arial"/>
              <a:buChar char="•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artróza</a:t>
            </a:r>
          </a:p>
          <a:p>
            <a:pPr>
              <a:buFont typeface="Arial"/>
              <a:buChar char="•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Alzheimerova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choroba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365104"/>
            <a:ext cx="3312368" cy="2217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87207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b="1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2</a:t>
            </a:r>
            <a:r>
              <a:rPr lang="cs-CZ" sz="4000" b="1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. Složení stravy</a:t>
            </a:r>
            <a:r>
              <a:rPr lang="cs-CZ" sz="4000" b="1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.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endParaRPr lang="cs-CZ" sz="40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4400" dirty="0" smtClean="0"/>
              <a:t>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Naše strava obsahuje </a:t>
            </a:r>
            <a:endParaRPr lang="cs-CZ" dirty="0" smtClean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  <a:p>
            <a:pPr marL="0" lvl="0" indent="0">
              <a:buNone/>
            </a:pPr>
            <a:r>
              <a:rPr lang="cs-CZ" sz="4000" b="1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živiny </a:t>
            </a:r>
            <a:r>
              <a:rPr lang="cs-CZ" sz="4000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      </a:t>
            </a:r>
            <a:r>
              <a:rPr lang="cs-CZ" b="1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bílkoviny </a:t>
            </a:r>
            <a:endParaRPr lang="cs-CZ" b="1" dirty="0">
              <a:solidFill>
                <a:srgbClr val="FF0000"/>
              </a:solidFill>
              <a:latin typeface="Calibri"/>
              <a:ea typeface="Times New Roman"/>
              <a:cs typeface="Times New Roman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        cukry (škroby)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        tuky</a:t>
            </a:r>
          </a:p>
          <a:p>
            <a:pPr marL="0" lvl="0" indent="0">
              <a:buNone/>
            </a:pPr>
            <a:r>
              <a:rPr lang="cs-CZ" sz="4000" b="1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minerály</a:t>
            </a:r>
            <a:r>
              <a:rPr lang="cs-CZ" sz="4000" b="1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, vitamíny, vodu </a:t>
            </a:r>
            <a:r>
              <a:rPr lang="cs-CZ" b="1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.</a:t>
            </a:r>
            <a:endParaRPr lang="cs-CZ" b="1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382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688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/>
            </a:r>
            <a:br>
              <a:rPr lang="cs-CZ" b="1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</a:br>
            <a:r>
              <a:rPr lang="cs-CZ" b="1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Cukr </a:t>
            </a:r>
            <a:r>
              <a:rPr lang="cs-CZ" b="1" dirty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a škrob 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21744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Cukry </a:t>
            </a:r>
            <a:r>
              <a:rPr lang="cs-CZ" sz="4400" b="1" dirty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a </a:t>
            </a:r>
            <a:r>
              <a:rPr lang="cs-CZ" sz="4400" b="1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škroby 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se </a:t>
            </a:r>
            <a:r>
              <a:rPr lang="cs-CZ" sz="4400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v těle hned spalují a vzniká </a:t>
            </a:r>
            <a:r>
              <a:rPr lang="cs-CZ" sz="4400" b="1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energie nutná k životu. </a:t>
            </a:r>
            <a:endParaRPr lang="cs-CZ" sz="4400" b="1" dirty="0" smtClean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  <a:p>
            <a:pPr marL="0" indent="0">
              <a:buNone/>
            </a:pPr>
            <a:r>
              <a:rPr lang="cs-CZ" sz="4400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Nadměrné </a:t>
            </a:r>
            <a:r>
              <a:rPr lang="cs-CZ" sz="4400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množství se mění na tuk a ukládá v těle</a:t>
            </a:r>
            <a:r>
              <a:rPr lang="cs-CZ" sz="4400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.</a:t>
            </a:r>
          </a:p>
          <a:p>
            <a:pPr marL="0" indent="0">
              <a:buNone/>
            </a:pPr>
            <a:endParaRPr lang="cs-CZ" sz="4400" dirty="0" smtClean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  <a:p>
            <a:pPr marL="0" indent="0">
              <a:buNone/>
            </a:pPr>
            <a:r>
              <a:rPr lang="cs-CZ" sz="4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Nadměrná konzumace </a:t>
            </a:r>
            <a:r>
              <a:rPr lang="cs-CZ" sz="41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sladkostí může </a:t>
            </a:r>
            <a:r>
              <a:rPr lang="cs-CZ" sz="4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vést ke zvyšování tělesné </a:t>
            </a:r>
            <a:r>
              <a:rPr lang="cs-CZ" sz="41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hmotnosti</a:t>
            </a:r>
            <a:r>
              <a:rPr lang="cs-CZ" sz="41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 </a:t>
            </a:r>
            <a:r>
              <a:rPr lang="cs-CZ" sz="41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nevyváženosti jídelníčku a </a:t>
            </a:r>
            <a:r>
              <a:rPr lang="cs-CZ" sz="41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špatnému prospívání </a:t>
            </a:r>
            <a:r>
              <a:rPr lang="cs-CZ" sz="41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dětí </a:t>
            </a:r>
            <a:r>
              <a:rPr lang="cs-CZ" sz="41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(vysoká konzumace ovocných šťáv). </a:t>
            </a:r>
          </a:p>
          <a:p>
            <a:pPr marL="0" indent="0">
              <a:buNone/>
            </a:pPr>
            <a:endParaRPr lang="cs-CZ" sz="4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4100" dirty="0" smtClean="0">
                <a:latin typeface="Arial" panose="020B0604020202020204" pitchFamily="34" charset="0"/>
                <a:cs typeface="Arial" panose="020B0604020202020204" pitchFamily="34" charset="0"/>
              </a:rPr>
              <a:t>Sladkosti </a:t>
            </a:r>
            <a:r>
              <a:rPr lang="cs-CZ" sz="4100" dirty="0">
                <a:latin typeface="Arial" panose="020B0604020202020204" pitchFamily="34" charset="0"/>
                <a:cs typeface="Arial" panose="020B0604020202020204" pitchFamily="34" charset="0"/>
              </a:rPr>
              <a:t>se mohou podílet </a:t>
            </a:r>
            <a:endParaRPr lang="cs-CZ" sz="4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4100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4100" dirty="0">
                <a:latin typeface="Arial" panose="020B0604020202020204" pitchFamily="34" charset="0"/>
                <a:cs typeface="Arial" panose="020B0604020202020204" pitchFamily="34" charset="0"/>
              </a:rPr>
              <a:t>na zvýšené </a:t>
            </a:r>
            <a:r>
              <a:rPr lang="cs-CZ" sz="4100" b="1" dirty="0">
                <a:latin typeface="Arial" panose="020B0604020202020204" pitchFamily="34" charset="0"/>
                <a:cs typeface="Arial" panose="020B0604020202020204" pitchFamily="34" charset="0"/>
              </a:rPr>
              <a:t>kazivosti zubů.</a:t>
            </a:r>
            <a:endParaRPr lang="cs-CZ" sz="4100" b="1" dirty="0" smtClean="0">
              <a:solidFill>
                <a:srgbClr val="000000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4100" dirty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sz="4100" dirty="0" smtClean="0">
                <a:latin typeface="+mj-lt"/>
              </a:rPr>
              <a:t>Jsou obsaženy ovoci,</a:t>
            </a:r>
          </a:p>
          <a:p>
            <a:pPr marL="0" indent="0">
              <a:buNone/>
            </a:pPr>
            <a:r>
              <a:rPr lang="cs-CZ" sz="4100" dirty="0">
                <a:latin typeface="+mj-lt"/>
              </a:rPr>
              <a:t>s</a:t>
            </a:r>
            <a:r>
              <a:rPr lang="cs-CZ" sz="4100" dirty="0" smtClean="0">
                <a:latin typeface="+mj-lt"/>
              </a:rPr>
              <a:t>ladkostech a pekárenských </a:t>
            </a:r>
          </a:p>
          <a:p>
            <a:pPr marL="0" indent="0">
              <a:buNone/>
            </a:pPr>
            <a:r>
              <a:rPr lang="cs-CZ" sz="4100" dirty="0" smtClean="0">
                <a:latin typeface="+mj-lt"/>
              </a:rPr>
              <a:t>výrobcích.</a:t>
            </a:r>
          </a:p>
          <a:p>
            <a:pPr marL="0" indent="0">
              <a:buNone/>
            </a:pPr>
            <a:endParaRPr lang="cs-CZ" dirty="0">
              <a:latin typeface="+mj-lt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068960"/>
            <a:ext cx="2520280" cy="2160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2273" y="4725144"/>
            <a:ext cx="2262938" cy="1940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7336502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692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Cukry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4867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  <a:latin typeface="+mj-lt"/>
              </a:rPr>
              <a:t>Cukry jsou </a:t>
            </a:r>
            <a:r>
              <a:rPr lang="cs-CZ" sz="2000" b="1" dirty="0">
                <a:solidFill>
                  <a:srgbClr val="FF0000"/>
                </a:solidFill>
                <a:latin typeface="+mj-lt"/>
              </a:rPr>
              <a:t>základním </a:t>
            </a:r>
            <a:r>
              <a:rPr lang="cs-CZ" sz="2000" b="1" dirty="0" smtClean="0">
                <a:solidFill>
                  <a:srgbClr val="FF0000"/>
                </a:solidFill>
                <a:latin typeface="+mj-lt"/>
              </a:rPr>
              <a:t>zdrojem </a:t>
            </a:r>
            <a:r>
              <a:rPr lang="cs-CZ" sz="2000" b="1" dirty="0">
                <a:solidFill>
                  <a:srgbClr val="FF0000"/>
                </a:solidFill>
                <a:latin typeface="+mj-lt"/>
              </a:rPr>
              <a:t>energie</a:t>
            </a:r>
            <a:r>
              <a:rPr lang="cs-CZ" sz="20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pro </a:t>
            </a:r>
            <a:r>
              <a:rPr lang="cs-CZ" sz="2000" dirty="0">
                <a:solidFill>
                  <a:srgbClr val="FF0000"/>
                </a:solidFill>
                <a:latin typeface="+mj-lt"/>
              </a:rPr>
              <a:t>organizmus</a:t>
            </a:r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.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0070C0"/>
                </a:solidFill>
                <a:latin typeface="+mj-lt"/>
              </a:rPr>
              <a:t>Cukry se dělí na:</a:t>
            </a:r>
          </a:p>
          <a:p>
            <a:r>
              <a:rPr lang="cs-CZ" sz="2000" b="1" dirty="0" smtClean="0">
                <a:solidFill>
                  <a:srgbClr val="0070C0"/>
                </a:solidFill>
                <a:latin typeface="+mj-lt"/>
              </a:rPr>
              <a:t>Jednoduché </a:t>
            </a:r>
            <a:r>
              <a:rPr lang="cs-CZ" sz="2000" b="1" dirty="0">
                <a:solidFill>
                  <a:srgbClr val="0070C0"/>
                </a:solidFill>
                <a:latin typeface="+mj-lt"/>
              </a:rPr>
              <a:t>cukry</a:t>
            </a:r>
            <a:r>
              <a:rPr lang="cs-CZ" sz="2000" dirty="0">
                <a:solidFill>
                  <a:srgbClr val="0070C0"/>
                </a:solidFill>
                <a:latin typeface="+mj-lt"/>
              </a:rPr>
              <a:t> </a:t>
            </a:r>
            <a:r>
              <a:rPr lang="cs-CZ" sz="2000" dirty="0">
                <a:latin typeface="+mj-lt"/>
              </a:rPr>
              <a:t>(např. cukr řepný nebo třtinový – sacharóza nebo cukr hroznový – glukóza), které se velmi rychle vstřebávají a dávají tělu </a:t>
            </a:r>
            <a:r>
              <a:rPr lang="cs-CZ" sz="2000" b="1" dirty="0">
                <a:latin typeface="+mj-lt"/>
              </a:rPr>
              <a:t>okamžitou energii</a:t>
            </a:r>
            <a:r>
              <a:rPr lang="cs-CZ" sz="2000" dirty="0">
                <a:latin typeface="+mj-lt"/>
              </a:rPr>
              <a:t>, ale brzy nastupuje hlad a únava.</a:t>
            </a:r>
          </a:p>
          <a:p>
            <a:r>
              <a:rPr lang="cs-CZ" sz="2000" b="1" dirty="0">
                <a:solidFill>
                  <a:srgbClr val="0070C0"/>
                </a:solidFill>
                <a:latin typeface="+mj-lt"/>
              </a:rPr>
              <a:t>Složené cukry</a:t>
            </a:r>
            <a:r>
              <a:rPr lang="cs-CZ" sz="2000" dirty="0">
                <a:solidFill>
                  <a:srgbClr val="0070C0"/>
                </a:solidFill>
                <a:latin typeface="+mj-lt"/>
              </a:rPr>
              <a:t>, </a:t>
            </a:r>
            <a:r>
              <a:rPr lang="cs-CZ" sz="2000" dirty="0">
                <a:latin typeface="+mj-lt"/>
              </a:rPr>
              <a:t>které se vstřebávají pomalu, čímž dodávají tělu </a:t>
            </a:r>
            <a:r>
              <a:rPr lang="cs-CZ" sz="2000" b="1" dirty="0">
                <a:latin typeface="+mj-lt"/>
              </a:rPr>
              <a:t>energii pozvolna</a:t>
            </a:r>
            <a:r>
              <a:rPr lang="cs-CZ" sz="2000" dirty="0">
                <a:latin typeface="+mj-lt"/>
              </a:rPr>
              <a:t> a dlouhodobě. Díky pomalému vstřebávání a obsahu vlákniny navozují pocit sytosti.</a:t>
            </a:r>
          </a:p>
          <a:p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968" y="4437112"/>
            <a:ext cx="2660526" cy="2096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938149"/>
            <a:ext cx="2304256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37318"/>
            <a:ext cx="3476624" cy="2605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84612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Š</a:t>
            </a:r>
            <a:r>
              <a:rPr lang="cs-CZ" b="1" dirty="0" smtClean="0">
                <a:solidFill>
                  <a:srgbClr val="FF0000"/>
                </a:solidFill>
              </a:rPr>
              <a:t>kroby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5446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>
                <a:solidFill>
                  <a:srgbClr val="0070C0"/>
                </a:solidFill>
                <a:latin typeface="+mj-lt"/>
              </a:rPr>
              <a:t>Hlavní plodiny poskytující škrob </a:t>
            </a:r>
            <a:r>
              <a:rPr lang="cs-CZ" sz="2400" dirty="0" smtClean="0">
                <a:solidFill>
                  <a:srgbClr val="0070C0"/>
                </a:solidFill>
                <a:latin typeface="+mj-lt"/>
              </a:rPr>
              <a:t>jsou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0070C0"/>
                </a:solidFill>
                <a:latin typeface="+mj-lt"/>
              </a:rPr>
              <a:t> </a:t>
            </a:r>
            <a:r>
              <a:rPr lang="cs-CZ" sz="2400" b="1" dirty="0">
                <a:solidFill>
                  <a:srgbClr val="0070C0"/>
                </a:solidFill>
                <a:latin typeface="+mj-lt"/>
              </a:rPr>
              <a:t>kukuřice, brambory, pšenice </a:t>
            </a:r>
            <a:endParaRPr lang="cs-CZ" sz="2400" b="1" dirty="0" smtClean="0">
              <a:solidFill>
                <a:srgbClr val="0070C0"/>
              </a:solidFill>
              <a:latin typeface="+mj-lt"/>
            </a:endParaRPr>
          </a:p>
          <a:p>
            <a:pPr marL="0" indent="0" algn="ctr">
              <a:buNone/>
            </a:pPr>
            <a:endParaRPr lang="cs-CZ" sz="2400" b="1" dirty="0" smtClean="0">
              <a:solidFill>
                <a:srgbClr val="0070C0"/>
              </a:solidFill>
              <a:latin typeface="+mj-lt"/>
            </a:endParaRPr>
          </a:p>
          <a:p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Využívá se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>
                <a:latin typeface="+mj-lt"/>
              </a:rPr>
              <a:t>při výrobě zakysaných smetan, pomazánkových másel, jogurtů, omáček, tvarohových krémů, </a:t>
            </a:r>
            <a:r>
              <a:rPr lang="cs-CZ" sz="2400" b="1" dirty="0">
                <a:latin typeface="+mj-lt"/>
              </a:rPr>
              <a:t>pudingů</a:t>
            </a:r>
            <a:r>
              <a:rPr lang="cs-CZ" sz="2400" dirty="0">
                <a:latin typeface="+mj-lt"/>
              </a:rPr>
              <a:t>, tavených sýrů a pomazánek</a:t>
            </a:r>
            <a:r>
              <a:rPr lang="cs-CZ" sz="2400" dirty="0" smtClean="0">
                <a:latin typeface="+mj-lt"/>
              </a:rPr>
              <a:t>.</a:t>
            </a:r>
          </a:p>
          <a:p>
            <a:endParaRPr lang="cs-CZ" sz="2400" dirty="0" smtClean="0">
              <a:latin typeface="+mj-lt"/>
            </a:endParaRPr>
          </a:p>
          <a:p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Použití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>
                <a:latin typeface="+mj-lt"/>
              </a:rPr>
              <a:t>bramborového škrobu má své opodstatnění i v pekárenském průmyslu, zejména do </a:t>
            </a:r>
            <a:r>
              <a:rPr lang="cs-CZ" sz="2400" b="1" dirty="0">
                <a:latin typeface="+mj-lt"/>
              </a:rPr>
              <a:t>pekařských náplní</a:t>
            </a:r>
            <a:r>
              <a:rPr lang="cs-CZ" sz="2400" dirty="0">
                <a:latin typeface="+mj-lt"/>
              </a:rPr>
              <a:t>, krémů, slaných </a:t>
            </a:r>
            <a:r>
              <a:rPr lang="cs-CZ" sz="2400" dirty="0" smtClean="0">
                <a:latin typeface="+mj-lt"/>
              </a:rPr>
              <a:t>tyčinek.  </a:t>
            </a:r>
          </a:p>
          <a:p>
            <a:endParaRPr lang="cs-CZ" sz="2400" dirty="0" smtClean="0">
              <a:latin typeface="+mj-lt"/>
            </a:endParaRPr>
          </a:p>
          <a:p>
            <a:r>
              <a:rPr lang="cs-CZ" sz="2400" dirty="0">
                <a:solidFill>
                  <a:srgbClr val="FF0000"/>
                </a:solidFill>
                <a:latin typeface="+mj-lt"/>
              </a:rPr>
              <a:t>U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platnění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>
                <a:latin typeface="+mj-lt"/>
              </a:rPr>
              <a:t>získal také v </a:t>
            </a:r>
            <a:r>
              <a:rPr lang="cs-CZ" sz="2400" b="1" dirty="0">
                <a:latin typeface="+mj-lt"/>
              </a:rPr>
              <a:t>masném průmyslu</a:t>
            </a:r>
            <a:r>
              <a:rPr lang="cs-CZ" sz="2400" dirty="0">
                <a:latin typeface="+mj-lt"/>
              </a:rPr>
              <a:t>, a to při výrobě jemně mělněných výrobků, šunkových </a:t>
            </a:r>
            <a:r>
              <a:rPr lang="cs-CZ" sz="2400" dirty="0" smtClean="0">
                <a:latin typeface="+mj-lt"/>
              </a:rPr>
              <a:t>výrobků.</a:t>
            </a:r>
            <a:endParaRPr lang="cs-CZ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94159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83671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</a:br>
            <a:r>
              <a:rPr lang="cs-CZ" sz="4900" b="1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Bílkoviny </a:t>
            </a:r>
            <a:r>
              <a:rPr lang="cs-CZ" sz="4900" b="1" dirty="0" smtClean="0">
                <a:solidFill>
                  <a:srgbClr val="FF0000"/>
                </a:solidFill>
              </a:rPr>
              <a:t/>
            </a:r>
            <a:br>
              <a:rPr lang="cs-CZ" sz="4900" b="1" dirty="0" smtClean="0">
                <a:solidFill>
                  <a:srgbClr val="FF0000"/>
                </a:solidFill>
              </a:rPr>
            </a:br>
            <a:endParaRPr lang="cs-CZ" sz="4900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568863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Bílkoviny</a:t>
            </a:r>
            <a:r>
              <a:rPr lang="cs-CZ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– </a:t>
            </a:r>
            <a:r>
              <a:rPr lang="cs-CZ" dirty="0">
                <a:solidFill>
                  <a:srgbClr val="0070C0"/>
                </a:solidFill>
                <a:latin typeface="Calibri"/>
                <a:ea typeface="Times New Roman"/>
                <a:cs typeface="Times New Roman"/>
              </a:rPr>
              <a:t>slouží ke stavbě těla a obnovu tkání</a:t>
            </a:r>
            <a:r>
              <a:rPr lang="cs-CZ" dirty="0" smtClean="0">
                <a:solidFill>
                  <a:srgbClr val="0070C0"/>
                </a:solidFill>
                <a:latin typeface="Calibri"/>
                <a:ea typeface="Times New Roman"/>
                <a:cs typeface="Times New Roman"/>
              </a:rPr>
              <a:t>.</a:t>
            </a:r>
            <a:r>
              <a:rPr lang="cs-CZ" dirty="0">
                <a:solidFill>
                  <a:srgbClr val="0070C0"/>
                </a:solidFill>
              </a:rPr>
              <a:t> 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Bílkoviny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jsou velmi důležité při stavbě svalové hmoty, pokud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tedy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posilujeme,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tak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bychom jich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měli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přijímat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dostatek, aby se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měly 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z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čeho tvořit nové svaly. </a:t>
            </a:r>
            <a:r>
              <a:rPr lang="cs-CZ" sz="2400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cs-CZ" dirty="0" smtClean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    Dělí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se na </a:t>
            </a:r>
            <a:endParaRPr lang="cs-CZ" dirty="0" smtClean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  <a:t>živočišné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(maso, vejce, mléko) </a:t>
            </a:r>
          </a:p>
          <a:p>
            <a:r>
              <a:rPr lang="cs-CZ" b="1" dirty="0" smtClean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  <a:t>rostlinné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(luštěniny,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rýže). </a:t>
            </a:r>
          </a:p>
          <a:p>
            <a:r>
              <a:rPr lang="cs-CZ" b="1" dirty="0" smtClean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  <a:t>vlákninu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 - je to zvláštní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druh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bílkoviny,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slouží pro správný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průchod potravin střevech (celozrnné pečivo-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má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vyšší obsah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vlákniny, 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 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luštěniny, ovoce a zelenina)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.  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8423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l"/>
            <a:r>
              <a:rPr lang="cs-CZ" dirty="0" smtClean="0"/>
              <a:t>                 Bílkoviny    </a:t>
            </a:r>
            <a:r>
              <a:rPr lang="cs-CZ" sz="2400" dirty="0" smtClean="0"/>
              <a:t>Rostlinné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09579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2800" b="1" dirty="0" smtClean="0">
                <a:latin typeface="+mj-lt"/>
              </a:rPr>
              <a:t>Bílkoviny živočišné</a:t>
            </a:r>
            <a:endParaRPr lang="cs-CZ" sz="2800" b="1" dirty="0">
              <a:latin typeface="+mj-lt"/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498" y="289717"/>
            <a:ext cx="2076970" cy="2076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55459" y="957263"/>
            <a:ext cx="2857500" cy="164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37822" y="1164913"/>
            <a:ext cx="3317637" cy="2248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4150" y="3685339"/>
            <a:ext cx="4381500" cy="310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4" name="Picture 10" descr="http://www.tipkucharka.unas.cz/images/fisch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86225"/>
            <a:ext cx="3695700" cy="277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9830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79512" y="188640"/>
            <a:ext cx="8229600" cy="79208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Tuky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94928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Tuky </a:t>
            </a:r>
            <a:r>
              <a:rPr lang="cs-CZ" sz="4000" b="1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</a:t>
            </a:r>
            <a:r>
              <a:rPr lang="cs-CZ" sz="4000" b="1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dělíme </a:t>
            </a:r>
            <a:r>
              <a:rPr lang="cs-CZ" sz="4000" b="1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podle původu na 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  <a:t>    rostlinné</a:t>
            </a:r>
            <a:r>
              <a:rPr lang="cs-CZ" sz="4000" b="1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</a:t>
            </a:r>
            <a:r>
              <a:rPr lang="cs-CZ" sz="4000" dirty="0">
                <a:solidFill>
                  <a:srgbClr val="0070C0"/>
                </a:solidFill>
                <a:latin typeface="Calibri"/>
                <a:ea typeface="Times New Roman"/>
                <a:cs typeface="Times New Roman"/>
              </a:rPr>
              <a:t>(slunečnice, </a:t>
            </a:r>
            <a:r>
              <a:rPr lang="cs-CZ" sz="4000" dirty="0" smtClean="0">
                <a:solidFill>
                  <a:srgbClr val="0070C0"/>
                </a:solidFill>
                <a:latin typeface="Calibri"/>
                <a:ea typeface="Times New Roman"/>
                <a:cs typeface="Times New Roman"/>
              </a:rPr>
              <a:t>řepka</a:t>
            </a:r>
            <a:r>
              <a:rPr lang="cs-CZ" sz="4000" dirty="0">
                <a:solidFill>
                  <a:srgbClr val="0070C0"/>
                </a:solidFill>
                <a:latin typeface="Calibri"/>
                <a:ea typeface="Times New Roman"/>
                <a:cs typeface="Times New Roman"/>
              </a:rPr>
              <a:t>, </a:t>
            </a:r>
            <a:r>
              <a:rPr lang="cs-CZ" sz="4000" dirty="0" smtClean="0">
                <a:solidFill>
                  <a:srgbClr val="0070C0"/>
                </a:solidFill>
                <a:latin typeface="Calibri"/>
                <a:ea typeface="Times New Roman"/>
                <a:cs typeface="Times New Roman"/>
              </a:rPr>
              <a:t>olivový, mák</a:t>
            </a:r>
            <a:r>
              <a:rPr lang="cs-CZ" sz="4000" dirty="0">
                <a:solidFill>
                  <a:srgbClr val="0070C0"/>
                </a:solidFill>
                <a:latin typeface="Calibri"/>
                <a:ea typeface="Times New Roman"/>
                <a:cs typeface="Times New Roman"/>
              </a:rPr>
              <a:t>, len) </a:t>
            </a:r>
            <a:endParaRPr lang="cs-CZ" sz="4000" dirty="0" smtClean="0">
              <a:solidFill>
                <a:srgbClr val="0070C0"/>
              </a:solidFill>
              <a:latin typeface="Calibri"/>
              <a:ea typeface="Times New Roman"/>
              <a:cs typeface="Times New Roman"/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0070C0"/>
                </a:solidFill>
                <a:latin typeface="Calibri"/>
                <a:ea typeface="Times New Roman"/>
                <a:cs typeface="Times New Roman"/>
              </a:rPr>
              <a:t>    </a:t>
            </a:r>
            <a:r>
              <a:rPr lang="cs-CZ" sz="4000" b="1" dirty="0" smtClean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  <a:t>živočišné</a:t>
            </a:r>
            <a:r>
              <a:rPr lang="cs-CZ" sz="4000" dirty="0" smtClean="0">
                <a:solidFill>
                  <a:srgbClr val="002060"/>
                </a:solidFill>
                <a:latin typeface="Calibri"/>
                <a:ea typeface="Times New Roman"/>
                <a:cs typeface="Times New Roman"/>
              </a:rPr>
              <a:t> </a:t>
            </a:r>
            <a:r>
              <a:rPr lang="cs-CZ" sz="4000" dirty="0">
                <a:solidFill>
                  <a:srgbClr val="0070C0"/>
                </a:solidFill>
                <a:latin typeface="Calibri"/>
                <a:ea typeface="Times New Roman"/>
                <a:cs typeface="Times New Roman"/>
              </a:rPr>
              <a:t>(sádlo, </a:t>
            </a:r>
            <a:r>
              <a:rPr lang="cs-CZ" sz="4000" dirty="0" smtClean="0">
                <a:solidFill>
                  <a:srgbClr val="0070C0"/>
                </a:solidFill>
                <a:latin typeface="Calibri"/>
                <a:ea typeface="Times New Roman"/>
                <a:cs typeface="Times New Roman"/>
              </a:rPr>
              <a:t>máslo</a:t>
            </a:r>
            <a:r>
              <a:rPr lang="cs-CZ" sz="4000" dirty="0" smtClean="0">
                <a:solidFill>
                  <a:srgbClr val="0070C0"/>
                </a:solidFill>
                <a:latin typeface="+mj-lt"/>
              </a:rPr>
              <a:t>, </a:t>
            </a:r>
            <a:r>
              <a:rPr lang="cs-CZ" sz="4000" dirty="0">
                <a:solidFill>
                  <a:srgbClr val="0070C0"/>
                </a:solidFill>
                <a:latin typeface="+mj-lt"/>
              </a:rPr>
              <a:t>slanina a </a:t>
            </a:r>
            <a:r>
              <a:rPr lang="cs-CZ" sz="4000" dirty="0" smtClean="0">
                <a:solidFill>
                  <a:srgbClr val="0070C0"/>
                </a:solidFill>
                <a:latin typeface="+mj-lt"/>
              </a:rPr>
              <a:t>lůj)</a:t>
            </a:r>
          </a:p>
          <a:p>
            <a:pPr marL="0" indent="0">
              <a:buNone/>
            </a:pPr>
            <a:r>
              <a:rPr lang="cs-CZ" sz="3600" b="1" dirty="0" smtClean="0"/>
              <a:t> </a:t>
            </a:r>
            <a:endParaRPr lang="cs-CZ" sz="4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3400" dirty="0" smtClean="0"/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Za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zdravotně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prospěšné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tuky se považují – většina 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rostlinných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olejů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rybí tuk a ořechy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Tučná masa, paštiky, uzeniny, sýry,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chipsy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sladkosti se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považují se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za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nejškodlivější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tuky.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Tuky živočišné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-  obsah  škodlivého cholesterolu, přispívají ke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vzniku kardiovaskulárního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onemocnění.</a:t>
            </a:r>
            <a:endParaRPr lang="cs-CZ" dirty="0" smtClean="0">
              <a:solidFill>
                <a:srgbClr val="000000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6623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Význam tuků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52578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Tuky v lidské výživě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patří </a:t>
            </a:r>
            <a:r>
              <a:rPr lang="cs-CZ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 zásobárně energie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 potravě, tvoří stavební složku buněk.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Nadbytek tuku se ukládá v podkoží.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Vysoká </a:t>
            </a:r>
            <a:r>
              <a:rPr lang="cs-CZ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energetická hodnota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1 g tuku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 asi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38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kJ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Dále nás chrání před úniky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tepla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Umožňují </a:t>
            </a:r>
            <a:r>
              <a:rPr lang="cs-CZ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vstřebávání </a:t>
            </a:r>
            <a:r>
              <a:rPr lang="cs-CZ" sz="2800" dirty="0" smtClean="0">
                <a:solidFill>
                  <a:srgbClr val="FF0000"/>
                </a:solidFill>
                <a:latin typeface="+mj-lt"/>
                <a:cs typeface="Arial" panose="020B0604020202020204" pitchFamily="34" charset="0"/>
              </a:rPr>
              <a:t>vitamínů </a:t>
            </a:r>
            <a:r>
              <a:rPr lang="cs-CZ" sz="2800" dirty="0">
                <a:latin typeface="+mj-lt"/>
              </a:rPr>
              <a:t>v nich rozpustných (vitaminy A, D, E, K) 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Z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tuků (cholesterolu) se tvoří některé hormony.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7561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dirty="0" smtClean="0"/>
              <a:t>Co </a:t>
            </a:r>
            <a:r>
              <a:rPr lang="cs-CZ" b="1" dirty="0"/>
              <a:t>špatného </a:t>
            </a:r>
            <a:r>
              <a:rPr lang="cs-CZ" b="1"/>
              <a:t>způsobují </a:t>
            </a:r>
            <a:r>
              <a:rPr lang="cs-CZ" b="1" smtClean="0"/>
              <a:t> </a:t>
            </a:r>
            <a:r>
              <a:rPr lang="cs-CZ" b="1" dirty="0"/>
              <a:t>tuky?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784976" cy="5112568"/>
          </a:xfrm>
        </p:spPr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r>
              <a:rPr lang="cs-CZ" b="1" dirty="0">
                <a:latin typeface="+mj-lt"/>
              </a:rPr>
              <a:t>Nasycené tuky </a:t>
            </a:r>
            <a:r>
              <a:rPr lang="cs-CZ" dirty="0">
                <a:latin typeface="+mj-lt"/>
              </a:rPr>
              <a:t>jsou součástí potravin </a:t>
            </a:r>
            <a:r>
              <a:rPr lang="cs-CZ" b="1" dirty="0">
                <a:latin typeface="+mj-lt"/>
              </a:rPr>
              <a:t>živočišného</a:t>
            </a:r>
            <a:r>
              <a:rPr lang="cs-CZ" dirty="0">
                <a:latin typeface="+mj-lt"/>
              </a:rPr>
              <a:t> původu, výjimečně rostlinného původu ( palmový a kokosový olej, kakaové máslo). Konzumace nadbytečného množství nasycených tuků </a:t>
            </a:r>
            <a:r>
              <a:rPr lang="cs-CZ" dirty="0">
                <a:solidFill>
                  <a:srgbClr val="FF0000"/>
                </a:solidFill>
                <a:latin typeface="+mj-lt"/>
              </a:rPr>
              <a:t>může vést k srdečně-cévním onemocněním a také zvyšuje hladinu cholesterolu v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krvi.</a:t>
            </a:r>
            <a:r>
              <a:rPr lang="cs-CZ" dirty="0">
                <a:latin typeface="+mj-lt"/>
              </a:rPr>
              <a:t> Přispívají ke vzniku srdečních a nádorových onemocnění</a:t>
            </a:r>
            <a:endParaRPr lang="cs-CZ" dirty="0" smtClean="0">
              <a:latin typeface="+mj-lt"/>
            </a:endParaRPr>
          </a:p>
          <a:p>
            <a:endParaRPr lang="cs-CZ" dirty="0" smtClean="0">
              <a:latin typeface="+mj-lt"/>
            </a:endParaRPr>
          </a:p>
          <a:p>
            <a:r>
              <a:rPr lang="cs-CZ" b="1" dirty="0">
                <a:latin typeface="+mj-lt"/>
              </a:rPr>
              <a:t>Nenasycené tuky </a:t>
            </a:r>
            <a:r>
              <a:rPr lang="cs-CZ" dirty="0">
                <a:latin typeface="+mj-lt"/>
              </a:rPr>
              <a:t>jsou součástí rostlinných olejů, ořechů a ryb. </a:t>
            </a:r>
            <a:r>
              <a:rPr lang="cs-CZ" dirty="0">
                <a:solidFill>
                  <a:srgbClr val="002060"/>
                </a:solidFill>
                <a:latin typeface="+mj-lt"/>
              </a:rPr>
              <a:t>Pro náš organismus mají příznivé účinky a jsou zdravé.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34658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373616" cy="1440160"/>
          </a:xfrm>
        </p:spPr>
        <p:txBody>
          <a:bodyPr>
            <a:noAutofit/>
          </a:bodyPr>
          <a:lstStyle/>
          <a:p>
            <a:pPr algn="l"/>
            <a:r>
              <a:rPr lang="cs-CZ" b="1" dirty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Minerály </a:t>
            </a:r>
            <a:r>
              <a:rPr lang="cs-CZ" sz="4000" b="1" dirty="0" smtClean="0">
                <a:solidFill>
                  <a:srgbClr val="FF0000"/>
                </a:solidFill>
              </a:rPr>
              <a:t/>
            </a:r>
            <a:br>
              <a:rPr lang="cs-CZ" sz="4000" b="1" dirty="0" smtClean="0">
                <a:solidFill>
                  <a:srgbClr val="FF0000"/>
                </a:solidFill>
              </a:rPr>
            </a:br>
            <a:r>
              <a:rPr lang="cs-CZ" sz="4000" dirty="0" smtClean="0"/>
              <a:t>V</a:t>
            </a:r>
            <a:r>
              <a:rPr lang="pt-BR" sz="4000" dirty="0" smtClean="0"/>
              <a:t>ýznam ovoce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pt-BR" sz="4000" dirty="0" smtClean="0"/>
              <a:t> </a:t>
            </a:r>
            <a:r>
              <a:rPr lang="pt-BR" sz="4000" dirty="0"/>
              <a:t>a zeleniny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62500" lnSpcReduction="20000"/>
          </a:bodyPr>
          <a:lstStyle/>
          <a:p>
            <a:endParaRPr lang="cs-CZ" sz="4000" b="1" dirty="0" smtClean="0">
              <a:latin typeface="+mj-lt"/>
              <a:ea typeface="+mj-ea"/>
              <a:cs typeface="+mj-cs"/>
            </a:endParaRPr>
          </a:p>
          <a:p>
            <a:endParaRPr lang="cs-CZ" sz="4000" b="1" dirty="0" smtClean="0">
              <a:latin typeface="+mj-lt"/>
              <a:ea typeface="+mj-ea"/>
              <a:cs typeface="+mj-cs"/>
            </a:endParaRPr>
          </a:p>
          <a:p>
            <a:endParaRPr lang="cs-CZ" sz="4000" dirty="0" smtClean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  <a:p>
            <a:endParaRPr lang="cs-CZ" sz="4000" dirty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  <a:p>
            <a:endParaRPr lang="cs-CZ" sz="4000" dirty="0" smtClean="0">
              <a:solidFill>
                <a:srgbClr val="000000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r>
              <a:rPr lang="cs-CZ" sz="4000" b="1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Minerály–</a:t>
            </a:r>
            <a:r>
              <a:rPr lang="cs-CZ" sz="4000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</a:t>
            </a:r>
            <a:r>
              <a:rPr lang="cs-CZ" sz="400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železo, jód je v soli, chlor, fluor, měď aj.  </a:t>
            </a:r>
            <a:endParaRPr lang="cs-CZ" sz="40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cs-CZ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Stopové </a:t>
            </a:r>
            <a:r>
              <a:rPr lang="cs-CZ" sz="4000" b="1" dirty="0">
                <a:latin typeface="Arial" panose="020B0604020202020204" pitchFamily="34" charset="0"/>
                <a:cs typeface="Arial" panose="020B0604020202020204" pitchFamily="34" charset="0"/>
              </a:rPr>
              <a:t>prvky a minerály</a:t>
            </a:r>
            <a:r>
              <a:rPr lang="cs-CZ" sz="4000" dirty="0">
                <a:latin typeface="Arial" panose="020B0604020202020204" pitchFamily="34" charset="0"/>
                <a:cs typeface="Arial" panose="020B0604020202020204" pitchFamily="34" charset="0"/>
              </a:rPr>
              <a:t>, jako draslík, hořčík a vápník, se </a:t>
            </a:r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nacházejí v </a:t>
            </a:r>
            <a:r>
              <a:rPr lang="cs-CZ" sz="4000" dirty="0">
                <a:latin typeface="Arial" panose="020B0604020202020204" pitchFamily="34" charset="0"/>
                <a:cs typeface="Arial" panose="020B0604020202020204" pitchFamily="34" charset="0"/>
              </a:rPr>
              <a:t>zelenině a </a:t>
            </a:r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ovoci. </a:t>
            </a:r>
            <a:r>
              <a:rPr lang="cs-CZ" sz="40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omáhají </a:t>
            </a:r>
            <a:r>
              <a:rPr lang="cs-CZ" sz="4000" dirty="0">
                <a:latin typeface="Arial" panose="020B0604020202020204" pitchFamily="34" charset="0"/>
                <a:cs typeface="Arial" panose="020B0604020202020204" pitchFamily="34" charset="0"/>
              </a:rPr>
              <a:t>snižovat riziko vysokého </a:t>
            </a:r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tlaku</a:t>
            </a:r>
            <a:r>
              <a:rPr lang="cs-CZ" sz="4000" dirty="0" smtClean="0"/>
              <a:t>, </a:t>
            </a:r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slouží jako </a:t>
            </a:r>
            <a:r>
              <a:rPr lang="pt-BR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prevence </a:t>
            </a:r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různých </a:t>
            </a:r>
            <a:r>
              <a:rPr lang="pt-BR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onemocnění</a:t>
            </a:r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Je </a:t>
            </a:r>
            <a:r>
              <a:rPr lang="cs-CZ" sz="4000" dirty="0">
                <a:latin typeface="Arial" panose="020B0604020202020204" pitchFamily="34" charset="0"/>
                <a:cs typeface="Arial" panose="020B0604020202020204" pitchFamily="34" charset="0"/>
              </a:rPr>
              <a:t>potvrzen </a:t>
            </a:r>
            <a:r>
              <a:rPr lang="cs-CZ" sz="4000" b="1" dirty="0">
                <a:latin typeface="Arial" panose="020B0604020202020204" pitchFamily="34" charset="0"/>
                <a:cs typeface="Arial" panose="020B0604020202020204" pitchFamily="34" charset="0"/>
              </a:rPr>
              <a:t>vliv zeleniny a ovoce </a:t>
            </a:r>
            <a:r>
              <a:rPr lang="cs-CZ" sz="4000" dirty="0">
                <a:latin typeface="Arial" panose="020B0604020202020204" pitchFamily="34" charset="0"/>
                <a:cs typeface="Arial" panose="020B0604020202020204" pitchFamily="34" charset="0"/>
              </a:rPr>
              <a:t>na snížení rizika vzniku nejen nádorů žaludku, tlustého střeva a rekta, ale také nádorů dýchacích cest, pankreatu a močového měchýře.</a:t>
            </a:r>
            <a:endParaRPr lang="cs-CZ" sz="4000" b="1" dirty="0" smtClean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20198"/>
            <a:ext cx="4464496" cy="26767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4143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altLang="cs-CZ" sz="4000" b="1" dirty="0">
                <a:solidFill>
                  <a:srgbClr val="FF0000"/>
                </a:solidFill>
                <a:latin typeface="Arial" charset="0"/>
                <a:cs typeface="Arial" charset="0"/>
              </a:rPr>
              <a:t>Vitamíny </a:t>
            </a:r>
            <a:r>
              <a:rPr lang="cs-CZ" altLang="cs-CZ" sz="4000" b="1" dirty="0">
                <a:latin typeface="Arial" charset="0"/>
                <a:cs typeface="Arial" charset="0"/>
              </a:rPr>
              <a:t>přehled a zdroje v potravě </a:t>
            </a:r>
            <a:r>
              <a:rPr lang="cs-CZ" altLang="cs-CZ" sz="4000" b="1" dirty="0" smtClean="0">
                <a:latin typeface="Arial" charset="0"/>
                <a:cs typeface="Arial" charset="0"/>
              </a:rPr>
              <a:t>tabulka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</a:t>
            </a:r>
            <a:endParaRPr lang="cs-CZ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14972160"/>
              </p:ext>
            </p:extLst>
          </p:nvPr>
        </p:nvGraphicFramePr>
        <p:xfrm>
          <a:off x="457200" y="1622901"/>
          <a:ext cx="8229600" cy="448056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743200"/>
                <a:gridCol w="2743200"/>
                <a:gridCol w="27432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Vitamín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Potravinový zdroj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Účinek na organizmus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vitamín A (karoten)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klíčená vojtěžka, mrkev, zelenina žluté a oranžové barvy, petržel, meruňky,tykev,listová zelenina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udržuje </a:t>
                      </a:r>
                      <a:r>
                        <a:rPr lang="cs-CZ" dirty="0"/>
                        <a:t>dobrý stav pokožky zubů a sliznic, zraku, zvyšuje odolnost proti infekcím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vitamín B (niacin)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mořská řasa kelp, listtová zelenina, houby,arašídy, fazole ořechy, sezamová a slunečnicová semena, obiloviny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podporuje </a:t>
                      </a:r>
                      <a:r>
                        <a:rPr lang="cs-CZ" dirty="0" smtClean="0"/>
                        <a:t>psychické </a:t>
                      </a:r>
                      <a:r>
                        <a:rPr lang="cs-CZ" dirty="0"/>
                        <a:t>zdraví a nervový systém</a:t>
                      </a:r>
                      <a:r>
                        <a:rPr lang="cs-CZ" dirty="0" smtClean="0"/>
                        <a:t>, zvyšuje </a:t>
                      </a:r>
                      <a:r>
                        <a:rPr lang="cs-CZ" dirty="0"/>
                        <a:t>chuť k jídlu, 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vitamín B1 (thiamin)</a:t>
                      </a:r>
                      <a:endParaRPr lang="cs-CZ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luštěniny, listová zelenina, ořechy, semena např. slunečnice, dýně, celá obilná zrna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pomáhá vstřebat škrob a cukr a zvyšuje chuť k </a:t>
                      </a:r>
                      <a:r>
                        <a:rPr lang="cs-CZ" dirty="0" smtClean="0"/>
                        <a:t>jídlu, pomáhá funkci </a:t>
                      </a:r>
                      <a:r>
                        <a:rPr lang="cs-CZ" dirty="0"/>
                        <a:t>jater a srdce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457200" y="1566332"/>
            <a:ext cx="184731" cy="569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3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3198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58842544"/>
              </p:ext>
            </p:extLst>
          </p:nvPr>
        </p:nvGraphicFramePr>
        <p:xfrm>
          <a:off x="395535" y="332656"/>
          <a:ext cx="8424936" cy="631495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232249"/>
                <a:gridCol w="3168352"/>
                <a:gridCol w="3024335"/>
              </a:tblGrid>
              <a:tr h="869999">
                <a:tc>
                  <a:txBody>
                    <a:bodyPr/>
                    <a:lstStyle/>
                    <a:p>
                      <a:r>
                        <a:rPr lang="cs-CZ" sz="1800" dirty="0"/>
                        <a:t>vitamín B12</a:t>
                      </a:r>
                      <a:endParaRPr lang="cs-CZ" sz="1800" b="1" dirty="0"/>
                    </a:p>
                  </a:txBody>
                  <a:tcPr marL="65594" marR="65594" marT="32797" marB="32797" anchor="ctr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fazolové klíčky, mořská </a:t>
                      </a:r>
                      <a:r>
                        <a:rPr lang="cs-CZ" sz="1800" dirty="0" smtClean="0"/>
                        <a:t>řasa, </a:t>
                      </a:r>
                      <a:r>
                        <a:rPr lang="cs-CZ" sz="1800" dirty="0" smtClean="0"/>
                        <a:t>sójové  </a:t>
                      </a:r>
                      <a:r>
                        <a:rPr lang="cs-CZ" sz="1800" dirty="0"/>
                        <a:t>produkty</a:t>
                      </a:r>
                    </a:p>
                  </a:txBody>
                  <a:tcPr marL="65594" marR="65594" marT="32797" marB="32797" anchor="ctr"/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chrání nervové buňky před degenerací, pomáhá vzniku červených krvinek</a:t>
                      </a:r>
                    </a:p>
                  </a:txBody>
                  <a:tcPr marL="65594" marR="65594" marT="32797" marB="32797" anchor="ctr"/>
                </a:tc>
              </a:tr>
              <a:tr h="1131175">
                <a:tc>
                  <a:txBody>
                    <a:bodyPr/>
                    <a:lstStyle/>
                    <a:p>
                      <a:r>
                        <a:rPr lang="cs-CZ" sz="1800" dirty="0"/>
                        <a:t>vitamín B2 (riboflavin)</a:t>
                      </a:r>
                      <a:endParaRPr lang="cs-CZ" sz="1800" b="1" dirty="0"/>
                    </a:p>
                  </a:txBody>
                  <a:tcPr marL="65594" marR="65594" marT="32797" marB="32797" anchor="ctr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mandle</a:t>
                      </a:r>
                      <a:r>
                        <a:rPr lang="cs-CZ" sz="1800" dirty="0" smtClean="0"/>
                        <a:t>, </a:t>
                      </a:r>
                      <a:r>
                        <a:rPr lang="cs-CZ" sz="1800" dirty="0"/>
                        <a:t>listová zelenina, houby</a:t>
                      </a:r>
                      <a:r>
                        <a:rPr lang="cs-CZ" sz="1800" dirty="0" smtClean="0"/>
                        <a:t>, celá </a:t>
                      </a:r>
                      <a:r>
                        <a:rPr lang="cs-CZ" sz="1800" dirty="0"/>
                        <a:t>obilná zrna, </a:t>
                      </a:r>
                      <a:r>
                        <a:rPr lang="cs-CZ" sz="1800" dirty="0" smtClean="0"/>
                        <a:t>sójové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produkty</a:t>
                      </a:r>
                      <a:endParaRPr lang="cs-CZ" sz="1800" dirty="0"/>
                    </a:p>
                  </a:txBody>
                  <a:tcPr marL="65594" marR="65594" marT="32797" marB="32797" anchor="ctr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zvyšuje odolnost proti nemocem, pomáhá růstu </a:t>
                      </a:r>
                      <a:r>
                        <a:rPr lang="cs-CZ" sz="1800" dirty="0" smtClean="0"/>
                        <a:t>a vývoji</a:t>
                      </a:r>
                      <a:r>
                        <a:rPr lang="cs-CZ" sz="1800" dirty="0"/>
                        <a:t>, zlepšuje </a:t>
                      </a:r>
                      <a:r>
                        <a:rPr lang="cs-CZ" sz="1800" dirty="0" smtClean="0"/>
                        <a:t>pokožku </a:t>
                      </a:r>
                      <a:r>
                        <a:rPr lang="cs-CZ" sz="1800" dirty="0"/>
                        <a:t>a zrak</a:t>
                      </a:r>
                    </a:p>
                  </a:txBody>
                  <a:tcPr marL="65594" marR="65594" marT="32797" marB="32797" anchor="ctr"/>
                </a:tc>
              </a:tr>
              <a:tr h="1392350">
                <a:tc>
                  <a:txBody>
                    <a:bodyPr/>
                    <a:lstStyle/>
                    <a:p>
                      <a:r>
                        <a:rPr lang="cs-CZ" sz="1800" dirty="0"/>
                        <a:t>vitamín C kyselina askorbová</a:t>
                      </a:r>
                      <a:endParaRPr lang="cs-CZ" sz="1800" b="1" dirty="0"/>
                    </a:p>
                  </a:txBody>
                  <a:tcPr marL="65594" marR="65594" marT="32797" marB="32797" anchor="ctr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brokolice, kapusta, květák, ovoce, řeřicha</a:t>
                      </a:r>
                      <a:r>
                        <a:rPr lang="cs-CZ" sz="1800" dirty="0" smtClean="0"/>
                        <a:t>, petrželka</a:t>
                      </a:r>
                      <a:endParaRPr lang="cs-CZ" sz="1800" dirty="0"/>
                    </a:p>
                  </a:txBody>
                  <a:tcPr marL="65594" marR="65594" marT="32797" marB="32797" anchor="ctr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povzbuzuje růst a vývoj, udržuje šlachy, </a:t>
                      </a:r>
                      <a:r>
                        <a:rPr lang="cs-CZ" sz="1800" dirty="0" smtClean="0"/>
                        <a:t>klouby,</a:t>
                      </a:r>
                      <a:r>
                        <a:rPr lang="cs-CZ" sz="1800" baseline="0" dirty="0" smtClean="0"/>
                        <a:t> z</a:t>
                      </a:r>
                      <a:r>
                        <a:rPr lang="cs-CZ" sz="1800" dirty="0" smtClean="0"/>
                        <a:t>uby</a:t>
                      </a:r>
                      <a:r>
                        <a:rPr lang="cs-CZ" sz="1800" dirty="0"/>
                        <a:t>, dásně, zvyšuje odolnost vůči infekcím,</a:t>
                      </a:r>
                    </a:p>
                  </a:txBody>
                  <a:tcPr marL="65594" marR="65594" marT="32797" marB="32797" anchor="ctr"/>
                </a:tc>
              </a:tr>
              <a:tr h="608823">
                <a:tc>
                  <a:txBody>
                    <a:bodyPr/>
                    <a:lstStyle/>
                    <a:p>
                      <a:r>
                        <a:rPr lang="cs-CZ" sz="1800"/>
                        <a:t>vitamín D</a:t>
                      </a:r>
                      <a:endParaRPr lang="cs-CZ" sz="1800" b="1"/>
                    </a:p>
                  </a:txBody>
                  <a:tcPr marL="65594" marR="65594" marT="32797" marB="32797" anchor="ctr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ryby, sluneční záření</a:t>
                      </a:r>
                    </a:p>
                  </a:txBody>
                  <a:tcPr marL="65594" marR="65594" marT="32797" marB="32797" anchor="ctr"/>
                </a:tc>
                <a:tc>
                  <a:txBody>
                    <a:bodyPr/>
                    <a:lstStyle/>
                    <a:p>
                      <a:r>
                        <a:rPr lang="pl-PL" sz="1800"/>
                        <a:t>podporuje vývoj kostí a zubů</a:t>
                      </a:r>
                    </a:p>
                  </a:txBody>
                  <a:tcPr marL="65594" marR="65594" marT="32797" marB="32797" anchor="ctr"/>
                </a:tc>
              </a:tr>
              <a:tr h="1392350">
                <a:tc>
                  <a:txBody>
                    <a:bodyPr/>
                    <a:lstStyle/>
                    <a:p>
                      <a:r>
                        <a:rPr lang="cs-CZ" sz="1800"/>
                        <a:t>vitamín E</a:t>
                      </a:r>
                      <a:endParaRPr lang="cs-CZ" sz="1800" b="1"/>
                    </a:p>
                  </a:txBody>
                  <a:tcPr marL="65594" marR="65594" marT="32797" marB="32797" anchor="ctr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listová zelenina, ořechy, semena, </a:t>
                      </a:r>
                      <a:r>
                        <a:rPr lang="cs-CZ" sz="1800" dirty="0" smtClean="0"/>
                        <a:t>rostlinný olej</a:t>
                      </a:r>
                      <a:r>
                        <a:rPr lang="cs-CZ" sz="1800" dirty="0"/>
                        <a:t>, celá obilná zrna</a:t>
                      </a:r>
                    </a:p>
                  </a:txBody>
                  <a:tcPr marL="65594" marR="65594" marT="32797" marB="32797" anchor="ctr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kladný vliv na rozmnožování, podporuje srdeční činnost a zpracování mastných kyselin</a:t>
                      </a:r>
                    </a:p>
                  </a:txBody>
                  <a:tcPr marL="65594" marR="65594" marT="32797" marB="32797" anchor="ctr"/>
                </a:tc>
              </a:tr>
              <a:tr h="869999">
                <a:tc>
                  <a:txBody>
                    <a:bodyPr/>
                    <a:lstStyle/>
                    <a:p>
                      <a:r>
                        <a:rPr lang="cs-CZ" sz="1800"/>
                        <a:t>vitamín K</a:t>
                      </a:r>
                      <a:endParaRPr lang="cs-CZ" sz="1800" b="1"/>
                    </a:p>
                  </a:txBody>
                  <a:tcPr marL="65594" marR="65594" marT="32797" marB="32797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</a:t>
                      </a:r>
                      <a:r>
                        <a:rPr lang="cs-CZ" sz="1800" dirty="0"/>
                        <a:t>listová zelenina, mořské řasy, zelenina, celá obilná zrna</a:t>
                      </a:r>
                    </a:p>
                  </a:txBody>
                  <a:tcPr marL="65594" marR="65594" marT="32797" marB="32797" anchor="ctr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podporuje krevní srážlivost, snižuje riziko krvácení</a:t>
                      </a:r>
                    </a:p>
                  </a:txBody>
                  <a:tcPr marL="65594" marR="65594" marT="32797" marB="32797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577953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Voda 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268760"/>
            <a:ext cx="8229600" cy="4785395"/>
          </a:xfrm>
        </p:spPr>
        <p:txBody>
          <a:bodyPr>
            <a:normAutofit lnSpcReduction="10000"/>
          </a:bodyPr>
          <a:lstStyle/>
          <a:p>
            <a:endParaRPr lang="cs-CZ" sz="4500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Voda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– 50-60 % v těle (moč, pot, slzy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).</a:t>
            </a:r>
          </a:p>
          <a:p>
            <a:pPr marL="0" indent="0">
              <a:buNone/>
            </a:pPr>
            <a:endParaRPr lang="cs-CZ" dirty="0" smtClean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Pijeme různé nápoje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Je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i v 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jídle (mléko, polévky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, ovoce, zelenina)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Nutný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pitný režim = 1,5-2 l denně. </a:t>
            </a:r>
            <a:endParaRPr lang="cs-CZ" dirty="0" smtClean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Dehydratace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– odvodnění =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únava, vede až </a:t>
            </a:r>
          </a:p>
          <a:p>
            <a:pPr marL="0" indent="0">
              <a:buNone/>
            </a:pP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                         ke  smrti.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1819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</a:t>
            </a:r>
            <a:r>
              <a:rPr lang="cs-CZ" sz="4000" b="1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3</a:t>
            </a:r>
            <a:r>
              <a:rPr lang="cs-CZ" sz="4000" b="1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. Energetická </a:t>
            </a:r>
            <a:r>
              <a:rPr lang="cs-CZ" sz="4000" b="1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hodnota </a:t>
            </a:r>
            <a:r>
              <a:rPr lang="cs-CZ" sz="4000" b="1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potravin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Je </a:t>
            </a:r>
            <a:r>
              <a:rPr lang="cs-CZ" sz="3600" b="1" dirty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to množství energie, které se uvolní z potravin v těle. </a:t>
            </a:r>
            <a:endParaRPr lang="cs-CZ" sz="3600" b="1" dirty="0" smtClean="0">
              <a:solidFill>
                <a:srgbClr val="FF0000"/>
              </a:solidFill>
              <a:latin typeface="Calibri"/>
              <a:ea typeface="Times New Roman"/>
              <a:cs typeface="Times New Roman"/>
            </a:endParaRPr>
          </a:p>
          <a:p>
            <a:pPr marL="0" lvl="0" indent="0" algn="ctr">
              <a:buNone/>
            </a:pPr>
            <a:endParaRPr lang="cs-CZ" sz="3600" b="1" dirty="0" smtClean="0">
              <a:solidFill>
                <a:srgbClr val="FF0000"/>
              </a:solidFill>
              <a:latin typeface="Calibri"/>
              <a:ea typeface="Times New Roman"/>
              <a:cs typeface="Times New Roman"/>
            </a:endParaRPr>
          </a:p>
          <a:p>
            <a:pPr lvl="0"/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Uvádí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se v KJ a kcal. </a:t>
            </a:r>
            <a:endParaRPr lang="cs-CZ" dirty="0" smtClean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  <a:p>
            <a:pPr lvl="0"/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Měli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bychom sníst tolik stavy, jaký je náš výdej energie. </a:t>
            </a:r>
            <a:endParaRPr lang="cs-CZ" dirty="0" smtClean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  <a:p>
            <a:pPr lvl="0"/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Výdej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energie závisí na naší aktivitě, námaze, hmotnosti,  věku,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muž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– žena - dítě.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53145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Nebezpečí, rizika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435280" cy="453650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  <a:p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Je-li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příjem větší než výdej, vzniká </a:t>
            </a:r>
            <a:r>
              <a:rPr lang="cs-CZ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nebezpečí obezity.</a:t>
            </a:r>
          </a:p>
          <a:p>
            <a:endParaRPr lang="cs-CZ" dirty="0" smtClean="0">
              <a:solidFill>
                <a:srgbClr val="FF0000"/>
              </a:solidFill>
              <a:latin typeface="Calibri"/>
              <a:ea typeface="Times New Roman"/>
              <a:cs typeface="Times New Roman"/>
            </a:endParaRPr>
          </a:p>
          <a:p>
            <a:pPr marL="0" indent="0">
              <a:buNone/>
            </a:pP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Nejvíce energie mají tuky a cukry (masná a sladká jídla, limonády). </a:t>
            </a:r>
          </a:p>
          <a:p>
            <a:endParaRPr lang="cs-CZ" dirty="0" smtClean="0">
              <a:solidFill>
                <a:srgbClr val="FF0000"/>
              </a:solidFill>
              <a:latin typeface="Calibri"/>
              <a:ea typeface="Times New Roman"/>
              <a:cs typeface="Times New Roman"/>
            </a:endParaRPr>
          </a:p>
          <a:p>
            <a:endParaRPr lang="cs-CZ" dirty="0" smtClean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  <a:p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Její </a:t>
            </a:r>
            <a:r>
              <a:rPr lang="cs-CZ" dirty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rizika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–ohrožení  zdraví: nemoci srdce a cév, cukrovka,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infarkt, obezita,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pocity méněcennosti aj.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04026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4. Biologická </a:t>
            </a:r>
            <a:r>
              <a:rPr lang="cs-CZ" b="1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hodnota potravin?</a:t>
            </a:r>
            <a:r>
              <a:rPr lang="cs-CZ" b="1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Biologická hodnota potravin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je  obsah živin a látek nezbytných pro správnou funkci všech tělesných orgánů.</a:t>
            </a:r>
          </a:p>
          <a:p>
            <a:pPr marL="0" indent="0">
              <a:buNone/>
            </a:pPr>
            <a:endParaRPr lang="cs-CZ" dirty="0">
              <a:solidFill>
                <a:srgbClr val="000000"/>
              </a:solidFill>
              <a:latin typeface="Calibri"/>
              <a:cs typeface="Times New Roman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libri"/>
                <a:cs typeface="Times New Roman"/>
              </a:rPr>
              <a:t>Biologicky nehodnotné potraviny </a:t>
            </a:r>
            <a:r>
              <a:rPr lang="cs-CZ" dirty="0" smtClean="0">
                <a:solidFill>
                  <a:srgbClr val="FF0000"/>
                </a:solidFill>
                <a:latin typeface="Calibri"/>
                <a:cs typeface="Times New Roman"/>
              </a:rPr>
              <a:t>mohou způsobit špatnou funkci a nemoci různých orgánů v našem těle.</a:t>
            </a:r>
          </a:p>
        </p:txBody>
      </p:sp>
    </p:spTree>
    <p:extLst>
      <p:ext uri="{BB962C8B-B14F-4D97-AF65-F5344CB8AC3E}">
        <p14:creationId xmlns:p14="http://schemas.microsoft.com/office/powerpoint/2010/main" xmlns="" val="30158716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5</a:t>
            </a:r>
            <a:r>
              <a:rPr lang="cs-CZ" sz="4000" b="1" dirty="0" smtClean="0"/>
              <a:t>.Jak se správně stravovat?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lnSpc>
                <a:spcPct val="115000"/>
              </a:lnSpc>
              <a:buNone/>
            </a:pPr>
            <a:r>
              <a:rPr lang="cs-CZ" sz="4000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Strava má mít správné složení a být vyvážená: </a:t>
            </a:r>
            <a:endParaRPr lang="cs-CZ" sz="4000" dirty="0" smtClean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cs-CZ" sz="4000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ovoce</a:t>
            </a:r>
            <a:r>
              <a:rPr lang="cs-CZ" sz="4000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, zelenina,  luštěniny, celozrnný chléb, ovesné vločky, mléko a sýry, jogurt, maso, drůbež, ryby, vejce.</a:t>
            </a:r>
            <a:endParaRPr lang="cs-CZ" sz="4000" dirty="0">
              <a:latin typeface="Calibri"/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Symbol"/>
              <a:buChar char=""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6256816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08012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+mj-lt"/>
                <a:ea typeface="+mj-ea"/>
                <a:cs typeface="+mj-cs"/>
              </a:rPr>
              <a:t> 6. </a:t>
            </a:r>
            <a:r>
              <a:rPr lang="cs-CZ" sz="4000" b="1" dirty="0" smtClean="0"/>
              <a:t>Zásady správné výživy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18457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5000"/>
              </a:lnSpc>
            </a:pPr>
            <a:r>
              <a:rPr lang="cs-CZ" dirty="0" smtClean="0">
                <a:solidFill>
                  <a:srgbClr val="000000"/>
                </a:solidFill>
                <a:latin typeface="Calibri"/>
                <a:cs typeface="Times New Roman"/>
              </a:rPr>
              <a:t>O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mezit spotřebu tuků </a:t>
            </a:r>
            <a:r>
              <a:rPr lang="cs-CZ" b="1" dirty="0" smtClean="0"/>
              <a:t>(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ne smažená jídla,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sádlo,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máslo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,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smetanu,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raději nízkotučné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výrobky). </a:t>
            </a:r>
            <a:endParaRPr lang="cs-CZ" dirty="0">
              <a:solidFill>
                <a:srgbClr val="000000"/>
              </a:solidFill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Jíst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libové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maso -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vařené, pečené,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grilované.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Málo 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solit.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Omezit spotřebu sladkých jídel a cukru, raději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med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Jíst dostatek vlákniny.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Pít 2 – 3 litry vody.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Maso, mléko a sýry s mírou.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Hamburgery, hranolky, </a:t>
            </a:r>
            <a:r>
              <a:rPr lang="cs-CZ" dirty="0" err="1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colu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 jen </a:t>
            </a:r>
            <a:r>
              <a:rPr lang="cs-CZ" dirty="0" smtClean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výjimečně</a:t>
            </a:r>
            <a:r>
              <a:rPr lang="cs-CZ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8879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+mj-lt"/>
                <a:ea typeface="+mj-ea"/>
                <a:cs typeface="+mj-cs"/>
              </a:rPr>
              <a:t>7.</a:t>
            </a:r>
            <a:r>
              <a:rPr lang="cs-CZ" b="1" dirty="0" smtClean="0"/>
              <a:t>Nežádoucí způsoby výživy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84976" cy="4709120"/>
          </a:xfrm>
        </p:spPr>
        <p:txBody>
          <a:bodyPr>
            <a:noAutofit/>
          </a:bodyPr>
          <a:lstStyle/>
          <a:p>
            <a:endParaRPr lang="cs-CZ" sz="1400" dirty="0" smtClean="0">
              <a:latin typeface="+mj-lt"/>
            </a:endParaRPr>
          </a:p>
          <a:p>
            <a:r>
              <a:rPr lang="cs-CZ" sz="1400" b="1" dirty="0" smtClean="0">
                <a:solidFill>
                  <a:srgbClr val="FF0000"/>
                </a:solidFill>
                <a:latin typeface="+mj-lt"/>
              </a:rPr>
              <a:t>Mentální bulimie </a:t>
            </a:r>
            <a:r>
              <a:rPr lang="cs-CZ" sz="1400" dirty="0" smtClean="0">
                <a:latin typeface="+mj-lt"/>
              </a:rPr>
              <a:t>– přejídání</a:t>
            </a:r>
          </a:p>
          <a:p>
            <a:pPr marL="0" indent="0">
              <a:buNone/>
            </a:pPr>
            <a:r>
              <a:rPr lang="cs-CZ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Bulimie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spočívá v tom, že nejprve dojde k přejedení,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ale</a:t>
            </a:r>
          </a:p>
          <a:p>
            <a:pPr marL="0" indent="0">
              <a:buNone/>
            </a:pP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  následně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následuje pocit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viny,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a tak chce snězené jídlo dostat </a:t>
            </a:r>
            <a:endParaRPr lang="cs-CZ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  ze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svého těla. Nejčastěji to je </a:t>
            </a:r>
            <a:r>
              <a:rPr lang="cs-CZ" sz="1400" b="1" dirty="0">
                <a:latin typeface="Arial" panose="020B0604020202020204" pitchFamily="34" charset="0"/>
                <a:cs typeface="Arial" panose="020B0604020202020204" pitchFamily="34" charset="0"/>
              </a:rPr>
              <a:t>vyvrhování </a:t>
            </a:r>
            <a:r>
              <a:rPr lang="cs-CZ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potravy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sz="1400" b="1" dirty="0" smtClean="0">
                <a:solidFill>
                  <a:srgbClr val="FF0000"/>
                </a:solidFill>
                <a:latin typeface="+mj-lt"/>
              </a:rPr>
              <a:t>Mentální anorexie</a:t>
            </a:r>
            <a:r>
              <a:rPr lang="cs-CZ" sz="1400" dirty="0" smtClean="0">
                <a:latin typeface="+mj-lt"/>
              </a:rPr>
              <a:t> – strach z jídla, vyhublost</a:t>
            </a:r>
          </a:p>
          <a:p>
            <a:pPr marL="0" indent="0">
              <a:buNone/>
            </a:pP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    Já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chci být štíhlá. To je nejčastější důvod mentální anorexie, který je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převážně</a:t>
            </a:r>
          </a:p>
          <a:p>
            <a:pPr marL="0" indent="0">
              <a:buNone/>
            </a:pP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dospívajícími a mladými ženami </a:t>
            </a:r>
            <a:r>
              <a:rPr lang="cs-CZ" sz="1400" b="1" dirty="0">
                <a:latin typeface="Arial" panose="020B0604020202020204" pitchFamily="34" charset="0"/>
                <a:cs typeface="Arial" panose="020B0604020202020204" pitchFamily="34" charset="0"/>
              </a:rPr>
              <a:t>realizován hladověním.</a:t>
            </a:r>
            <a:br>
              <a:rPr lang="cs-CZ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400" dirty="0" smtClean="0">
              <a:latin typeface="+mj-lt"/>
            </a:endParaRPr>
          </a:p>
          <a:p>
            <a:pPr marL="0" indent="0">
              <a:buNone/>
            </a:pPr>
            <a:r>
              <a:rPr lang="cs-CZ" sz="1400" b="1" dirty="0" smtClean="0">
                <a:latin typeface="+mj-lt"/>
              </a:rPr>
              <a:t>Alternativní výživa</a:t>
            </a:r>
          </a:p>
          <a:p>
            <a:r>
              <a:rPr lang="cs-CZ" sz="1400" b="1" dirty="0" smtClean="0">
                <a:solidFill>
                  <a:srgbClr val="FF0000"/>
                </a:solidFill>
                <a:latin typeface="+mj-lt"/>
              </a:rPr>
              <a:t>Vegetarián</a:t>
            </a:r>
            <a:endParaRPr lang="cs-CZ" sz="1400" b="1" dirty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Vegetariánství je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způsob stravování, kdy člověk nejí některé živočišné produkty,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hlavně</a:t>
            </a:r>
          </a:p>
          <a:p>
            <a:pPr marL="0" indent="0">
              <a:buNone/>
            </a:pP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maso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(včetně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ryb a kuřat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), sádlo, želatinu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vegetariáni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nejí jatečné produkty, tedy nic,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kvůli</a:t>
            </a:r>
          </a:p>
          <a:p>
            <a:pPr marL="0" indent="0">
              <a:buNone/>
            </a:pP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    čemu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bývá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zvíře zabíjeno. </a:t>
            </a:r>
            <a:endParaRPr lang="cs-CZ" sz="1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1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Vegan</a:t>
            </a:r>
          </a:p>
          <a:p>
            <a:pPr marL="0" indent="0">
              <a:buNone/>
            </a:pPr>
            <a:r>
              <a:rPr lang="cs-CZ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Veganství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je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životní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styl,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spočívající v odmítnutí konzumace živočišných produktů.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Na rozdíl </a:t>
            </a:r>
          </a:p>
          <a:p>
            <a:pPr marL="0" indent="0">
              <a:buNone/>
            </a:pP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    od vegetariánství se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veganství zříká konzumace nejen masa, ale i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vajec a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mléčných </a:t>
            </a:r>
            <a:endParaRPr lang="cs-CZ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    výrobků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, někdy i medu. </a:t>
            </a:r>
          </a:p>
        </p:txBody>
      </p:sp>
    </p:spTree>
    <p:extLst>
      <p:ext uri="{BB962C8B-B14F-4D97-AF65-F5344CB8AC3E}">
        <p14:creationId xmlns:p14="http://schemas.microsoft.com/office/powerpoint/2010/main" xmlns="" val="132306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8. Pyramida </a:t>
            </a:r>
            <a:r>
              <a:rPr lang="cs-CZ" b="1" dirty="0"/>
              <a:t>zdravé výživy</a:t>
            </a: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839" y="1783378"/>
            <a:ext cx="8229600" cy="5069160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Představuje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ideální složení naší každodenní stravy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Tvoří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ji čtyři patra, ve kterých jsou rozděleny potraviny dle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vhodnosti příjmu.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Základ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pyramidy, tedy i základ správné výživy, tvoří přílohy.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Chléb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obiloviny, těstoviny, rýže či brambory by měly tvořit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základ</a:t>
            </a: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všech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jídel.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Nemusíme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se jich obávat, pokud nejsou omaštěné nebo namazané silnou vrstvou tuku.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2266" y="980728"/>
            <a:ext cx="2769096" cy="2900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683825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/>
              <a:t>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5184576"/>
          </a:xfrm>
        </p:spPr>
        <p:txBody>
          <a:bodyPr>
            <a:normAutofit fontScale="77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+mj-lt"/>
              </a:rPr>
              <a:t>Záleží na tom, co jíme?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+mj-lt"/>
              </a:rPr>
              <a:t>Z čeho se skládá strava člověka?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  Jak </a:t>
            </a:r>
            <a:r>
              <a:rPr lang="cs-CZ" dirty="0">
                <a:latin typeface="+mj-lt"/>
              </a:rPr>
              <a:t>se dělí živiny a k čemu slouží?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  Význam </a:t>
            </a:r>
            <a:r>
              <a:rPr lang="cs-CZ" dirty="0">
                <a:latin typeface="+mj-lt"/>
              </a:rPr>
              <a:t>nejznámějších vitamínů.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  Význam </a:t>
            </a:r>
            <a:r>
              <a:rPr lang="cs-CZ" dirty="0" smtClean="0">
                <a:latin typeface="+mj-lt"/>
              </a:rPr>
              <a:t>vody.</a:t>
            </a: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3.   Co </a:t>
            </a:r>
            <a:r>
              <a:rPr lang="cs-CZ" dirty="0">
                <a:latin typeface="+mj-lt"/>
              </a:rPr>
              <a:t>je to energetická hodnota? </a:t>
            </a: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  Nebezpečí </a:t>
            </a:r>
            <a:r>
              <a:rPr lang="cs-CZ" dirty="0">
                <a:latin typeface="+mj-lt"/>
              </a:rPr>
              <a:t>a rizika nesprávného stravování.</a:t>
            </a:r>
          </a:p>
          <a:p>
            <a:pPr marL="0" lvl="0" indent="0">
              <a:buNone/>
            </a:pPr>
            <a:r>
              <a:rPr lang="cs-CZ" dirty="0" smtClean="0">
                <a:latin typeface="+mj-lt"/>
              </a:rPr>
              <a:t>4.  Biologická </a:t>
            </a:r>
            <a:r>
              <a:rPr lang="cs-CZ" dirty="0">
                <a:latin typeface="+mj-lt"/>
              </a:rPr>
              <a:t>hodnota potravin</a:t>
            </a:r>
          </a:p>
          <a:p>
            <a:pPr marL="0" lvl="0" indent="0">
              <a:buNone/>
            </a:pPr>
            <a:r>
              <a:rPr lang="cs-CZ" dirty="0" smtClean="0">
                <a:latin typeface="+mj-lt"/>
              </a:rPr>
              <a:t>5.  Jak </a:t>
            </a:r>
            <a:r>
              <a:rPr lang="cs-CZ" dirty="0">
                <a:latin typeface="+mj-lt"/>
              </a:rPr>
              <a:t>se správně stravovat?</a:t>
            </a:r>
          </a:p>
          <a:p>
            <a:pPr marL="514350" lvl="0" indent="-514350">
              <a:buAutoNum type="arabicPeriod" startAt="6"/>
            </a:pPr>
            <a:r>
              <a:rPr lang="cs-CZ" dirty="0" smtClean="0">
                <a:latin typeface="+mj-lt"/>
              </a:rPr>
              <a:t>Nejvíce </a:t>
            </a:r>
            <a:r>
              <a:rPr lang="cs-CZ" dirty="0">
                <a:latin typeface="+mj-lt"/>
              </a:rPr>
              <a:t>energie mají tuky a cukry (masná </a:t>
            </a:r>
            <a:r>
              <a:rPr lang="cs-CZ" dirty="0" smtClean="0">
                <a:latin typeface="+mj-lt"/>
              </a:rPr>
              <a:t>a</a:t>
            </a:r>
          </a:p>
          <a:p>
            <a:pPr marL="0" lv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sladká </a:t>
            </a:r>
            <a:r>
              <a:rPr lang="cs-CZ" dirty="0">
                <a:latin typeface="+mj-lt"/>
              </a:rPr>
              <a:t>jídla, limonády). </a:t>
            </a:r>
          </a:p>
          <a:p>
            <a:pPr marL="514350" lvl="0" indent="-514350">
              <a:buAutoNum type="arabicPeriod" startAt="7"/>
            </a:pPr>
            <a:r>
              <a:rPr lang="cs-CZ" dirty="0" smtClean="0">
                <a:latin typeface="+mj-lt"/>
              </a:rPr>
              <a:t>Nežádoucí </a:t>
            </a:r>
            <a:r>
              <a:rPr lang="cs-CZ" dirty="0">
                <a:latin typeface="+mj-lt"/>
              </a:rPr>
              <a:t>způsoby </a:t>
            </a:r>
            <a:r>
              <a:rPr lang="cs-CZ" dirty="0" smtClean="0">
                <a:latin typeface="+mj-lt"/>
              </a:rPr>
              <a:t>výživy</a:t>
            </a:r>
          </a:p>
          <a:p>
            <a:pPr marL="514350" lvl="0" indent="-514350">
              <a:buAutoNum type="arabicPeriod" startAt="7"/>
            </a:pPr>
            <a:r>
              <a:rPr lang="cs-CZ" dirty="0" smtClean="0">
                <a:latin typeface="+mj-lt"/>
              </a:rPr>
              <a:t>Popiš pyramidu zdravé výživy.</a:t>
            </a:r>
          </a:p>
          <a:p>
            <a:pPr marL="514350" lvl="0" indent="-514350">
              <a:buAutoNum type="arabicPeriod" startAt="7"/>
            </a:pPr>
            <a:endParaRPr lang="cs-CZ" dirty="0">
              <a:latin typeface="+mj-lt"/>
            </a:endParaRPr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3347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8507288" cy="583264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4300" dirty="0"/>
              <a:t> </a:t>
            </a:r>
            <a:endParaRPr lang="cs-CZ" sz="4300" dirty="0" smtClean="0"/>
          </a:p>
          <a:p>
            <a:pPr marL="0" indent="0">
              <a:buNone/>
            </a:pPr>
            <a:endParaRPr lang="cs-CZ" sz="4300" b="1" dirty="0"/>
          </a:p>
          <a:p>
            <a:pPr marL="0" indent="0">
              <a:buNone/>
            </a:pPr>
            <a:r>
              <a:rPr lang="cs-CZ" sz="6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Občanská </a:t>
            </a:r>
            <a:r>
              <a:rPr lang="cs-CZ" sz="6400" b="1" dirty="0">
                <a:latin typeface="Arial" panose="020B0604020202020204" pitchFamily="34" charset="0"/>
                <a:cs typeface="Arial" panose="020B0604020202020204" pitchFamily="34" charset="0"/>
              </a:rPr>
              <a:t>výchova pro odborná učiliště I</a:t>
            </a:r>
          </a:p>
          <a:p>
            <a:pPr marL="0" indent="0">
              <a:buNone/>
            </a:pP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Autorka Hana Kovaříková, vydalo 2003 nakladatelství </a:t>
            </a:r>
            <a:r>
              <a:rPr lang="cs-CZ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Septima</a:t>
            </a:r>
          </a:p>
          <a:p>
            <a:pPr marL="0" indent="0">
              <a:buNone/>
            </a:pP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http://pekarstvicais.cz/produkty/tvarohovy_fesak_kus_b.jpg</a:t>
            </a:r>
          </a:p>
          <a:p>
            <a:pPr marL="0" indent="0">
              <a:buNone/>
            </a:pP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http://www.pekarstvicais.cz/produkty/vaz_kolac_plundr_b.jpg</a:t>
            </a:r>
          </a:p>
          <a:p>
            <a:pPr marL="0" indent="0">
              <a:buNone/>
            </a:pP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http://media.loupak.cz/bonbony/lipo.jpg</a:t>
            </a:r>
          </a:p>
          <a:p>
            <a:pPr marL="0" indent="0">
              <a:buNone/>
            </a:pP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http://1.bp.blogspot.com/-ELLyZRDHLBE/Uq80ZbNYFhI/AAAAAAAAG1g/p9iEPUeqGzY/s1600/P1050659.JPG</a:t>
            </a:r>
          </a:p>
          <a:p>
            <a:pPr marL="0" indent="0">
              <a:buNone/>
            </a:pP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http://www.rozumnehubnuti.cz/wp-content/uploads/2010/08/cukr_mlecne_napoje.jpg</a:t>
            </a:r>
          </a:p>
          <a:p>
            <a:pPr marL="0" indent="0">
              <a:buNone/>
            </a:pP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http://www.fitness-24.cz/soubory/contentTiny/male/312-proteiny-fitness24.cz.jpg</a:t>
            </a:r>
          </a:p>
          <a:p>
            <a:pPr marL="0" indent="0">
              <a:buNone/>
            </a:pP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http://www.blog-fitness.cz/blog-fitness/wp-content/uploads/2009/09/bilkoviny-150x150.jpg</a:t>
            </a:r>
          </a:p>
          <a:p>
            <a:pPr marL="0" indent="0">
              <a:buNone/>
            </a:pP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http://www.mineralfit.cz/system/files/photos/2482/images/original_post.jpg</a:t>
            </a:r>
          </a:p>
          <a:p>
            <a:pPr marL="0" indent="0">
              <a:buNone/>
            </a:pP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http://www.tipkucharka.unas.cz/images/fisch.jpg</a:t>
            </a:r>
          </a:p>
          <a:p>
            <a:pPr marL="0" indent="0">
              <a:buNone/>
            </a:pP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http://files.masokurtin.cz/200000010-4394d458a3/maso.jpg</a:t>
            </a:r>
          </a:p>
          <a:p>
            <a:pPr marL="0" indent="0">
              <a:buNone/>
            </a:pP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http://</a:t>
            </a:r>
            <a:r>
              <a:rPr lang="cs-CZ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www.nazeleno.cz/Files/FckGallery/britanie5.zip/04.jpg</a:t>
            </a:r>
          </a:p>
          <a:p>
            <a:pPr marL="0" indent="0">
              <a:buNone/>
            </a:pP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http://www.capnito.cz/images/offer/1016_1.jpg</a:t>
            </a:r>
          </a:p>
          <a:p>
            <a:pPr marL="0" indent="0">
              <a:buNone/>
            </a:pP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http://www.nazeleno.cz/Files/FckGallery/jidelnicek.zip/01.jpg</a:t>
            </a:r>
          </a:p>
          <a:p>
            <a:pPr marL="0" indent="0">
              <a:buNone/>
            </a:pPr>
            <a:r>
              <a:rPr lang="cs-CZ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://bryleo.cz/media/images/musli-diffuze.png </a:t>
            </a:r>
          </a:p>
          <a:p>
            <a:pPr marL="0" indent="0">
              <a:buNone/>
            </a:pP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http://koutekzdravi.net/pics/food-pyramid.jpg </a:t>
            </a:r>
          </a:p>
          <a:p>
            <a:pPr marL="0" indent="0">
              <a:buNone/>
            </a:pPr>
            <a:r>
              <a:rPr lang="cs-CZ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://www.potravinova-alergie.info/clanek/vitaminy-prehled-zdroje.php</a:t>
            </a:r>
          </a:p>
          <a:p>
            <a:pPr marL="0" indent="0">
              <a:buNone/>
            </a:pPr>
            <a:r>
              <a:rPr lang="cs-CZ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://cs.wikipedia.org/wiki/Veganstv%C3%AD</a:t>
            </a:r>
          </a:p>
          <a:p>
            <a:pPr marL="0" indent="0">
              <a:buNone/>
            </a:pPr>
            <a:endParaRPr lang="cs-CZ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4900" dirty="0" smtClean="0"/>
          </a:p>
          <a:p>
            <a:pPr marL="0" indent="0">
              <a:buNone/>
            </a:pPr>
            <a:endParaRPr lang="cs-CZ" sz="4900" dirty="0"/>
          </a:p>
          <a:p>
            <a:endParaRPr lang="cs-CZ" sz="4900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49824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1487</TotalTime>
  <Words>1342</Words>
  <Application>Microsoft Office PowerPoint</Application>
  <PresentationFormat>Předvádění na obrazovce (4:3)</PresentationFormat>
  <Paragraphs>301</Paragraphs>
  <Slides>26</Slides>
  <Notes>26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 Téma: Péče o zdraví  3. Výživa </vt:lpstr>
      <vt:lpstr> O dborné U čiliště                a Z ákladní Š kola praktická Holešov    </vt:lpstr>
      <vt:lpstr>ÚVOD</vt:lpstr>
      <vt:lpstr> Proč se zabývat výživou? </vt:lpstr>
      <vt:lpstr>2. Složení stravy. </vt:lpstr>
      <vt:lpstr> Cukr a škrob  </vt:lpstr>
      <vt:lpstr>Cukry</vt:lpstr>
      <vt:lpstr>Škroby</vt:lpstr>
      <vt:lpstr> Bílkoviny  </vt:lpstr>
      <vt:lpstr>                 Bílkoviny    Rostlinné</vt:lpstr>
      <vt:lpstr>Tuky</vt:lpstr>
      <vt:lpstr> Význam tuků</vt:lpstr>
      <vt:lpstr> Co špatného způsobují  tuky? </vt:lpstr>
      <vt:lpstr>Minerály  Význam ovoce  a zeleniny </vt:lpstr>
      <vt:lpstr>Vitamíny přehled a zdroje v potravě tabulka</vt:lpstr>
      <vt:lpstr>Snímek 16</vt:lpstr>
      <vt:lpstr>Voda </vt:lpstr>
      <vt:lpstr> 3. Energetická hodnota potravin </vt:lpstr>
      <vt:lpstr> Nebezpečí, rizika</vt:lpstr>
      <vt:lpstr>4. Biologická hodnota potravin? </vt:lpstr>
      <vt:lpstr>5.Jak se správně stravovat? </vt:lpstr>
      <vt:lpstr> 6. Zásady správné výživy</vt:lpstr>
      <vt:lpstr>7.Nežádoucí způsoby výživy</vt:lpstr>
      <vt:lpstr>8. Pyramida zdravé výživy </vt:lpstr>
      <vt:lpstr>OTÁZKY: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Dum</cp:lastModifiedBy>
  <cp:revision>86</cp:revision>
  <dcterms:created xsi:type="dcterms:W3CDTF">2013-11-06T10:40:35Z</dcterms:created>
  <dcterms:modified xsi:type="dcterms:W3CDTF">2014-02-05T07:29:07Z</dcterms:modified>
</cp:coreProperties>
</file>