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Default Extension="doc" ContentType="application/msword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8" r:id="rId2"/>
    <p:sldId id="256" r:id="rId3"/>
    <p:sldId id="259" r:id="rId4"/>
    <p:sldId id="260" r:id="rId5"/>
    <p:sldId id="261" r:id="rId6"/>
    <p:sldId id="263" r:id="rId7"/>
    <p:sldId id="264" r:id="rId8"/>
    <p:sldId id="265" r:id="rId9"/>
    <p:sldId id="262" r:id="rId10"/>
    <p:sldId id="267" r:id="rId11"/>
    <p:sldId id="269" r:id="rId12"/>
    <p:sldId id="268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A4A9F928-60E2-4033-B4C9-107978ACC04F}" type="datetimeFigureOut">
              <a:rPr lang="cs-CZ" smtClean="0"/>
              <a:pPr/>
              <a:t>5.2.2014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3470BD93-568B-4386-8893-5579ACA9103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Obdélník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3" name="Obdélník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Obdélník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Obdélník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9F928-60E2-4033-B4C9-107978ACC04F}" type="datetimeFigureOut">
              <a:rPr lang="cs-CZ" smtClean="0"/>
              <a:pPr/>
              <a:t>5.2.2014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70BD93-568B-4386-8893-5579ACA9103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fld id="{A4A9F928-60E2-4033-B4C9-107978ACC04F}" type="datetimeFigureOut">
              <a:rPr lang="cs-CZ" smtClean="0"/>
              <a:pPr/>
              <a:t>5.2.2014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fld id="{3470BD93-568B-4386-8893-5579ACA9103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9F928-60E2-4033-B4C9-107978ACC04F}" type="datetimeFigureOut">
              <a:rPr lang="cs-CZ" smtClean="0"/>
              <a:pPr/>
              <a:t>5.2.2014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70BD93-568B-4386-8893-5579ACA9103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9F928-60E2-4033-B4C9-107978ACC04F}" type="datetimeFigureOut">
              <a:rPr lang="cs-CZ" smtClean="0"/>
              <a:pPr/>
              <a:t>5.2.2014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70BD93-568B-4386-8893-5579ACA9103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9F928-60E2-4033-B4C9-107978ACC04F}" type="datetimeFigureOut">
              <a:rPr lang="cs-CZ" smtClean="0"/>
              <a:pPr/>
              <a:t>5.2.2014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70BD93-568B-4386-8893-5579ACA9103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Rovnoramenný trojúhelník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9F928-60E2-4033-B4C9-107978ACC04F}" type="datetimeFigureOut">
              <a:rPr lang="cs-CZ" smtClean="0"/>
              <a:pPr/>
              <a:t>5.2.2014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70BD93-568B-4386-8893-5579ACA9103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Přímá spojovací čára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Rovnoramenný trojúhelník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9F928-60E2-4033-B4C9-107978ACC04F}" type="datetimeFigureOut">
              <a:rPr lang="cs-CZ" smtClean="0"/>
              <a:pPr/>
              <a:t>5.2.2014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70BD93-568B-4386-8893-5579ACA9103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 rot="5400000">
            <a:off x="3160645" y="3324225"/>
            <a:ext cx="603504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Rovnoramenný trojúhelník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9F928-60E2-4033-B4C9-107978ACC04F}" type="datetimeFigureOut">
              <a:rPr lang="cs-CZ" smtClean="0"/>
              <a:pPr/>
              <a:t>5.2.2014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70BD93-568B-4386-8893-5579ACA9103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Rovnoramenný trojúhelník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457200" y="500856"/>
            <a:ext cx="182880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9F928-60E2-4033-B4C9-107978ACC04F}" type="datetimeFigureOut">
              <a:rPr lang="cs-CZ" smtClean="0"/>
              <a:pPr/>
              <a:t>5.2.2014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70BD93-568B-4386-8893-5579ACA9103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9F928-60E2-4033-B4C9-107978ACC04F}" type="datetimeFigureOut">
              <a:rPr lang="cs-CZ" smtClean="0"/>
              <a:pPr/>
              <a:t>5.2.2014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70BD93-568B-4386-8893-5579ACA9103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Rovnoramenný trojúhelník 7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 rot="5400000">
            <a:off x="3629607" y="3201952"/>
            <a:ext cx="585216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A4A9F928-60E2-4033-B4C9-107978ACC04F}" type="datetimeFigureOut">
              <a:rPr lang="cs-CZ" smtClean="0"/>
              <a:pPr/>
              <a:t>5.2.2014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3470BD93-568B-4386-8893-5579ACA9103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8" name="Přímá spojovací čára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Přímá spojovací čára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ovnoramenný trojúhelník 9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Dokument_aplikace_Microsoft_Office_Word_97-_20031.doc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241300" y="609600"/>
          <a:ext cx="8579172" cy="5753100"/>
        </p:xfrm>
        <a:graphic>
          <a:graphicData uri="http://schemas.openxmlformats.org/presentationml/2006/ole">
            <p:oleObj spid="_x0000_s1026" name="Dokument" r:id="rId3" imgW="8891239" imgH="5757109" progId="Word.Documen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accent3"/>
            </a:gs>
            <a:gs pos="30000">
              <a:schemeClr val="bg2">
                <a:shade val="80000"/>
                <a:satMod val="230000"/>
              </a:schemeClr>
            </a:gs>
            <a:gs pos="100000">
              <a:schemeClr val="bg2">
                <a:tint val="97000"/>
                <a:satMod val="220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cs-CZ" sz="6000" b="1" dirty="0" smtClean="0"/>
              <a:t>Služby internetu</a:t>
            </a:r>
            <a:endParaRPr lang="cs-CZ" sz="6000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cs-CZ" sz="2800" b="1" dirty="0" smtClean="0">
                <a:solidFill>
                  <a:schemeClr val="tx1"/>
                </a:solidFill>
              </a:rPr>
              <a:t>Mgr. Marie Kardová</a:t>
            </a:r>
          </a:p>
          <a:p>
            <a:r>
              <a:rPr lang="cs-CZ" sz="2800" b="1" dirty="0" smtClean="0">
                <a:solidFill>
                  <a:schemeClr val="tx1"/>
                </a:solidFill>
              </a:rPr>
              <a:t>leden 2014</a:t>
            </a:r>
            <a:endParaRPr lang="cs-CZ" sz="2800" b="1" dirty="0">
              <a:solidFill>
                <a:schemeClr val="tx1"/>
              </a:solidFill>
            </a:endParaRPr>
          </a:p>
        </p:txBody>
      </p:sp>
      <p:pic>
        <p:nvPicPr>
          <p:cNvPr id="2052" name="Picture 4" descr="C:\Users\Majka\AppData\Local\Microsoft\Windows\Temporary Internet Files\Content.IE5\57LNMB2F\MP900442345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3789040"/>
          </a:xfrm>
          <a:prstGeom prst="rect">
            <a:avLst/>
          </a:prstGeom>
          <a:noFill/>
        </p:spPr>
      </p:pic>
      <p:sp>
        <p:nvSpPr>
          <p:cNvPr id="8" name="Obdélník 7"/>
          <p:cNvSpPr/>
          <p:nvPr/>
        </p:nvSpPr>
        <p:spPr>
          <a:xfrm>
            <a:off x="7596336" y="3501008"/>
            <a:ext cx="1368152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800" b="1" dirty="0" smtClean="0"/>
              <a:t>obr.: 1</a:t>
            </a:r>
            <a:endParaRPr lang="cs-CZ" sz="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11560" y="1484784"/>
            <a:ext cx="820891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Číslo a název klíčové aktivity:     III/2 Inovace a zkvalitnění výuky prostřednictvím ICT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Číslo DUM:		      VY32INOVACEINF848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Jméno autora:		      Mgr. Marie Kardová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Datum vytvoření DUM:	      leden 2014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Ročník:			       VIII.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Vzdělávací oblast:	       	      Informační a komunikační technologie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Vzdělávací obor:		      Informatika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Klíčová slova:                               Služby internetu, internet, e-mail, www, FTP,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VoIP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, 			     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telnet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, on-line nakupování, bankovnictví, obchod 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Anotace:. 		      Žáci se seznámí se službami internetu. Nové 				      informace ověří na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W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ikipedii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Druh učebního materiálu:	      Prezentace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Očekávaný výstup:	  	      Žáci se naučí základy identifikace na internetu 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Users\Majka\AppData\Local\Microsoft\Windows\Temporary Internet Files\Content.IE5\57LNMB2F\MC900391686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8964487" cy="1556792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FF00"/>
                </a:solidFill>
              </a:rPr>
              <a:t>Služby internetu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endParaRPr lang="cs-CZ" b="1" u="sng" dirty="0" smtClean="0"/>
          </a:p>
          <a:p>
            <a:endParaRPr lang="cs-CZ" b="1" u="sng" dirty="0" smtClean="0"/>
          </a:p>
          <a:p>
            <a:r>
              <a:rPr lang="cs-CZ" b="1" u="sng" dirty="0" smtClean="0"/>
              <a:t>WWW</a:t>
            </a:r>
            <a:r>
              <a:rPr lang="cs-CZ" u="sng" dirty="0" smtClean="0"/>
              <a:t> </a:t>
            </a:r>
            <a:r>
              <a:rPr lang="cs-CZ" dirty="0" smtClean="0"/>
              <a:t>– (</a:t>
            </a:r>
            <a:r>
              <a:rPr lang="cs-CZ" dirty="0" err="1" smtClean="0"/>
              <a:t>World</a:t>
            </a:r>
            <a:r>
              <a:rPr lang="cs-CZ" dirty="0" smtClean="0"/>
              <a:t> </a:t>
            </a:r>
            <a:r>
              <a:rPr lang="cs-CZ" dirty="0" err="1" smtClean="0"/>
              <a:t>Wide</a:t>
            </a:r>
            <a:r>
              <a:rPr lang="cs-CZ" dirty="0" smtClean="0"/>
              <a:t> Web), také pouze zkráceně </a:t>
            </a:r>
            <a:r>
              <a:rPr lang="cs-CZ" b="1" dirty="0" smtClean="0"/>
              <a:t>web</a:t>
            </a:r>
          </a:p>
          <a:p>
            <a:pPr>
              <a:buNone/>
            </a:pPr>
            <a:r>
              <a:rPr lang="cs-CZ" dirty="0" smtClean="0"/>
              <a:t>	v doslovném překladu "světová rozsáhlá síť“, neboli celosvětová síť</a:t>
            </a:r>
          </a:p>
          <a:p>
            <a:r>
              <a:rPr lang="cs-CZ" dirty="0" smtClean="0"/>
              <a:t> je označení pro aplikace internetového protokolu HTTP. Je tím myšlena soustava propojených hypertextových dokumentů</a:t>
            </a:r>
          </a:p>
          <a:p>
            <a:r>
              <a:rPr lang="cs-CZ" dirty="0" smtClean="0"/>
              <a:t>internetová aplikace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7141049" y="1253810"/>
            <a:ext cx="646815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800" dirty="0" smtClean="0"/>
              <a:t>Obr.:2</a:t>
            </a:r>
            <a:endParaRPr lang="cs-CZ" sz="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Majka\AppData\Local\Microsoft\Windows\Temporary Internet Files\Content.IE5\57LNMB2F\MP900448647[1].jpg"/>
          <p:cNvPicPr>
            <a:picLocks noChangeAspect="1" noChangeArrowheads="1"/>
          </p:cNvPicPr>
          <p:nvPr/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-1" y="0"/>
            <a:ext cx="9144001" cy="1556792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FF00"/>
                </a:solidFill>
              </a:rPr>
              <a:t>Služby internetu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endParaRPr lang="cs-CZ" b="1" smtClean="0"/>
          </a:p>
          <a:p>
            <a:endParaRPr lang="cs-CZ" b="1" smtClean="0"/>
          </a:p>
          <a:p>
            <a:endParaRPr lang="cs-CZ" b="1" smtClean="0"/>
          </a:p>
          <a:p>
            <a:r>
              <a:rPr lang="cs-CZ" b="1" u="sng" smtClean="0"/>
              <a:t>E-mail</a:t>
            </a:r>
            <a:r>
              <a:rPr lang="cs-CZ" b="1" smtClean="0"/>
              <a:t> </a:t>
            </a:r>
            <a:r>
              <a:rPr lang="cs-CZ" smtClean="0"/>
              <a:t>-</a:t>
            </a:r>
            <a:r>
              <a:rPr lang="cs-CZ" b="1" smtClean="0"/>
              <a:t> </a:t>
            </a:r>
            <a:r>
              <a:rPr lang="cs-CZ" smtClean="0"/>
              <a:t>(elektronická pošta) je způsob odesílání, doručování a přijímání zpráv přes elektronické komunikační systémy</a:t>
            </a:r>
          </a:p>
          <a:p>
            <a:endParaRPr lang="cs-CZ" smtClean="0"/>
          </a:p>
          <a:p>
            <a:r>
              <a:rPr lang="cs-CZ" smtClean="0"/>
              <a:t> e-mailové služby se poprvé rozšířily až díky vzniku jedné z prvních volných e-mailových služeb Hotmail v roce 1996</a:t>
            </a:r>
          </a:p>
          <a:p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7956376" y="1124744"/>
            <a:ext cx="487634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800" b="1" dirty="0" smtClean="0"/>
              <a:t>Obr.:3</a:t>
            </a:r>
            <a:endParaRPr lang="cs-CZ" sz="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Majka\AppData\Local\Microsoft\Windows\Temporary Internet Files\Content.IE5\J9IQ4ETU\MP900449111[1].jpg"/>
          <p:cNvPicPr>
            <a:picLocks noChangeAspect="1" noChangeArrowheads="1"/>
          </p:cNvPicPr>
          <p:nvPr/>
        </p:nvPicPr>
        <p:blipFill>
          <a:blip r:embed="rId2" cstate="print">
            <a:lum contrast="40000"/>
          </a:blip>
          <a:srcRect/>
          <a:stretch>
            <a:fillRect/>
          </a:stretch>
        </p:blipFill>
        <p:spPr bwMode="auto">
          <a:xfrm>
            <a:off x="0" y="0"/>
            <a:ext cx="9144000" cy="1484784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FF00"/>
                </a:solidFill>
              </a:rPr>
              <a:t>Služby internetu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endParaRPr lang="cs-CZ" dirty="0" smtClean="0"/>
          </a:p>
          <a:p>
            <a:endParaRPr lang="cs-CZ" b="1" dirty="0" smtClean="0"/>
          </a:p>
          <a:p>
            <a:pPr>
              <a:buNone/>
            </a:pPr>
            <a:r>
              <a:rPr lang="cs-CZ" b="1" dirty="0" smtClean="0">
                <a:solidFill>
                  <a:schemeClr val="bg1"/>
                </a:solidFill>
              </a:rPr>
              <a:t>   		</a:t>
            </a:r>
            <a:r>
              <a:rPr lang="cs-CZ" b="1" dirty="0" smtClean="0"/>
              <a:t> </a:t>
            </a:r>
          </a:p>
          <a:p>
            <a:pPr>
              <a:buNone/>
            </a:pPr>
            <a:r>
              <a:rPr lang="cs-CZ" b="1" dirty="0" smtClean="0"/>
              <a:t>  </a:t>
            </a:r>
            <a:r>
              <a:rPr lang="cs-CZ" b="1" u="sng" dirty="0" smtClean="0"/>
              <a:t> IM </a:t>
            </a:r>
            <a:r>
              <a:rPr lang="cs-CZ" dirty="0" smtClean="0"/>
              <a:t>– (Instant </a:t>
            </a:r>
            <a:r>
              <a:rPr lang="cs-CZ" dirty="0" err="1" smtClean="0"/>
              <a:t>Messaging</a:t>
            </a:r>
            <a:r>
              <a:rPr lang="cs-CZ" dirty="0" smtClean="0"/>
              <a:t>) - internetová služba umožňující svým uživatelům sledovat, kteří jejich přátelé jsou právě připojeni, a dle potřeby jim posílat zprávy, chatovat, přeposílat soubory mezi uživateli a i jinak komunikovat</a:t>
            </a:r>
            <a:endParaRPr lang="cs-CZ" dirty="0" smtClean="0">
              <a:solidFill>
                <a:srgbClr val="FFFF00"/>
              </a:solidFill>
            </a:endParaRPr>
          </a:p>
          <a:p>
            <a:pPr>
              <a:buNone/>
            </a:pPr>
            <a:endParaRPr lang="cs-CZ" dirty="0" smtClean="0">
              <a:solidFill>
                <a:srgbClr val="FFFF00"/>
              </a:solidFill>
            </a:endParaRPr>
          </a:p>
          <a:p>
            <a:pPr>
              <a:buNone/>
            </a:pPr>
            <a:r>
              <a:rPr lang="cs-CZ" dirty="0" smtClean="0"/>
              <a:t>	</a:t>
            </a:r>
            <a:r>
              <a:rPr lang="cs-CZ" b="1" dirty="0" smtClean="0">
                <a:solidFill>
                  <a:srgbClr val="FFFF00"/>
                </a:solidFill>
              </a:rPr>
              <a:t>ICQ </a:t>
            </a:r>
            <a:r>
              <a:rPr lang="cs-CZ" dirty="0" smtClean="0">
                <a:solidFill>
                  <a:srgbClr val="FFFF00"/>
                </a:solidFill>
              </a:rPr>
              <a:t>	</a:t>
            </a:r>
          </a:p>
          <a:p>
            <a:pPr>
              <a:buNone/>
            </a:pPr>
            <a:r>
              <a:rPr lang="cs-CZ" dirty="0" smtClean="0">
                <a:solidFill>
                  <a:srgbClr val="FFFF00"/>
                </a:solidFill>
              </a:rPr>
              <a:t>			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8100392" y="1196752"/>
            <a:ext cx="47160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/>
              <a:t>Obr.:4</a:t>
            </a:r>
            <a:endParaRPr lang="cs-CZ" sz="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Majka\AppData\Local\Microsoft\Windows\Temporary Internet Files\Content.IE5\C3BCVHZQ\MC900438803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700808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FF00"/>
                </a:solidFill>
              </a:rPr>
              <a:t>Služby internetu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endParaRPr lang="cs-CZ" b="1" dirty="0" smtClean="0"/>
          </a:p>
          <a:p>
            <a:endParaRPr lang="cs-CZ" b="1" dirty="0" smtClean="0"/>
          </a:p>
          <a:p>
            <a:r>
              <a:rPr lang="cs-CZ" b="1" u="sng" dirty="0" err="1" smtClean="0"/>
              <a:t>VoIP</a:t>
            </a:r>
            <a:r>
              <a:rPr lang="cs-CZ" b="1" dirty="0" smtClean="0"/>
              <a:t> </a:t>
            </a:r>
            <a:r>
              <a:rPr lang="cs-CZ" dirty="0" smtClean="0"/>
              <a:t>–</a:t>
            </a:r>
            <a:r>
              <a:rPr lang="cs-CZ" b="1" dirty="0" smtClean="0"/>
              <a:t> </a:t>
            </a:r>
            <a:r>
              <a:rPr lang="cs-CZ" dirty="0" smtClean="0"/>
              <a:t>(</a:t>
            </a:r>
            <a:r>
              <a:rPr lang="cs-CZ" dirty="0" err="1" smtClean="0"/>
              <a:t>Voice</a:t>
            </a:r>
            <a:r>
              <a:rPr lang="cs-CZ" dirty="0" smtClean="0"/>
              <a:t> </a:t>
            </a:r>
            <a:r>
              <a:rPr lang="cs-CZ" dirty="0" err="1" smtClean="0"/>
              <a:t>over</a:t>
            </a:r>
            <a:r>
              <a:rPr lang="cs-CZ" dirty="0" smtClean="0"/>
              <a:t> Internet </a:t>
            </a:r>
            <a:r>
              <a:rPr lang="cs-CZ" dirty="0" err="1" smtClean="0"/>
              <a:t>Protocol</a:t>
            </a:r>
            <a:r>
              <a:rPr lang="cs-CZ" dirty="0" smtClean="0"/>
              <a:t>) je technologie umožňující přenos digitalizovaného hlasu v těle paketů rodiny protokolů </a:t>
            </a:r>
            <a:r>
              <a:rPr lang="cs-CZ" b="1" dirty="0" smtClean="0"/>
              <a:t>UDP/TCP/IP</a:t>
            </a:r>
            <a:r>
              <a:rPr lang="cs-CZ" dirty="0" smtClean="0"/>
              <a:t> prostřednictvím počítačové sítě</a:t>
            </a:r>
          </a:p>
          <a:p>
            <a:r>
              <a:rPr lang="cs-CZ" dirty="0" smtClean="0"/>
              <a:t>využívá se pro telefonování prostřednictvím internetu, intranetu nebo jakéhokoliv jiného datového spojení</a:t>
            </a:r>
          </a:p>
          <a:p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8172400" y="1412776"/>
            <a:ext cx="471604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" dirty="0" smtClean="0">
                <a:solidFill>
                  <a:srgbClr val="FFFF00"/>
                </a:solidFill>
              </a:rPr>
              <a:t>Obr.:5</a:t>
            </a:r>
            <a:endParaRPr lang="cs-CZ" sz="8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5" name="Picture 3" descr="C:\Users\Majka\AppData\Local\Microsoft\Windows\Temporary Internet Files\Content.IE5\J9IQ4ETU\MP900401797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628800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60376"/>
          </a:xfrm>
        </p:spPr>
        <p:txBody>
          <a:bodyPr/>
          <a:lstStyle/>
          <a:p>
            <a:r>
              <a:rPr lang="cs-CZ" b="1" dirty="0" smtClean="0">
                <a:solidFill>
                  <a:srgbClr val="FFFF00"/>
                </a:solidFill>
              </a:rPr>
              <a:t>Služby internetu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 b="1" dirty="0" smtClean="0"/>
          </a:p>
          <a:p>
            <a:pPr>
              <a:buNone/>
            </a:pPr>
            <a:endParaRPr lang="cs-CZ" b="1" dirty="0" smtClean="0"/>
          </a:p>
          <a:p>
            <a:endParaRPr lang="cs-CZ" b="1" dirty="0" smtClean="0"/>
          </a:p>
          <a:p>
            <a:r>
              <a:rPr lang="cs-CZ" b="1" u="sng" dirty="0" smtClean="0"/>
              <a:t>DNS</a:t>
            </a:r>
            <a:r>
              <a:rPr lang="cs-CZ" u="sng" dirty="0" smtClean="0"/>
              <a:t> </a:t>
            </a:r>
            <a:r>
              <a:rPr lang="cs-CZ" dirty="0" smtClean="0"/>
              <a:t>- ( </a:t>
            </a:r>
            <a:r>
              <a:rPr lang="cs-CZ" dirty="0" err="1" smtClean="0"/>
              <a:t>Domain</a:t>
            </a:r>
            <a:r>
              <a:rPr lang="cs-CZ" dirty="0" smtClean="0"/>
              <a:t> </a:t>
            </a:r>
            <a:r>
              <a:rPr lang="cs-CZ" dirty="0" err="1" smtClean="0"/>
              <a:t>Name</a:t>
            </a:r>
            <a:r>
              <a:rPr lang="cs-CZ" dirty="0" smtClean="0"/>
              <a:t> Systém) je hierarchický systém doménových jmen</a:t>
            </a:r>
          </a:p>
          <a:p>
            <a:r>
              <a:rPr lang="cs-CZ" dirty="0" smtClean="0"/>
              <a:t>je to distribuovaná databáze síťových informací</a:t>
            </a:r>
          </a:p>
          <a:p>
            <a:r>
              <a:rPr lang="cs-CZ" dirty="0" smtClean="0"/>
              <a:t>protokol, jehož hlavním úkolem a příčinou vzniku jsou vzájemné převody doménových jmen a IP adres uzlů sítě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8172400" y="1412776"/>
            <a:ext cx="471604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" dirty="0" smtClean="0">
                <a:solidFill>
                  <a:srgbClr val="FFFF00"/>
                </a:solidFill>
              </a:rPr>
              <a:t>Obr.:6</a:t>
            </a:r>
            <a:endParaRPr lang="cs-CZ" sz="8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Majka\AppData\Local\Microsoft\Windows\Temporary Internet Files\Content.IE5\57LNMB2F\MP90038769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628800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FF00"/>
                </a:solidFill>
              </a:rPr>
              <a:t>Služby internetu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56388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 </a:t>
            </a:r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b="1" u="sng" dirty="0" smtClean="0"/>
              <a:t>Další služby</a:t>
            </a:r>
          </a:p>
          <a:p>
            <a:pPr>
              <a:buNone/>
            </a:pPr>
            <a:r>
              <a:rPr lang="cs-CZ" dirty="0" smtClean="0"/>
              <a:t> </a:t>
            </a:r>
          </a:p>
          <a:p>
            <a:pPr>
              <a:buNone/>
            </a:pPr>
            <a:r>
              <a:rPr lang="cs-CZ" dirty="0" smtClean="0"/>
              <a:t>  - služby pro připojení ke vzdálenému počítači –    </a:t>
            </a:r>
          </a:p>
          <a:p>
            <a:pPr>
              <a:buNone/>
            </a:pPr>
            <a:r>
              <a:rPr lang="cs-CZ" dirty="0" smtClean="0"/>
              <a:t>	 </a:t>
            </a:r>
            <a:r>
              <a:rPr lang="cs-CZ" dirty="0" err="1" smtClean="0"/>
              <a:t>Telnet</a:t>
            </a:r>
            <a:r>
              <a:rPr lang="cs-CZ" dirty="0" smtClean="0"/>
              <a:t> </a:t>
            </a:r>
          </a:p>
          <a:p>
            <a:pPr>
              <a:buNone/>
            </a:pPr>
            <a:r>
              <a:rPr lang="cs-CZ" dirty="0" smtClean="0"/>
              <a:t>	- služby pro správu bankovního či telefonního účtu </a:t>
            </a:r>
          </a:p>
          <a:p>
            <a:pPr>
              <a:buNone/>
            </a:pPr>
            <a:r>
              <a:rPr lang="cs-CZ" dirty="0" smtClean="0"/>
              <a:t>	- služby pro o</a:t>
            </a:r>
            <a:r>
              <a:rPr lang="en-US" dirty="0" smtClean="0"/>
              <a:t>n</a:t>
            </a:r>
            <a:r>
              <a:rPr lang="cs-CZ" dirty="0" smtClean="0"/>
              <a:t>-l</a:t>
            </a:r>
            <a:r>
              <a:rPr lang="en-US" dirty="0" err="1" smtClean="0"/>
              <a:t>ine</a:t>
            </a:r>
            <a:r>
              <a:rPr lang="en-US" dirty="0" smtClean="0"/>
              <a:t> </a:t>
            </a:r>
            <a:r>
              <a:rPr lang="en-US" dirty="0" err="1" smtClean="0"/>
              <a:t>nakupování</a:t>
            </a:r>
            <a:r>
              <a:rPr lang="en-US" dirty="0" smtClean="0"/>
              <a:t>, </a:t>
            </a:r>
            <a:r>
              <a:rPr lang="en-US" dirty="0" err="1" smtClean="0"/>
              <a:t>platby</a:t>
            </a:r>
            <a:r>
              <a:rPr lang="en-US" dirty="0" smtClean="0"/>
              <a:t>, …</a:t>
            </a:r>
            <a:endParaRPr lang="cs-CZ" dirty="0" smtClean="0"/>
          </a:p>
          <a:p>
            <a:pPr>
              <a:buNone/>
            </a:pP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8028384" y="1340768"/>
            <a:ext cx="500458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" dirty="0" smtClean="0">
                <a:solidFill>
                  <a:srgbClr val="FFFF00"/>
                </a:solidFill>
              </a:rPr>
              <a:t>Obr.: 7</a:t>
            </a:r>
            <a:endParaRPr lang="cs-CZ" sz="8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7" name="Picture 3" descr="C:\Users\Majka\AppData\Local\Microsoft\Windows\Temporary Internet Files\Content.IE5\IY8S3IX6\MP90044244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628800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FF00"/>
                </a:solidFill>
              </a:rPr>
              <a:t>Služby internetu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484784"/>
            <a:ext cx="8229600" cy="4672176"/>
          </a:xfrm>
        </p:spPr>
        <p:txBody>
          <a:bodyPr/>
          <a:lstStyle/>
          <a:p>
            <a:endParaRPr lang="cs-CZ" dirty="0" smtClean="0">
              <a:solidFill>
                <a:srgbClr val="FF0000"/>
              </a:solidFill>
            </a:endParaRPr>
          </a:p>
          <a:p>
            <a:endParaRPr lang="cs-CZ" dirty="0" smtClean="0"/>
          </a:p>
          <a:p>
            <a:r>
              <a:rPr lang="cs-CZ" dirty="0" smtClean="0"/>
              <a:t>Úkoly:</a:t>
            </a:r>
          </a:p>
          <a:p>
            <a:endParaRPr lang="cs-CZ" dirty="0" smtClean="0"/>
          </a:p>
          <a:p>
            <a:r>
              <a:rPr lang="cs-CZ" dirty="0" smtClean="0"/>
              <a:t>1) najdi obchodní portál a vyber zajímavou nabídku</a:t>
            </a:r>
          </a:p>
          <a:p>
            <a:endParaRPr lang="cs-CZ" dirty="0" smtClean="0"/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2) zjisti informace o komunikačním protokolu ICQ</a:t>
            </a:r>
          </a:p>
          <a:p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7740352" y="1412776"/>
            <a:ext cx="500458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" dirty="0" smtClean="0"/>
              <a:t>Obr.: 8</a:t>
            </a:r>
            <a:endParaRPr lang="cs-CZ" sz="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Users\Majka\AppData\Local\Microsoft\Windows\Temporary Internet Files\Content.IE5\C3BCVHZQ\MP90039009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556792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60376"/>
          </a:xfrm>
        </p:spPr>
        <p:txBody>
          <a:bodyPr/>
          <a:lstStyle/>
          <a:p>
            <a:r>
              <a:rPr lang="cs-CZ" b="1" dirty="0" smtClean="0">
                <a:solidFill>
                  <a:srgbClr val="FFFF00"/>
                </a:solidFill>
              </a:rPr>
              <a:t>Citace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Zdroje</a:t>
            </a:r>
            <a:r>
              <a:rPr lang="cs-CZ" smtClean="0"/>
              <a:t>: </a:t>
            </a:r>
            <a:r>
              <a:rPr lang="cs-CZ" smtClean="0"/>
              <a:t>http://cs.wikipedia.org/wiki/Internet</a:t>
            </a:r>
            <a:endParaRPr lang="cs-CZ" dirty="0" smtClean="0"/>
          </a:p>
          <a:p>
            <a:r>
              <a:rPr lang="cs-CZ" dirty="0" smtClean="0"/>
              <a:t>Obr. 1 – 9: zdroj klipart webu Office </a:t>
            </a:r>
            <a:r>
              <a:rPr lang="cs-CZ" dirty="0" smtClean="0"/>
              <a:t>online – www.office.</a:t>
            </a:r>
            <a:r>
              <a:rPr lang="cs-CZ" dirty="0" err="1" smtClean="0"/>
              <a:t>microsoft.com</a:t>
            </a:r>
            <a:endParaRPr lang="cs-CZ" dirty="0" smtClean="0"/>
          </a:p>
          <a:p>
            <a:pPr>
              <a:buNone/>
            </a:pP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8028384" y="1340768"/>
            <a:ext cx="500458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" dirty="0" smtClean="0">
                <a:solidFill>
                  <a:srgbClr val="FFFF00"/>
                </a:solidFill>
              </a:rPr>
              <a:t>Obr.: 9</a:t>
            </a:r>
            <a:endParaRPr lang="cs-CZ" sz="8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539552" y="908720"/>
            <a:ext cx="7992888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dirty="0" smtClean="0"/>
          </a:p>
          <a:p>
            <a:pPr marL="45720" indent="0">
              <a:buFont typeface="Georgia" pitchFamily="18" charset="0"/>
              <a:buNone/>
            </a:pPr>
            <a:r>
              <a:rPr lang="cs-CZ" b="1" dirty="0" smtClean="0"/>
              <a:t> </a:t>
            </a:r>
            <a:endParaRPr lang="cs-CZ" dirty="0" smtClean="0"/>
          </a:p>
          <a:p>
            <a:pPr marL="45720" indent="0">
              <a:buFont typeface="Georgia" pitchFamily="18" charset="0"/>
              <a:buNone/>
            </a:pPr>
            <a:r>
              <a:rPr lang="cs-CZ" dirty="0" smtClean="0"/>
              <a:t>Prohlašuji, že při tvorbě tohoto výukového materiálu jsem respektovala všeobecně užívané právní a morální zvyklosti, autorská a jiná práva 3. osob, zejména práva duševního vlastnictví dle zákona č. 121/2000 Sb. (autorský zákon). Nesu veškerou právní odpovědnost za obsah a původ svého díla. Prohlašuji dále, že výše uvedený materiál jsem ověřila ve výuce a provedla o tom zápis do TK. Dávám souhlas, aby moje dílo bylo dáno k dispozici veřejnosti k účelům volného užití (§ 30, odst. 1 zákona 121/2000 Sb.), tj. že k uvedeným účelům může být kýmkoliv zveřejňováno, používáno, upravováno a uchováváno.</a:t>
            </a:r>
          </a:p>
          <a:p>
            <a:pPr marL="45720" indent="0">
              <a:buFont typeface="Georgia" pitchFamily="18" charset="0"/>
              <a:buNone/>
            </a:pPr>
            <a:r>
              <a:rPr lang="cs-CZ" dirty="0" smtClean="0"/>
              <a:t> </a:t>
            </a:r>
          </a:p>
          <a:p>
            <a:pPr marL="45720" indent="0">
              <a:buFont typeface="Georgia" pitchFamily="18" charset="0"/>
              <a:buNone/>
            </a:pPr>
            <a:r>
              <a:rPr lang="cs-CZ" dirty="0" smtClean="0"/>
              <a:t> </a:t>
            </a:r>
          </a:p>
          <a:p>
            <a:pPr marL="45720" indent="0">
              <a:buFont typeface="Georgia" pitchFamily="18" charset="0"/>
              <a:buNone/>
            </a:pPr>
            <a:r>
              <a:rPr lang="cs-CZ" dirty="0" smtClean="0"/>
              <a:t>Datum: leden 2014			Autor: Mgr. Marie Kardová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ůvod">
  <a:themeElements>
    <a:clrScheme name="Původ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Původ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ůvod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192</TotalTime>
  <Words>234</Words>
  <Application>Microsoft Office PowerPoint</Application>
  <PresentationFormat>Předvádění na obrazovce (4:3)</PresentationFormat>
  <Paragraphs>78</Paragraphs>
  <Slides>12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4" baseType="lpstr">
      <vt:lpstr>Původ</vt:lpstr>
      <vt:lpstr>Dokument</vt:lpstr>
      <vt:lpstr>Snímek 1</vt:lpstr>
      <vt:lpstr>Služby internetu</vt:lpstr>
      <vt:lpstr>Snímek 3</vt:lpstr>
      <vt:lpstr>Služby internetu</vt:lpstr>
      <vt:lpstr>Služby internetu</vt:lpstr>
      <vt:lpstr>Služby internetu</vt:lpstr>
      <vt:lpstr>Služby internetu</vt:lpstr>
      <vt:lpstr>Služby internetu</vt:lpstr>
      <vt:lpstr>Služby internetu</vt:lpstr>
      <vt:lpstr>Služby internetu</vt:lpstr>
      <vt:lpstr>Citace</vt:lpstr>
      <vt:lpstr>Snímek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Služby internetu</dc:title>
  <dc:creator>Majka</dc:creator>
  <cp:lastModifiedBy>Dum</cp:lastModifiedBy>
  <cp:revision>22</cp:revision>
  <dcterms:created xsi:type="dcterms:W3CDTF">2014-01-25T14:05:38Z</dcterms:created>
  <dcterms:modified xsi:type="dcterms:W3CDTF">2014-02-05T13:37:48Z</dcterms:modified>
</cp:coreProperties>
</file>