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7"/>
  </p:notesMasterIdLst>
  <p:sldIdLst>
    <p:sldId id="278" r:id="rId2"/>
    <p:sldId id="279" r:id="rId3"/>
    <p:sldId id="256" r:id="rId4"/>
    <p:sldId id="265" r:id="rId5"/>
    <p:sldId id="277" r:id="rId6"/>
    <p:sldId id="266" r:id="rId7"/>
    <p:sldId id="267" r:id="rId8"/>
    <p:sldId id="280" r:id="rId9"/>
    <p:sldId id="268" r:id="rId10"/>
    <p:sldId id="270" r:id="rId11"/>
    <p:sldId id="272" r:id="rId12"/>
    <p:sldId id="269" r:id="rId13"/>
    <p:sldId id="276" r:id="rId14"/>
    <p:sldId id="275" r:id="rId15"/>
    <p:sldId id="25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9247" autoAdjust="0"/>
  </p:normalViewPr>
  <p:slideViewPr>
    <p:cSldViewPr>
      <p:cViewPr>
        <p:scale>
          <a:sx n="82" d="100"/>
          <a:sy n="82" d="100"/>
        </p:scale>
        <p:origin x="-16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33722-34E9-495B-82F2-2474785E3D61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EEE1F-A895-45DE-8437-26AF701574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474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dideoxyribonukleotidům</a:t>
            </a:r>
            <a:r>
              <a:rPr lang="cs-CZ" baseline="0" dirty="0" smtClean="0">
                <a:latin typeface="Times New Roman" pitchFamily="18" charset="0"/>
                <a:cs typeface="Times New Roman" pitchFamily="18" charset="0"/>
              </a:rPr>
              <a:t> jsou připojené různé fluorescenční značky. Polymerační směs obsahuje všechny 4 nukleotidy i všechny 4 označené </a:t>
            </a:r>
            <a:r>
              <a:rPr lang="cs-CZ" baseline="0" dirty="0" err="1" smtClean="0">
                <a:latin typeface="Times New Roman" pitchFamily="18" charset="0"/>
                <a:cs typeface="Times New Roman" pitchFamily="18" charset="0"/>
              </a:rPr>
              <a:t>dideoxynukleotidy</a:t>
            </a:r>
            <a:r>
              <a:rPr lang="cs-CZ" baseline="0" dirty="0" smtClean="0">
                <a:latin typeface="Times New Roman" pitchFamily="18" charset="0"/>
                <a:cs typeface="Times New Roman" pitchFamily="18" charset="0"/>
              </a:rPr>
              <a:t>. Ve výsledné směsi se pak vyskytují různě dlouhé molekuly. Ty jsou elektroforeticky seřazeny podle velikosti a procházejí velmi tenkou kapilárou. Krátké ozáření laserem ve spolupráci s detektorem záření zaznamená, jaká fluorescenční značky právě prochází a jakému odpovídá nukleotidu. Výstupem je graf se sledem různě barevných </a:t>
            </a:r>
            <a:r>
              <a:rPr lang="cs-CZ" baseline="0" dirty="0" err="1" smtClean="0">
                <a:latin typeface="Times New Roman" pitchFamily="18" charset="0"/>
                <a:cs typeface="Times New Roman" pitchFamily="18" charset="0"/>
              </a:rPr>
              <a:t>píků</a:t>
            </a:r>
            <a:r>
              <a:rPr lang="cs-CZ" baseline="0" dirty="0" smtClean="0">
                <a:latin typeface="Times New Roman" pitchFamily="18" charset="0"/>
                <a:cs typeface="Times New Roman" pitchFamily="18" charset="0"/>
              </a:rPr>
              <a:t>, které odpovídají sekvenci nukleotidů ve zkoumaném úseku DNA.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EEE1F-A895-45DE-8437-26AF701574A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7706E0-6FA0-4DB0-926B-E3FD0940F9D0}" type="slidenum">
              <a:rPr lang="en-US"/>
              <a:pPr/>
              <a:t>10</a:t>
            </a:fld>
            <a:endParaRPr lang="en-US"/>
          </a:p>
        </p:txBody>
      </p:sp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BEEE1F-A895-45DE-8437-26AF701574A0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75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B8EF5D-F8BA-4714-B9A3-E3F353D8C779}" type="slidenum">
              <a:rPr lang="en-US"/>
              <a:pPr/>
              <a:t>14</a:t>
            </a:fld>
            <a:endParaRPr lang="en-US"/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826F7A54-0D73-43FF-893D-48ECB8059ED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9982326-B53C-4DDD-8DE1-C816F78F22EC}" type="datetimeFigureOut">
              <a:rPr lang="cs-CZ" smtClean="0"/>
              <a:pPr/>
              <a:t>5.2.2014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1/18/Dna_strand3_cs.pn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na_strand3_cs.png" TargetMode="External"/><Relationship Id="rId13" Type="http://schemas.openxmlformats.org/officeDocument/2006/relationships/hyperlink" Target="http://upload.wikimedia.org/wikipedia/commons/thumb/b/bd/Whole_genome_shotgun_sequencing_versus_Hierarchical_shotgun_sequencing.png/480px-Whole_genome_shotgun_sequencing_versus_Hierarchical_shotgun_sequencing.png?uselan" TargetMode="External"/><Relationship Id="rId3" Type="http://schemas.openxmlformats.org/officeDocument/2006/relationships/hyperlink" Target="http://upload.wikimedia.org/wikipedia/commons/thumb/1/11/Down_Syndrome_Karyotype.png/223px-Down_Syndrome_Karyotype.png" TargetMode="External"/><Relationship Id="rId7" Type="http://schemas.openxmlformats.org/officeDocument/2006/relationships/hyperlink" Target="http://upload.wikimedia.org/wikipedia/commons/0/01/Nukleotid_num2.svg" TargetMode="External"/><Relationship Id="rId12" Type="http://schemas.openxmlformats.org/officeDocument/2006/relationships/hyperlink" Target="http://upload.wikimedia.org/wikipedia/commons/thumb/f/f3/Logo_HGP.jpg/242px-Logo_HGP.jpg" TargetMode="External"/><Relationship Id="rId2" Type="http://schemas.openxmlformats.org/officeDocument/2006/relationships/hyperlink" Target="http://upload.wikimedia.org/wikipedia/commons/thumb/5/53/NHGRI_human_male_karyotype.png/306px-NHGRI_human_male_karyotype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b/DAMP_chemical_structure.png/292px-DAMP_chemical_structure.png" TargetMode="External"/><Relationship Id="rId11" Type="http://schemas.openxmlformats.org/officeDocument/2006/relationships/hyperlink" Target="http://upload.wikimedia.org/wikipedia/commons/thumb/b/b2/Sanger-sequencing.svg/1000px-Sanger-sequencing.svg.png?uselang=cs" TargetMode="External"/><Relationship Id="rId5" Type="http://schemas.openxmlformats.org/officeDocument/2006/relationships/hyperlink" Target="http://upload.wikimedia.org/wikipedia/commons/thumb/1/10/Probable_Nucleic_Acid_precipitated.jpg/640px-Probable_Nucleic_Acid_precipitated.jpg" TargetMode="External"/><Relationship Id="rId15" Type="http://schemas.openxmlformats.org/officeDocument/2006/relationships/hyperlink" Target="http://upload.wikimedia.org/wikipedia/commons/thumb/6/64/Components_of_the_Human_Genome.jpg/533px-Components_of_the_Human_Genome.jpg?uselang=cs" TargetMode="External"/><Relationship Id="rId10" Type="http://schemas.openxmlformats.org/officeDocument/2006/relationships/hyperlink" Target="http://commons.wikimedia.org/wiki/File:Sanger_Sequencing_Gel_Electrophoresis_Image.png?uselang=cs" TargetMode="External"/><Relationship Id="rId4" Type="http://schemas.openxmlformats.org/officeDocument/2006/relationships/hyperlink" Target="http://commons.wikimedia.org/wiki/File:Karyotype_of_the_T47D_breast_cancer_cell_line.svg?uselang=cs" TargetMode="External"/><Relationship Id="rId9" Type="http://schemas.openxmlformats.org/officeDocument/2006/relationships/hyperlink" Target="http://upload.wikimedia.org/wikipedia/commons/d/dc/Microtube2.png" TargetMode="External"/><Relationship Id="rId14" Type="http://schemas.openxmlformats.org/officeDocument/2006/relationships/hyperlink" Target="http://upload.wikimedia.org/wikipedia/commons/thumb/a/a4/J._Craig_Venter_crop_2011_CHAO2011-49.jpg/207px-J._Craig_Venter_crop_2011_CHAO2011-49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334319"/>
            <a:ext cx="7489825" cy="2308324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Genetika člověka – </a:t>
            </a:r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cytogenetické </a:t>
            </a:r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molekulární </a:t>
            </a:r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metody</a:t>
            </a:r>
            <a:endParaRPr lang="cs-C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0956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/>
              <a:t>Autor</a:t>
            </a:r>
            <a:r>
              <a:rPr lang="cs-CZ" dirty="0" smtClean="0"/>
              <a:t>: Mgr. Jitka Mašková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940152" y="4642643"/>
            <a:ext cx="23037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3. 9.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112846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614418"/>
              </p:ext>
            </p:extLst>
          </p:nvPr>
        </p:nvGraphicFramePr>
        <p:xfrm>
          <a:off x="1475656" y="908720"/>
          <a:ext cx="6696744" cy="453127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VY_32_INOVACE_BIO.oktava –</a:t>
                      </a:r>
                      <a:r>
                        <a:rPr lang="cs-CZ" sz="1100" baseline="0" dirty="0" smtClean="0">
                          <a:effectLst/>
                        </a:rPr>
                        <a:t> 39_genetika člověka II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Jitka Mašková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Genetika člověka – cytogenetické a molekulární metody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Tematická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genetika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oktáva, 4. 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Metodický list/Anotace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formou výkladu s poznámkami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přibližuje  některé molekulární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cytogenetické metody užívané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při výzkumu genomu člověka. Objasňuje princip metody </a:t>
                      </a:r>
                      <a:r>
                        <a:rPr lang="cs-CZ" sz="11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sekvenace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DNA,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stručně popisuje historii a výsledky projektu Lidský genom.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080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rmAutofit/>
          </a:bodyPr>
          <a:lstStyle/>
          <a:p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Genetika člověka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348880"/>
            <a:ext cx="8064896" cy="4104456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Genealogické metody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Gemelilogické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metody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Cytogenetické metody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Molekulární metody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4932040" y="2564904"/>
            <a:ext cx="3204356" cy="626876"/>
            <a:chOff x="4932040" y="2564904"/>
            <a:chExt cx="3204356" cy="626876"/>
          </a:xfrm>
        </p:grpSpPr>
        <p:sp>
          <p:nvSpPr>
            <p:cNvPr id="4" name="Pravá složená závorka 3"/>
            <p:cNvSpPr/>
            <p:nvPr/>
          </p:nvSpPr>
          <p:spPr>
            <a:xfrm>
              <a:off x="4932040" y="2564904"/>
              <a:ext cx="252028" cy="626876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5184068" y="2647509"/>
              <a:ext cx="29523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Times New Roman" pitchFamily="18" charset="0"/>
                  <a:cs typeface="Times New Roman" pitchFamily="18" charset="0"/>
                </a:rPr>
                <a:t>pozorování fenotypů</a:t>
              </a:r>
              <a:endParaRPr lang="cs-CZ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282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Cytogenetický výzkum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1956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Tjio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Levan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46 chromozomů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7 skupin A – G           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karyogram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zdroj buněk – bílé krvinky, epitel dásní, kostní dřeň,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amniová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tekutina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pruhování chromozomů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://upload.wikimedia.org/wikipedia/commons/thumb/5/53/NHGRI_human_male_karyotype.png/306px-NHGRI_human_male_karyotype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36912"/>
            <a:ext cx="385602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12976"/>
            <a:ext cx="2970088" cy="3196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2987824" y="1628800"/>
            <a:ext cx="350597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1619672" y="5661248"/>
            <a:ext cx="648072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707904" y="5949280"/>
            <a:ext cx="5220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Trisomie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21. chromozómu = Downův syndrom</a:t>
            </a:r>
            <a:endParaRPr lang="cs-CZ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47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7" grpId="0" animBg="1"/>
      <p:bldP spid="8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36104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Diagnostické využití karyotypu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229134" y="5805264"/>
            <a:ext cx="515416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Karyotyp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z buněčné linie T47D karcinomu prsu.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File:Karyotype of the T47D breast cancer cell lin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25013"/>
            <a:ext cx="4608512" cy="42320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058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085584" cy="908720"/>
          </a:xfrm>
        </p:spPr>
        <p:txBody>
          <a:bodyPr/>
          <a:lstStyle/>
          <a:p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Molekulární metody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67544" y="908720"/>
            <a:ext cx="612068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Lidská DNA: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 sada = cca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200 000 000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nukleotidů („písmen“)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natáhnutá DNA = 1,5m 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Všechny buňky těla = 200  knih o 500 stránkách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1 písmeno/s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– čtení na 1 století 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://upload.wikimedia.org/wikipedia/commons/thumb/1/10/Probable_Nucleic_Acid_precipitated.jpg/640px-Probable_Nucleic_Acid_precipitat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140968"/>
            <a:ext cx="4655840" cy="3491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896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3" y="118373"/>
            <a:ext cx="8064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Sekvenace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DNA -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Sangerova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metoda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908720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764704"/>
            <a:ext cx="820891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000" u="sng" dirty="0" smtClean="0">
                <a:latin typeface="Times New Roman" pitchFamily="18" charset="0"/>
                <a:cs typeface="Times New Roman" pitchFamily="18" charset="0"/>
              </a:rPr>
              <a:t>Něco málo na zopakování :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DNA je tvořena řetězcem nukleotidů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každý nukleotid se skládá z 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deoxyribózy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báze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zbytku kyseliny fosforečné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spojení nukleotidů probíhá mezi OH skupinou na 3. uhlíku deoxyribózy a OH skupinou na zbytku kyseliny fosforečné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napojování provádí enzym polymeráza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755576" y="3140968"/>
            <a:ext cx="3384376" cy="2789025"/>
            <a:chOff x="1043608" y="2420888"/>
            <a:chExt cx="3384376" cy="2789025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15616" y="2420888"/>
              <a:ext cx="3240360" cy="2789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Elipsa 12"/>
            <p:cNvSpPr/>
            <p:nvPr/>
          </p:nvSpPr>
          <p:spPr>
            <a:xfrm>
              <a:off x="2123728" y="3284984"/>
              <a:ext cx="2160240" cy="108012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Elipsa 13"/>
            <p:cNvSpPr/>
            <p:nvPr/>
          </p:nvSpPr>
          <p:spPr>
            <a:xfrm>
              <a:off x="3635896" y="2996952"/>
              <a:ext cx="792088" cy="504056"/>
            </a:xfrm>
            <a:prstGeom prst="ellipse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Elipsa 14"/>
            <p:cNvSpPr/>
            <p:nvPr/>
          </p:nvSpPr>
          <p:spPr>
            <a:xfrm>
              <a:off x="1043608" y="2420888"/>
              <a:ext cx="1440160" cy="1296144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6" name="Picture 5" descr="Soubor:Dna strand3 cs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8901" y="2420888"/>
            <a:ext cx="3555547" cy="4211348"/>
          </a:xfrm>
          <a:prstGeom prst="rect">
            <a:avLst/>
          </a:prstGeom>
          <a:noFill/>
        </p:spPr>
      </p:pic>
      <p:sp>
        <p:nvSpPr>
          <p:cNvPr id="17" name="Elipsa 16"/>
          <p:cNvSpPr/>
          <p:nvPr/>
        </p:nvSpPr>
        <p:spPr>
          <a:xfrm>
            <a:off x="5436096" y="3717032"/>
            <a:ext cx="792088" cy="50405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316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46200" y="129092"/>
            <a:ext cx="8058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Sekvenace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DNA -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Sangerova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metoda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764704"/>
            <a:ext cx="8496944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Sangerova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metoda je založena na replikaci DNA</a:t>
            </a:r>
          </a:p>
          <a:p>
            <a:pPr>
              <a:spcBef>
                <a:spcPts val="600"/>
              </a:spcBef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ALE!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 reakce je kromě běžných nukleotidů přidáno i malé množství upraveného nukleotidu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dideoxynukleotid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neobsahuje na 3. uhlíku deoxyribózy OH skupinu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lze ho připojit na předchozí nukleotid, ale na něj další navázat nelze = polymerace končí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získávám různě dlouhé molekuly DNA, které končí stejným nukleotidem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provedu 4 reakce na stejném úseku DNA a na elektroforéze je mohu velikostně rozlišit </a:t>
            </a:r>
          </a:p>
          <a:p>
            <a:pPr>
              <a:buFont typeface="Arial" pitchFamily="34" charset="0"/>
              <a:buChar char="•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File:Sanger Sequencing Gel Electrophoresis Image.png"/>
          <p:cNvPicPr>
            <a:picLocks noChangeAspect="1" noChangeArrowheads="1"/>
          </p:cNvPicPr>
          <p:nvPr/>
        </p:nvPicPr>
        <p:blipFill>
          <a:blip r:embed="rId2" cstate="print"/>
          <a:srcRect t="9606" r="11658"/>
          <a:stretch>
            <a:fillRect/>
          </a:stretch>
        </p:blipFill>
        <p:spPr bwMode="auto">
          <a:xfrm>
            <a:off x="3419872" y="3284984"/>
            <a:ext cx="3726994" cy="2740003"/>
          </a:xfrm>
          <a:prstGeom prst="rect">
            <a:avLst/>
          </a:prstGeom>
          <a:noFill/>
        </p:spPr>
      </p:pic>
      <p:pic>
        <p:nvPicPr>
          <p:cNvPr id="25604" name="Picture 4" descr="http://upload.wikimedia.org/wikipedia/commons/d/dc/Microtub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068960"/>
            <a:ext cx="2072655" cy="3443989"/>
          </a:xfrm>
          <a:prstGeom prst="rect">
            <a:avLst/>
          </a:prstGeom>
          <a:noFill/>
        </p:spPr>
      </p:pic>
      <p:grpSp>
        <p:nvGrpSpPr>
          <p:cNvPr id="26" name="Skupina 25"/>
          <p:cNvGrpSpPr/>
          <p:nvPr/>
        </p:nvGrpSpPr>
        <p:grpSpPr>
          <a:xfrm>
            <a:off x="2339752" y="5877272"/>
            <a:ext cx="864096" cy="504056"/>
            <a:chOff x="2699792" y="3501008"/>
            <a:chExt cx="864096" cy="504056"/>
          </a:xfrm>
        </p:grpSpPr>
        <p:sp>
          <p:nvSpPr>
            <p:cNvPr id="17" name="Elipsa 16"/>
            <p:cNvSpPr/>
            <p:nvPr/>
          </p:nvSpPr>
          <p:spPr>
            <a:xfrm>
              <a:off x="2771800" y="3501008"/>
              <a:ext cx="720080" cy="504056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2699792" y="3573016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ddGTP</a:t>
              </a:r>
              <a:endParaRPr lang="cs-CZ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411760" y="3429000"/>
            <a:ext cx="720080" cy="504056"/>
            <a:chOff x="2051720" y="4077072"/>
            <a:chExt cx="720080" cy="504056"/>
          </a:xfrm>
        </p:grpSpPr>
        <p:sp>
          <p:nvSpPr>
            <p:cNvPr id="20" name="Elipsa 19"/>
            <p:cNvSpPr/>
            <p:nvPr/>
          </p:nvSpPr>
          <p:spPr>
            <a:xfrm>
              <a:off x="2051720" y="4077072"/>
              <a:ext cx="720080" cy="50405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051720" y="4149080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dGTP</a:t>
              </a:r>
              <a:endParaRPr lang="cs-CZ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2411760" y="4077072"/>
            <a:ext cx="720080" cy="504056"/>
            <a:chOff x="2987824" y="4365104"/>
            <a:chExt cx="720080" cy="504056"/>
          </a:xfrm>
        </p:grpSpPr>
        <p:sp>
          <p:nvSpPr>
            <p:cNvPr id="18" name="Elipsa 17"/>
            <p:cNvSpPr/>
            <p:nvPr/>
          </p:nvSpPr>
          <p:spPr>
            <a:xfrm>
              <a:off x="2987824" y="4365104"/>
              <a:ext cx="720080" cy="50405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987824" y="4437112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dATP</a:t>
              </a:r>
              <a:endParaRPr lang="cs-CZ" dirty="0"/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2411760" y="5301208"/>
            <a:ext cx="720080" cy="504056"/>
            <a:chOff x="1619672" y="6093296"/>
            <a:chExt cx="720080" cy="504056"/>
          </a:xfrm>
        </p:grpSpPr>
        <p:sp>
          <p:nvSpPr>
            <p:cNvPr id="21" name="Elipsa 20"/>
            <p:cNvSpPr/>
            <p:nvPr/>
          </p:nvSpPr>
          <p:spPr>
            <a:xfrm>
              <a:off x="1619672" y="6093296"/>
              <a:ext cx="720080" cy="50405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1619672" y="6165304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dCTP</a:t>
              </a:r>
              <a:endParaRPr lang="cs-CZ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39135" y="4729790"/>
            <a:ext cx="720080" cy="504056"/>
            <a:chOff x="2987824" y="5085184"/>
            <a:chExt cx="720080" cy="504056"/>
          </a:xfrm>
        </p:grpSpPr>
        <p:sp>
          <p:nvSpPr>
            <p:cNvPr id="19" name="Elipsa 18"/>
            <p:cNvSpPr/>
            <p:nvPr/>
          </p:nvSpPr>
          <p:spPr>
            <a:xfrm>
              <a:off x="2987824" y="5085184"/>
              <a:ext cx="720080" cy="50405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987824" y="5157192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err="1" smtClean="0"/>
                <a:t>dTTP</a:t>
              </a:r>
              <a:endParaRPr lang="cs-CZ" dirty="0"/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7308304" y="3284984"/>
            <a:ext cx="1080120" cy="3293209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výsledná sekvence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G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G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G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pPr algn="ctr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02683E-6 L -0.18108 0.0367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18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95005E-6 L -0.15747 0.00532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07123E-6 L -0.18403 -0.0268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1" y="-13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17299E-6 L -0.15747 -0.04718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23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21924E-6 L -0.17327 -0.0682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34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27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546200" y="116632"/>
            <a:ext cx="8274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Sekvenace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DNA -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Sangerova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metoda</a:t>
            </a:r>
          </a:p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+ fluorescenčně značené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dideoxynukleotidy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http://upload.wikimedia.org/wikipedia/commons/thumb/b/b2/Sanger-sequencing.svg/1000px-Sanger-sequencing.svg.png?uselang=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494" y="1412776"/>
            <a:ext cx="7535721" cy="51845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985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395536" y="476672"/>
            <a:ext cx="8136904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514350" indent="-514350">
              <a:buAutoNum type="arabicPlain" startAt="1990"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uman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enome</a:t>
            </a: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roject</a:t>
            </a:r>
          </a:p>
          <a:p>
            <a:pPr marL="514350" indent="-51435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(sdružení organizací, laboratoří a institutů)</a:t>
            </a:r>
          </a:p>
          <a:p>
            <a:pPr marL="360000" indent="-360000"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pracoviště v USA, Velké Británii, Francii, Japonsku, </a:t>
            </a:r>
          </a:p>
          <a:p>
            <a:pPr marL="514350" indent="-51435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Německu, Číně a Indii</a:t>
            </a:r>
          </a:p>
          <a:p>
            <a:pPr marL="514350" indent="-514350"/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man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enome 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rganization</a:t>
            </a:r>
            <a:endParaRPr lang="cs-CZ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(organizace sdružující pracovníky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sekvenující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genomy různých organismů včetně člověka)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539552" y="3501008"/>
            <a:ext cx="7992888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Cíle: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zjistit úplnou sekvenci nukleotidů tvořících lidský genom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zmapovat geny v lidském genomu 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získané údaje uložit a vypracovat metody pro jejich analýzu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poskytnout získaná data a technologie veřejnému i soukromému sektoru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zabývat se řešením etických, legálních a společenských otázek, které vznikají v souvislosti s projektem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3074" name="Picture 2" descr="http://upload.wikimedia.org/wikipedia/commons/thumb/f/f3/Logo_HGP.jpg/242px-Logo_HGP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260648"/>
            <a:ext cx="2305050" cy="2286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6424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80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80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80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80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80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80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 uiExpand="1" build="p"/>
      <p:bldP spid="880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323528" y="116632"/>
            <a:ext cx="85518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Sekvenování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genomu – 2 možné metody: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1" name="Picture 7" descr="http://upload.wikimedia.org/wikipedia/commons/thumb/b/bd/Whole_genome_shotgun_sequencing_versus_Hierarchical_shotgun_sequencing.png/480px-Whole_genome_shotgun_sequencing_versus_Hierarchical_shotgun_sequencing.png?uselang=c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6704" y="702486"/>
            <a:ext cx="5400600" cy="5400600"/>
          </a:xfrm>
          <a:prstGeom prst="rect">
            <a:avLst/>
          </a:prstGeom>
          <a:noFill/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4427984" y="620688"/>
            <a:ext cx="4536504" cy="2616101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000" u="sng" dirty="0" err="1" smtClean="0">
                <a:latin typeface="Times New Roman" pitchFamily="18" charset="0"/>
                <a:cs typeface="Times New Roman" pitchFamily="18" charset="0"/>
              </a:rPr>
              <a:t>Shotgun</a:t>
            </a:r>
            <a:r>
              <a:rPr lang="cs-CZ" sz="20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u="sng" dirty="0" err="1" smtClean="0">
                <a:latin typeface="Times New Roman" pitchFamily="18" charset="0"/>
                <a:cs typeface="Times New Roman" pitchFamily="18" charset="0"/>
              </a:rPr>
              <a:t>sequencing</a:t>
            </a:r>
            <a:endParaRPr lang="cs-CZ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celý genom náhodně roztrhat na malé kousky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všechny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osekvenovat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složit dohromady pomocí překrývajících se částí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+ levnější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 počátku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náročnější kvůli opakujícím se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špatně složeným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úsekům </a:t>
            </a:r>
          </a:p>
          <a:p>
            <a:pPr>
              <a:buFontTx/>
              <a:buChar char="-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nutné několikrát zopakovat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4427984" y="3356992"/>
            <a:ext cx="4536504" cy="289310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000" u="sng" dirty="0" smtClean="0">
                <a:latin typeface="Times New Roman" pitchFamily="18" charset="0"/>
                <a:cs typeface="Times New Roman" pitchFamily="18" charset="0"/>
              </a:rPr>
              <a:t>BAC klonování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BAC klon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bacterial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artificial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chromosome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=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plasmid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 vloženou lidskou DNA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předběžná mapa genomu díky klonům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kusy s klony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osekvenovat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pak shodné jako předchozí</a:t>
            </a:r>
          </a:p>
          <a:p>
            <a:pPr>
              <a:buFontTx/>
              <a:buChar char="-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dražší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 začátku kvůli tvorbě mapy BAC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klonů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každý úsek je přesně lokalizován a jsou menší problémy se skládáním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96704" y="3212976"/>
            <a:ext cx="4059272" cy="3096344"/>
          </a:xfrm>
          <a:prstGeom prst="rect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astelsSmooth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79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1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2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2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82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82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82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build="allAtOnce" animBg="1"/>
      <p:bldP spid="8200" grpId="0" build="allAtOnce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37266" y="188639"/>
            <a:ext cx="464742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Human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Genome Project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827584" y="2276872"/>
            <a:ext cx="34988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000" dirty="0"/>
              <a:t>GTCCTGCATAAAAAAAAAAAAAAAAAAAAAAAAAAAAAA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3995936" y="2276872"/>
            <a:ext cx="22034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000" dirty="0"/>
              <a:t>AAAAAAAAAAAAAAAAAAAAAAAA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3275856" y="1916832"/>
            <a:ext cx="565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dirty="0"/>
              <a:t>???</a:t>
            </a: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1187624" y="1484784"/>
            <a:ext cx="590465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lidský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genom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je bohatý na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satelitní sekvence: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39552" y="1340768"/>
            <a:ext cx="4381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6000" b="1" dirty="0">
                <a:solidFill>
                  <a:srgbClr val="FF3300"/>
                </a:solidFill>
              </a:rPr>
              <a:t>!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67544" y="2924944"/>
            <a:ext cx="813690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projekt začal stagnovat v důsledku velkých problémů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1998 založena společnost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Celera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Genomics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jejím</a:t>
            </a:r>
          </a:p>
          <a:p>
            <a:pPr>
              <a:spcBef>
                <a:spcPts val="600"/>
              </a:spcBef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prezidentem byl J.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Craig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Venter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- paralelně s HGP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sekvenují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lidský genom</a:t>
            </a:r>
          </a:p>
          <a:p>
            <a:pPr>
              <a:spcBef>
                <a:spcPts val="600"/>
              </a:spcBef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2000 slavnostně ohlášeno přečtení lidské DNA</a:t>
            </a:r>
          </a:p>
          <a:p>
            <a:pPr>
              <a:spcBef>
                <a:spcPts val="600"/>
              </a:spcBef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(jen 97 %, ostatní jsou opakující se sekvence)</a:t>
            </a:r>
          </a:p>
          <a:p>
            <a:pPr>
              <a:spcBef>
                <a:spcPts val="600"/>
              </a:spcBef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2003 kompletně dokončeno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http://upload.wikimedia.org/wikipedia/commons/thumb/a/a4/J._Craig_Venter_crop_2011_CHAO2011-49.jpg/207px-J._Craig_Venter_crop_2011_CHAO2011-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980728"/>
            <a:ext cx="1971675" cy="2286001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395536" y="980728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zvolena metoda SHOTGUN (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Whole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Genome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Shotgun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2000" dirty="0"/>
          </a:p>
        </p:txBody>
      </p:sp>
      <p:pic>
        <p:nvPicPr>
          <p:cNvPr id="35844" name="Picture 4" descr="http://www.nature.com/nature/journal/v409/n6822/images/cover_na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645024"/>
            <a:ext cx="1944216" cy="25819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630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19 0.02452 C -0.02309 0.02429 -0.11336 0.02429 -0.1302 0.02452 C -0.14704 0.02475 -0.02187 0.02614 -0.03402 0.02614 C -0.04618 0.02614 -0.17378 0.02475 -0.20364 0.02452 C -0.2335 0.02429 -0.22361 0.02429 -0.21371 0.02452 " pathEditMode="relative" rAng="0" ptsTypes="aaaaA">
                                      <p:cBhvr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5" grpId="1" build="allAtOnce"/>
      <p:bldP spid="6" grpId="0" build="allAtOnce"/>
      <p:bldP spid="7" grpId="0" build="allAtOnce"/>
      <p:bldP spid="8" grpId="0" build="allAtOnce"/>
      <p:bldP spid="13" grpId="0" uiExpand="1" build="p"/>
      <p:bldP spid="16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Závěry projektu uveřejněné v časopise </a:t>
            </a:r>
            <a:r>
              <a:rPr lang="cs-CZ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Nature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15. února 2001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68760"/>
            <a:ext cx="8229600" cy="5112568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Rozložení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genů, mobilních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elementů nebo míst rekombinace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velmi nerovnoměrné.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Člověk má asi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30 000 - 40 000 genů (tj. pouze 2x více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než háďátko </a:t>
            </a:r>
            <a:r>
              <a:rPr lang="cs-CZ" sz="1800" i="1" dirty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cs-CZ" sz="1800" i="1" dirty="0" err="1">
                <a:latin typeface="Times New Roman" pitchFamily="18" charset="0"/>
                <a:cs typeface="Times New Roman" pitchFamily="18" charset="0"/>
              </a:rPr>
              <a:t>elegans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), ale geny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mají často alternativní sestřih, kódování bílkovin je složitější než u bezobratlých.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Stovky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genů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zřejmě pocházejí z bakterií díky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horizontálnímu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přenosu.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Desítky genů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mají původ z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mobilních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elementů.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Přestože přibližně polovina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lidského genomu je tvořena mobilními elementy,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došlo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k výraznému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poklesu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jejich aktivity.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Pericentrické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subtelomerické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oblasti obsahují velké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duplikace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segmentů z různých částí genomu. Tyto duplikace jsou častější u člověka než u kvasinky, octomilky nebo háďátka.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Mutace vznikají v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meióze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přibližně 2x častěji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u mužů než u žen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Bylo identifikováno více než 1,4 milionů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jednonukleotidových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 polymorfismů.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357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upload.wikimedia.org/wikipedia/commons/thumb/6/64/Components_of_the_Human_Genome.jpg/533px-Components_of_the_Human_Genome.jpg?uselang=c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1052736"/>
            <a:ext cx="5076825" cy="4572000"/>
          </a:xfrm>
          <a:prstGeom prst="rect">
            <a:avLst/>
          </a:prstGeom>
          <a:noFill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9552" y="188640"/>
            <a:ext cx="584166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Rozložení částí v lidském genomu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95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424936" cy="6336704"/>
          </a:xfrm>
        </p:spPr>
        <p:txBody>
          <a:bodyPr>
            <a:normAutofit fontScale="92500" lnSpcReduction="10000"/>
          </a:bodyPr>
          <a:lstStyle/>
          <a:p>
            <a:r>
              <a:rPr lang="cs-CZ" sz="1400" dirty="0" smtClean="0">
                <a:hlinkClick r:id="rId2"/>
              </a:rPr>
              <a:t>http://upload.wikimedia.org/wikipedia/commons/thumb/5/53/NHGRI_human_male_karyotype.png/306px-NHGRI_human_male_karyotype.png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http://upload.wikimedia.org/wikipedia/commons/thumb/1/11/Down_Syndrome_Karyotype.png/223px-Down_Syndrome_Karyotype.png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http://commons.wikimedia.org/wiki/File:Karyotype_of_the_T47D_breast_cancer_cell_line.svg?uselang=cs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http://upload.wikimedia.org/wikipedia/commons/thumb/1/10/Probable_Nucleic_Acid_precipitated.jpg/640px-Probable_Nucleic_Acid_precipitated.jpg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http://upload.wikimedia.org/wikipedia/commons/thumb/c/cb/DAMP_chemical_structure.png/292px-DAMP_chemical_structure.png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http://upload.wikimedia.org/wikipedia/commons/0/01/Nukleotid_num2.svg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http://cs.wikipedia.org/wiki/Soubor:Dna_strand3_cs.png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http://upload.wikimedia.org/wikipedia/commons/d/dc/Microtube2.png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http://commons.wikimedia.org/wiki/File:Sanger_Sequencing_Gel_Electrophoresis_Image.png?uselang=cs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http://upload.wikimedia.org/wikipedia/commons/thumb/b/b2/Sanger-sequencing.svg/1000px-Sanger-sequencing.svg.png?uselang=cs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http://upload.wikimedia.org/wikipedia/commons/thumb/f/f3/Logo_HGP.jpg/242px-Logo_HGP.jpg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http://upload.wikimedia.org/wikipedia/commons/thumb/b/bd/Whole_genome_shotgun_sequencing_versus_Hierarchical_shotgun_sequencing.png/480px-Whole_genome_shotgun_sequencing_versus_Hierarchical_shotgun_sequencing.png?uselan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http://upload.wikimedia.org/wikipedia/commons/thumb/a/a4/J._Craig_Venter_crop_2011_CHAO2011-49.jpg/207px-J._Craig_Venter_crop_2011_CHAO2011-49.jpg</a:t>
            </a:r>
            <a:endParaRPr lang="cs-CZ" sz="1400" dirty="0" smtClean="0"/>
          </a:p>
          <a:p>
            <a:r>
              <a:rPr lang="en-US" sz="1400" i="1" dirty="0"/>
              <a:t>Nature: the international weekly journal of science</a:t>
            </a:r>
            <a:r>
              <a:rPr lang="en-US" sz="1400" dirty="0"/>
              <a:t> [online]. London: Nature Publishing Group, 2001 [cit. 2014-01-08]. ISSN 0028-0836. </a:t>
            </a:r>
            <a:r>
              <a:rPr lang="en-US" sz="1400" dirty="0" err="1"/>
              <a:t>Dostupné</a:t>
            </a:r>
            <a:r>
              <a:rPr lang="en-US" sz="1400" dirty="0"/>
              <a:t> z: http://www.nature.com/nature/journal/v409/n6822/index.html </a:t>
            </a:r>
            <a:endParaRPr lang="cs-CZ" sz="1400" dirty="0" smtClean="0"/>
          </a:p>
          <a:p>
            <a:r>
              <a:rPr lang="cs-CZ" sz="1400" dirty="0" smtClean="0">
                <a:hlinkClick r:id="rId15"/>
              </a:rPr>
              <a:t>http://upload.wikimedia.org/wikipedia/commons/thumb/6/64/Components_of_the_Human_Genome.jpg/533px-Components_of_the_Human_Genome.jpg?uselang=cs</a:t>
            </a:r>
            <a:endParaRPr lang="cs-CZ" sz="1400" dirty="0" smtClean="0"/>
          </a:p>
          <a:p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Zdroje:</a:t>
            </a:r>
          </a:p>
          <a:p>
            <a:r>
              <a:rPr lang="cs-CZ" sz="1400" i="1" dirty="0"/>
              <a:t>Vesmír: přírodovědecký časopis Akademie věd České republiky</a:t>
            </a:r>
            <a:r>
              <a:rPr lang="cs-CZ" sz="1400" dirty="0"/>
              <a:t> [online]. Praha: Vesmír, </a:t>
            </a:r>
            <a:r>
              <a:rPr lang="cs-CZ" sz="1400" dirty="0" smtClean="0"/>
              <a:t>2000 </a:t>
            </a:r>
            <a:r>
              <a:rPr lang="cs-CZ" sz="1400" dirty="0"/>
              <a:t>[cit. </a:t>
            </a:r>
            <a:r>
              <a:rPr lang="cs-CZ" sz="1400" dirty="0" smtClean="0"/>
              <a:t>2014-01-8]. </a:t>
            </a:r>
            <a:r>
              <a:rPr lang="cs-CZ" sz="1400" dirty="0"/>
              <a:t>ISSN 1214-4029. Dostupné z: http://www.vesmir.cz/clanky/clanek/id/325 </a:t>
            </a:r>
            <a:endParaRPr lang="cs-CZ" sz="1400" dirty="0" smtClean="0"/>
          </a:p>
          <a:p>
            <a:r>
              <a:rPr lang="en-US" sz="1400" i="1" dirty="0"/>
              <a:t>Nature: the international weekly journal of science</a:t>
            </a:r>
            <a:r>
              <a:rPr lang="en-US" sz="1400" dirty="0"/>
              <a:t> [online]. London: Nature Publishing Group, 2001 [cit. 2014-01-08]. ISSN 0028-0836. </a:t>
            </a:r>
            <a:r>
              <a:rPr lang="en-US" sz="1400" dirty="0" err="1"/>
              <a:t>Dostupné</a:t>
            </a:r>
            <a:r>
              <a:rPr lang="en-US" sz="1400" dirty="0"/>
              <a:t> z: http://www.nature.com/nature/journal/v409/n6822/full/409860a0.html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03280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TC101859868[[fn=Teplo]]</Template>
  <TotalTime>729</TotalTime>
  <Words>991</Words>
  <Application>Microsoft Office PowerPoint</Application>
  <PresentationFormat>Předvádění na obrazovce (4:3)</PresentationFormat>
  <Paragraphs>162</Paragraphs>
  <Slides>15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Thermal</vt:lpstr>
      <vt:lpstr>Prezentace aplikace PowerPoint</vt:lpstr>
      <vt:lpstr>Prezentace aplikace PowerPoint</vt:lpstr>
      <vt:lpstr>Genetika člověka</vt:lpstr>
      <vt:lpstr>Cytogenetický výzkum</vt:lpstr>
      <vt:lpstr>Diagnostické využití karyotypu</vt:lpstr>
      <vt:lpstr>Molekulární metody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Závěry projektu uveřejněné v časopise Nature 15. února 2001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Genetika člověka</dc:title>
  <dc:creator>jitka maskova</dc:creator>
  <cp:lastModifiedBy>User</cp:lastModifiedBy>
  <cp:revision>74</cp:revision>
  <dcterms:created xsi:type="dcterms:W3CDTF">2013-02-05T20:03:12Z</dcterms:created>
  <dcterms:modified xsi:type="dcterms:W3CDTF">2014-02-05T15:51:11Z</dcterms:modified>
</cp:coreProperties>
</file>