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notesMasterIdLst>
    <p:notesMasterId r:id="rId15"/>
  </p:notesMasterIdLst>
  <p:sldIdLst>
    <p:sldId id="278" r:id="rId2"/>
    <p:sldId id="279" r:id="rId3"/>
    <p:sldId id="256" r:id="rId4"/>
    <p:sldId id="280" r:id="rId5"/>
    <p:sldId id="265" r:id="rId6"/>
    <p:sldId id="281" r:id="rId7"/>
    <p:sldId id="282" r:id="rId8"/>
    <p:sldId id="283" r:id="rId9"/>
    <p:sldId id="284" r:id="rId10"/>
    <p:sldId id="285" r:id="rId11"/>
    <p:sldId id="287" r:id="rId12"/>
    <p:sldId id="288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2294" autoAdjust="0"/>
  </p:normalViewPr>
  <p:slideViewPr>
    <p:cSldViewPr>
      <p:cViewPr>
        <p:scale>
          <a:sx n="96" d="100"/>
          <a:sy n="96" d="100"/>
        </p:scale>
        <p:origin x="-1230" y="3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0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D33722-34E9-495B-82F2-2474785E3D61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BEEE1F-A895-45DE-8437-26AF701574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84743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82326-B53C-4DDD-8DE1-C816F78F22EC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F7A54-0D73-43FF-893D-48ECB8059E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82326-B53C-4DDD-8DE1-C816F78F22EC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F7A54-0D73-43FF-893D-48ECB8059E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82326-B53C-4DDD-8DE1-C816F78F22EC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F7A54-0D73-43FF-893D-48ECB8059E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82326-B53C-4DDD-8DE1-C816F78F22EC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F7A54-0D73-43FF-893D-48ECB8059E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82326-B53C-4DDD-8DE1-C816F78F22EC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F7A54-0D73-43FF-893D-48ECB8059E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82326-B53C-4DDD-8DE1-C816F78F22EC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F7A54-0D73-43FF-893D-48ECB8059E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82326-B53C-4DDD-8DE1-C816F78F22EC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F7A54-0D73-43FF-893D-48ECB8059E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82326-B53C-4DDD-8DE1-C816F78F22EC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F7A54-0D73-43FF-893D-48ECB8059E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82326-B53C-4DDD-8DE1-C816F78F22EC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F7A54-0D73-43FF-893D-48ECB8059E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82326-B53C-4DDD-8DE1-C816F78F22EC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F7A54-0D73-43FF-893D-48ECB8059E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82326-B53C-4DDD-8DE1-C816F78F22EC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F7A54-0D73-43FF-893D-48ECB8059ED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9982326-B53C-4DDD-8DE1-C816F78F22EC}" type="datetimeFigureOut">
              <a:rPr lang="cs-CZ" smtClean="0"/>
              <a:pPr/>
              <a:t>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826F7A54-0D73-43FF-893D-48ECB8059E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7/79/Types-of-mutation.png" TargetMode="External"/><Relationship Id="rId2" Type="http://schemas.openxmlformats.org/officeDocument/2006/relationships/hyperlink" Target="http://upload.wikimedia.org/wikipedia/commons/thumb/b/b5/Radioactive.svg/200px-Radioactive.svg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thumb/a/aa/Haploid,_diploid_,triploid_and_tetraploid.svg/426px-Haploid,_diploid_,triploid_and_tetraploid.svg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646906"/>
            <a:ext cx="5759450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584" y="2708920"/>
            <a:ext cx="7489825" cy="92333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Mutace</a:t>
            </a:r>
            <a:endParaRPr lang="cs-CZ" sz="5400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 descr="GT-COL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5183981"/>
            <a:ext cx="1152525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00112" y="4642643"/>
            <a:ext cx="309562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dirty="0"/>
              <a:t>Autor</a:t>
            </a:r>
            <a:r>
              <a:rPr lang="cs-CZ" dirty="0" smtClean="0"/>
              <a:t>: Mgr. Jitka Mašková</a:t>
            </a:r>
            <a:endParaRPr lang="cs-CZ" dirty="0"/>
          </a:p>
        </p:txBody>
      </p:sp>
      <p:sp>
        <p:nvSpPr>
          <p:cNvPr id="8" name="TextovéPole 8"/>
          <p:cNvSpPr txBox="1">
            <a:spLocks noChangeArrowheads="1"/>
          </p:cNvSpPr>
          <p:nvPr/>
        </p:nvSpPr>
        <p:spPr bwMode="auto">
          <a:xfrm>
            <a:off x="5940152" y="4642643"/>
            <a:ext cx="230373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r"/>
            <a:r>
              <a:rPr lang="cs-CZ" dirty="0"/>
              <a:t>Datum</a:t>
            </a:r>
            <a:r>
              <a:rPr lang="cs-CZ" dirty="0" smtClean="0"/>
              <a:t>: 3. 9. 2013</a:t>
            </a:r>
            <a:endParaRPr lang="cs-CZ" dirty="0"/>
          </a:p>
        </p:txBody>
      </p:sp>
      <p:sp>
        <p:nvSpPr>
          <p:cNvPr id="9" name="TextovéPole 9"/>
          <p:cNvSpPr txBox="1">
            <a:spLocks noChangeArrowheads="1"/>
          </p:cNvSpPr>
          <p:nvPr/>
        </p:nvSpPr>
        <p:spPr bwMode="auto">
          <a:xfrm>
            <a:off x="1692275" y="5903118"/>
            <a:ext cx="6048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/>
              <a:t>Gymnázium, Třeboň, Na Sadech 308</a:t>
            </a:r>
          </a:p>
        </p:txBody>
      </p:sp>
    </p:spTree>
    <p:extLst>
      <p:ext uri="{BB962C8B-B14F-4D97-AF65-F5344CB8AC3E}">
        <p14:creationId xmlns:p14="http://schemas.microsoft.com/office/powerpoint/2010/main" val="1128462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9207840"/>
              </p:ext>
            </p:extLst>
          </p:nvPr>
        </p:nvGraphicFramePr>
        <p:xfrm>
          <a:off x="1475656" y="908720"/>
          <a:ext cx="6696744" cy="4157007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036938"/>
                <a:gridCol w="4659806"/>
              </a:tblGrid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CZ.1.07/1.5.00/34.0702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VY_32_INOVACE_BIO.oktava –</a:t>
                      </a:r>
                      <a:r>
                        <a:rPr lang="cs-CZ" sz="1100" baseline="0" dirty="0" smtClean="0">
                          <a:effectLst/>
                        </a:rPr>
                        <a:t> 35_mutace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Škola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Gymnázium, Třeboň, Na Sadech 308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Jitka Mašková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Mutace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Biologie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2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Tematická oblast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genetika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15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Šablona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III/2 </a:t>
                      </a:r>
                      <a:r>
                        <a:rPr lang="cs-CZ" sz="1000" dirty="0">
                          <a:effectLst/>
                        </a:rPr>
                        <a:t>- Inovace a zkvalitnění výuky prostřednictvím </a:t>
                      </a:r>
                      <a:r>
                        <a:rPr lang="cs-CZ" sz="1000" dirty="0" smtClean="0">
                          <a:effectLst/>
                        </a:rPr>
                        <a:t>ICT</a:t>
                      </a:r>
                      <a:endParaRPr lang="cs-CZ" sz="1100" dirty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oktáva, 4. 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Metodický list/Anotace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obsahuje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stručný přehled mutací a jejich třídění z různých hledisek. Na závěr je zařazen krátký test na ověření znalostí.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Pokud není uvedeno jinak, použitý materiál je z vlastních zdrojů autora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50807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95536" y="2420888"/>
            <a:ext cx="8352928" cy="237626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141557" y="116632"/>
            <a:ext cx="4392613" cy="836613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Mutace</a:t>
            </a:r>
            <a:endParaRPr lang="cs-CZ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836712"/>
            <a:ext cx="8280920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= změna v DNA</a:t>
            </a:r>
          </a:p>
          <a:p>
            <a:pPr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různého rozsahu, z různých příčin</a:t>
            </a:r>
          </a:p>
          <a:p>
            <a:pPr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většinou způsobují poškození buňky, patologickou změnu nebo jsou neutrální,  jen vzácně mají kladný vliv</a:t>
            </a:r>
          </a:p>
          <a:p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spcBef>
                <a:spcPts val="600"/>
              </a:spcBef>
              <a:buAutoNum type="alphaLcParenR"/>
            </a:pP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Spontánní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samovolné, vznikají náhodně chybou při replikaci</a:t>
            </a:r>
          </a:p>
          <a:p>
            <a:pPr marL="1828800" lvl="3" indent="-457200">
              <a:spcBef>
                <a:spcPts val="6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- vznikají s frekvencí 1.10</a:t>
            </a:r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-5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na jeden gen v jedné generaci</a:t>
            </a:r>
          </a:p>
          <a:p>
            <a:pPr marL="457200" indent="-457200">
              <a:spcBef>
                <a:spcPts val="600"/>
              </a:spcBef>
              <a:buAutoNum type="alphaLcParenR"/>
            </a:pP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Indukované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záměrně vyvolané mutageny</a:t>
            </a:r>
          </a:p>
          <a:p>
            <a:pPr marL="1828800" lvl="3" indent="-457200">
              <a:spcBef>
                <a:spcPts val="6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fyzikální - např. radioaktivní a rentgenové záření</a:t>
            </a:r>
          </a:p>
          <a:p>
            <a:pPr marL="1828800" lvl="3" indent="-457200">
              <a:spcBef>
                <a:spcPts val="6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chemické - např. kyslíkové radikály, dioxiny, těžké kovy</a:t>
            </a:r>
          </a:p>
          <a:p>
            <a:pPr marL="1828800" lvl="3" indent="-457200">
              <a:spcBef>
                <a:spcPts val="6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biologické - např.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onkoviry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  <p:pic>
        <p:nvPicPr>
          <p:cNvPr id="29698" name="Picture 2" descr="http://upload.wikimedia.org/wikipedia/commons/thumb/b/b5/Radioactive.svg/200px-Radioactive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4941168"/>
            <a:ext cx="1905000" cy="16668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52823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143383" y="116632"/>
            <a:ext cx="4392613" cy="836613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Mutace</a:t>
            </a:r>
            <a:endParaRPr lang="cs-CZ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395536" y="1124744"/>
            <a:ext cx="8280920" cy="1872208"/>
            <a:chOff x="395536" y="908720"/>
            <a:chExt cx="8280920" cy="1872208"/>
          </a:xfrm>
        </p:grpSpPr>
        <p:sp>
          <p:nvSpPr>
            <p:cNvPr id="5" name="Obdélník 4"/>
            <p:cNvSpPr/>
            <p:nvPr/>
          </p:nvSpPr>
          <p:spPr>
            <a:xfrm>
              <a:off x="395536" y="908720"/>
              <a:ext cx="8280920" cy="1872208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395536" y="908720"/>
              <a:ext cx="8280920" cy="1862048"/>
            </a:xfrm>
            <a:prstGeom prst="rect">
              <a:avLst/>
            </a:prstGeom>
            <a:noFill/>
            <a:ln>
              <a:solidFill>
                <a:schemeClr val="accent1"/>
              </a:solidFill>
            </a:ln>
          </p:spPr>
          <p:txBody>
            <a:bodyPr wrap="square" rtlCol="0">
              <a:spAutoFit/>
            </a:bodyPr>
            <a:lstStyle/>
            <a:p>
              <a:pPr marL="457200" indent="-457200">
                <a:spcBef>
                  <a:spcPts val="600"/>
                </a:spcBef>
                <a:buAutoNum type="alphaLcParenR"/>
              </a:pPr>
              <a:r>
                <a:rPr lang="cs-CZ" sz="2000" u="sng" dirty="0" smtClean="0">
                  <a:latin typeface="Times New Roman" pitchFamily="18" charset="0"/>
                  <a:cs typeface="Times New Roman" pitchFamily="18" charset="0"/>
                </a:rPr>
                <a:t>Somatické</a:t>
              </a:r>
              <a:r>
                <a:rPr lang="cs-CZ" sz="2000" dirty="0" smtClean="0">
                  <a:latin typeface="Times New Roman" pitchFamily="18" charset="0"/>
                  <a:cs typeface="Times New Roman" pitchFamily="18" charset="0"/>
                </a:rPr>
                <a:t> = v tělních buňkách</a:t>
              </a:r>
            </a:p>
            <a:p>
              <a:pPr marL="1828800" lvl="3" indent="-457200">
                <a:spcBef>
                  <a:spcPts val="600"/>
                </a:spcBef>
              </a:pPr>
              <a:r>
                <a:rPr lang="cs-CZ" sz="2000" dirty="0" smtClean="0">
                  <a:latin typeface="Times New Roman" pitchFamily="18" charset="0"/>
                  <a:cs typeface="Times New Roman" pitchFamily="18" charset="0"/>
                </a:rPr>
                <a:t>   - předávají se jen v těch buněčných liniích, které pocházejí z mutované buňky</a:t>
              </a:r>
            </a:p>
            <a:p>
              <a:pPr marL="457200" indent="-457200">
                <a:spcBef>
                  <a:spcPts val="600"/>
                </a:spcBef>
                <a:buAutoNum type="alphaLcParenR"/>
              </a:pPr>
              <a:r>
                <a:rPr lang="cs-CZ" sz="2000" u="sng" dirty="0" smtClean="0">
                  <a:latin typeface="Times New Roman" pitchFamily="18" charset="0"/>
                  <a:cs typeface="Times New Roman" pitchFamily="18" charset="0"/>
                </a:rPr>
                <a:t>Gametické</a:t>
              </a:r>
              <a:r>
                <a:rPr lang="cs-CZ" sz="2000" dirty="0" smtClean="0">
                  <a:latin typeface="Times New Roman" pitchFamily="18" charset="0"/>
                  <a:cs typeface="Times New Roman" pitchFamily="18" charset="0"/>
                </a:rPr>
                <a:t> = v gametě</a:t>
              </a:r>
            </a:p>
            <a:p>
              <a:pPr marL="1828800" lvl="3" indent="-457200">
                <a:spcBef>
                  <a:spcPts val="600"/>
                </a:spcBef>
              </a:pPr>
              <a:r>
                <a:rPr lang="cs-CZ" sz="2000" dirty="0" smtClean="0">
                  <a:latin typeface="Times New Roman" pitchFamily="18" charset="0"/>
                  <a:cs typeface="Times New Roman" pitchFamily="18" charset="0"/>
                </a:rPr>
                <a:t>   - jsou předávány na potomky   </a:t>
              </a: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395536" y="3429000"/>
            <a:ext cx="8280920" cy="1224136"/>
            <a:chOff x="395536" y="2996952"/>
            <a:chExt cx="8280920" cy="1224136"/>
          </a:xfrm>
        </p:grpSpPr>
        <p:sp>
          <p:nvSpPr>
            <p:cNvPr id="9" name="Obdélník 8"/>
            <p:cNvSpPr/>
            <p:nvPr/>
          </p:nvSpPr>
          <p:spPr>
            <a:xfrm>
              <a:off x="395536" y="2996952"/>
              <a:ext cx="8280920" cy="1224136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395536" y="3068960"/>
              <a:ext cx="8136904" cy="10926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457200" indent="-457200">
                <a:spcBef>
                  <a:spcPts val="600"/>
                </a:spcBef>
                <a:buAutoNum type="alphaLcParenR"/>
              </a:pPr>
              <a:r>
                <a:rPr lang="cs-CZ" sz="2000" u="sng" dirty="0" smtClean="0">
                  <a:latin typeface="Times New Roman" pitchFamily="18" charset="0"/>
                  <a:cs typeface="Times New Roman" pitchFamily="18" charset="0"/>
                </a:rPr>
                <a:t>Jaderné</a:t>
              </a:r>
              <a:r>
                <a:rPr lang="cs-CZ" sz="2000" dirty="0" smtClean="0">
                  <a:latin typeface="Times New Roman" pitchFamily="18" charset="0"/>
                  <a:cs typeface="Times New Roman" pitchFamily="18" charset="0"/>
                </a:rPr>
                <a:t> = postihují jadernou DNA</a:t>
              </a:r>
            </a:p>
            <a:p>
              <a:pPr marL="457200" indent="-457200">
                <a:spcBef>
                  <a:spcPts val="600"/>
                </a:spcBef>
                <a:buAutoNum type="alphaLcParenR"/>
              </a:pPr>
              <a:r>
                <a:rPr lang="cs-CZ" sz="2000" u="sng" dirty="0" err="1" smtClean="0">
                  <a:latin typeface="Times New Roman" pitchFamily="18" charset="0"/>
                  <a:cs typeface="Times New Roman" pitchFamily="18" charset="0"/>
                </a:rPr>
                <a:t>Mimojaderné</a:t>
              </a:r>
              <a:r>
                <a:rPr lang="cs-CZ" sz="2000" dirty="0" smtClean="0">
                  <a:latin typeface="Times New Roman" pitchFamily="18" charset="0"/>
                  <a:cs typeface="Times New Roman" pitchFamily="18" charset="0"/>
                </a:rPr>
                <a:t> = postihují mitochondriální DNA, plastidovou DNA, </a:t>
              </a:r>
              <a:r>
                <a:rPr lang="cs-CZ" sz="2000" dirty="0" err="1" smtClean="0">
                  <a:latin typeface="Times New Roman" pitchFamily="18" charset="0"/>
                  <a:cs typeface="Times New Roman" pitchFamily="18" charset="0"/>
                </a:rPr>
                <a:t>plazmidy</a:t>
              </a:r>
              <a:endParaRPr lang="cs-CZ" sz="20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395536" y="5085184"/>
            <a:ext cx="8280920" cy="864096"/>
            <a:chOff x="395536" y="4077072"/>
            <a:chExt cx="8280920" cy="864096"/>
          </a:xfrm>
        </p:grpSpPr>
        <p:sp>
          <p:nvSpPr>
            <p:cNvPr id="10" name="Obdélník 9"/>
            <p:cNvSpPr/>
            <p:nvPr/>
          </p:nvSpPr>
          <p:spPr>
            <a:xfrm>
              <a:off x="395536" y="4077072"/>
              <a:ext cx="8280920" cy="864096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395536" y="4149080"/>
              <a:ext cx="8136904" cy="7848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457200" indent="-457200">
                <a:spcBef>
                  <a:spcPts val="600"/>
                </a:spcBef>
                <a:buAutoNum type="alphaLcParenR"/>
              </a:pPr>
              <a:r>
                <a:rPr lang="cs-CZ" sz="2000" u="sng" dirty="0" smtClean="0">
                  <a:latin typeface="Times New Roman" pitchFamily="18" charset="0"/>
                  <a:cs typeface="Times New Roman" pitchFamily="18" charset="0"/>
                </a:rPr>
                <a:t>Vitální</a:t>
              </a:r>
              <a:r>
                <a:rPr lang="cs-CZ" sz="2000" dirty="0" smtClean="0">
                  <a:latin typeface="Times New Roman" pitchFamily="18" charset="0"/>
                  <a:cs typeface="Times New Roman" pitchFamily="18" charset="0"/>
                </a:rPr>
                <a:t> = nositel s ní přežívá alespoň do reprodukčního věku</a:t>
              </a:r>
            </a:p>
            <a:p>
              <a:pPr marL="457200" indent="-457200">
                <a:spcBef>
                  <a:spcPts val="600"/>
                </a:spcBef>
                <a:buAutoNum type="alphaLcParenR"/>
              </a:pPr>
              <a:r>
                <a:rPr lang="cs-CZ" sz="2000" u="sng" dirty="0" smtClean="0">
                  <a:latin typeface="Times New Roman" pitchFamily="18" charset="0"/>
                  <a:cs typeface="Times New Roman" pitchFamily="18" charset="0"/>
                </a:rPr>
                <a:t>Letální</a:t>
              </a:r>
              <a:r>
                <a:rPr lang="cs-CZ" sz="2000" dirty="0" smtClean="0">
                  <a:latin typeface="Times New Roman" pitchFamily="18" charset="0"/>
                  <a:cs typeface="Times New Roman" pitchFamily="18" charset="0"/>
                </a:rPr>
                <a:t> = s životem neslučitelné</a:t>
              </a:r>
              <a:endParaRPr lang="cs-CZ" sz="20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52823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Obdélník 15"/>
          <p:cNvSpPr/>
          <p:nvPr/>
        </p:nvSpPr>
        <p:spPr>
          <a:xfrm>
            <a:off x="395536" y="2780928"/>
            <a:ext cx="8352928" cy="201622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43508" y="116632"/>
            <a:ext cx="4392488" cy="8367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Mutace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5536" y="2852936"/>
            <a:ext cx="82809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buAutoNum type="alphaLcParenR"/>
            </a:pP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Genové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mutace se týká jen jednoho genu</a:t>
            </a:r>
          </a:p>
          <a:p>
            <a:pPr marL="457200" indent="-457200">
              <a:spcBef>
                <a:spcPts val="600"/>
              </a:spcBef>
              <a:buAutoNum type="alphaLcParenR"/>
            </a:pP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Chromozomové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změna nastává v celém chromozomu</a:t>
            </a:r>
          </a:p>
          <a:p>
            <a:pPr marL="2286000" lvl="4" indent="-457200">
              <a:spcBef>
                <a:spcPts val="6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= strukturní aberace</a:t>
            </a:r>
          </a:p>
          <a:p>
            <a:pPr marL="457200" indent="-457200">
              <a:spcBef>
                <a:spcPts val="600"/>
              </a:spcBef>
              <a:buAutoNum type="alphaLcParenR" startAt="3"/>
            </a:pP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Genomové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změní se počet chromozomů</a:t>
            </a:r>
          </a:p>
          <a:p>
            <a:pPr marL="1828800" lvl="3" indent="-457200">
              <a:spcBef>
                <a:spcPts val="6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= numerické aberace</a:t>
            </a:r>
          </a:p>
        </p:txBody>
      </p:sp>
      <p:grpSp>
        <p:nvGrpSpPr>
          <p:cNvPr id="19" name="Skupina 18"/>
          <p:cNvGrpSpPr/>
          <p:nvPr/>
        </p:nvGrpSpPr>
        <p:grpSpPr>
          <a:xfrm>
            <a:off x="395536" y="1196752"/>
            <a:ext cx="8424936" cy="1092607"/>
            <a:chOff x="395536" y="5157192"/>
            <a:chExt cx="8424936" cy="1092607"/>
          </a:xfrm>
        </p:grpSpPr>
        <p:sp>
          <p:nvSpPr>
            <p:cNvPr id="17" name="Obdélník 16"/>
            <p:cNvSpPr/>
            <p:nvPr/>
          </p:nvSpPr>
          <p:spPr>
            <a:xfrm>
              <a:off x="395536" y="5157192"/>
              <a:ext cx="8280920" cy="1080120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395536" y="5157192"/>
              <a:ext cx="8424936" cy="10926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457200" indent="-457200">
                <a:spcBef>
                  <a:spcPts val="600"/>
                </a:spcBef>
                <a:buAutoNum type="alphaLcParenR"/>
              </a:pPr>
              <a:r>
                <a:rPr lang="cs-CZ" sz="2000" u="sng" dirty="0" smtClean="0">
                  <a:latin typeface="Times New Roman" pitchFamily="18" charset="0"/>
                  <a:cs typeface="Times New Roman" pitchFamily="18" charset="0"/>
                </a:rPr>
                <a:t>Dominantní</a:t>
              </a:r>
              <a:r>
                <a:rPr lang="cs-CZ" sz="2000" dirty="0" smtClean="0">
                  <a:latin typeface="Times New Roman" pitchFamily="18" charset="0"/>
                  <a:cs typeface="Times New Roman" pitchFamily="18" charset="0"/>
                </a:rPr>
                <a:t> = k mutaci dojde v genu a tato nová alela se chová dominantně vůči nemutované</a:t>
              </a:r>
            </a:p>
            <a:p>
              <a:pPr marL="457200" indent="-457200">
                <a:spcBef>
                  <a:spcPts val="600"/>
                </a:spcBef>
                <a:buAutoNum type="alphaLcParenR"/>
              </a:pPr>
              <a:r>
                <a:rPr lang="cs-CZ" sz="2000" u="sng" dirty="0" smtClean="0">
                  <a:latin typeface="Times New Roman" pitchFamily="18" charset="0"/>
                  <a:cs typeface="Times New Roman" pitchFamily="18" charset="0"/>
                </a:rPr>
                <a:t>Recesivní</a:t>
              </a:r>
              <a:r>
                <a:rPr lang="cs-CZ" sz="2000" dirty="0" smtClean="0">
                  <a:latin typeface="Times New Roman" pitchFamily="18" charset="0"/>
                  <a:cs typeface="Times New Roman" pitchFamily="18" charset="0"/>
                </a:rPr>
                <a:t> = nově vzniklá alela se chová vůči nemutované recesivně</a:t>
              </a:r>
              <a:endParaRPr lang="cs-CZ" sz="20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55475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 txBox="1">
            <a:spLocks/>
          </p:cNvSpPr>
          <p:nvPr/>
        </p:nvSpPr>
        <p:spPr>
          <a:xfrm>
            <a:off x="179512" y="188640"/>
            <a:ext cx="4392488" cy="8367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Mutace - genové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13" name="Levá složená závorka 12"/>
          <p:cNvSpPr/>
          <p:nvPr/>
        </p:nvSpPr>
        <p:spPr>
          <a:xfrm>
            <a:off x="2051720" y="1124744"/>
            <a:ext cx="216024" cy="792088"/>
          </a:xfrm>
          <a:prstGeom prst="leftBrac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755576" y="1196752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bodové mutace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051720" y="908720"/>
            <a:ext cx="6750496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2880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záměna nukleotidu za jiný =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substituce</a:t>
            </a:r>
          </a:p>
          <a:p>
            <a:pPr marL="457200" indent="-2880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výměna dvou sousedních nukleotidů v řetězci=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transpozice</a:t>
            </a:r>
          </a:p>
          <a:p>
            <a:pPr marL="457200" indent="-2880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výměna nukleotidů mezi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homologními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řetězci =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inverze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043608" y="2060848"/>
            <a:ext cx="741682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3"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dojde ke změně jen v jednom tripletu</a:t>
            </a:r>
          </a:p>
          <a:p>
            <a:pPr marL="0" lvl="3"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při translaci může dojít k ukončení, může být zařazena jiná aminokyselina nebo se nestane nic</a:t>
            </a:r>
          </a:p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051720" y="3573016"/>
            <a:ext cx="6750496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2880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ztráta nukleotidu =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delece</a:t>
            </a:r>
          </a:p>
          <a:p>
            <a:pPr marL="457200" indent="-2880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vložení nadpočetného nukleotidu =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inzerce</a:t>
            </a:r>
          </a:p>
          <a:p>
            <a:pPr marL="457200" indent="-288000">
              <a:spcBef>
                <a:spcPts val="600"/>
              </a:spcBef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zdvojení nukleotidu v řetězci =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duplikace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Levá složená závorka 11"/>
          <p:cNvSpPr/>
          <p:nvPr/>
        </p:nvSpPr>
        <p:spPr>
          <a:xfrm>
            <a:off x="2051720" y="3789040"/>
            <a:ext cx="216024" cy="792088"/>
          </a:xfrm>
          <a:prstGeom prst="leftBrac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683568" y="3789040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posunové mutace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115616" y="4725144"/>
            <a:ext cx="74168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3"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dojde ke změně čtecího rámce od místa mutace dále</a:t>
            </a:r>
          </a:p>
          <a:p>
            <a:pPr marL="0" lvl="3"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při translaci vzniká jiná posloupnost aminokyselin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5475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/>
      <p:bldP spid="8" grpId="0"/>
      <p:bldP spid="12" grpId="0" animBg="1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 txBox="1">
            <a:spLocks/>
          </p:cNvSpPr>
          <p:nvPr/>
        </p:nvSpPr>
        <p:spPr>
          <a:xfrm>
            <a:off x="107504" y="144016"/>
            <a:ext cx="6264696" cy="9087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Mutace - chromozomové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1052736"/>
            <a:ext cx="6192688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3">
              <a:spcBef>
                <a:spcPts val="6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strukturní aberace </a:t>
            </a:r>
          </a:p>
          <a:p>
            <a:pPr marL="0" lvl="3">
              <a:spcBef>
                <a:spcPts val="6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  vždy dojde ke zlomu chromozomu a následné přestavbě</a:t>
            </a:r>
          </a:p>
          <a:p>
            <a:pPr marL="0" lvl="3">
              <a:spcBef>
                <a:spcPts val="600"/>
              </a:spcBef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lvl="3">
              <a:spcBef>
                <a:spcPts val="600"/>
              </a:spcBef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Delece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ztráta části chromozomu</a:t>
            </a:r>
          </a:p>
          <a:p>
            <a:pPr marL="0" lvl="3">
              <a:spcBef>
                <a:spcPts val="600"/>
              </a:spcBef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Duplikace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zdvojení části chromozomu</a:t>
            </a:r>
          </a:p>
          <a:p>
            <a:pPr marL="0" lvl="3">
              <a:spcBef>
                <a:spcPts val="600"/>
              </a:spcBef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Inverze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vyštěpení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části chromozomu a jeho zpětné vložení obráceně</a:t>
            </a:r>
          </a:p>
          <a:p>
            <a:pPr marL="0" lvl="3">
              <a:spcBef>
                <a:spcPts val="600"/>
              </a:spcBef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Inzerce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vyštěpení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části chromozomu a jeho vložení do jiného chromozomu</a:t>
            </a:r>
          </a:p>
          <a:p>
            <a:pPr marL="0" lvl="3">
              <a:spcBef>
                <a:spcPts val="600"/>
              </a:spcBef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Translokace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přemístění ulomené části na jiný chromozom</a:t>
            </a:r>
          </a:p>
          <a:p>
            <a:pPr marL="0" lvl="3">
              <a:spcBef>
                <a:spcPts val="600"/>
              </a:spcBef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Ring chromozom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= spojení konců chromozomu do kruhu</a:t>
            </a:r>
          </a:p>
          <a:p>
            <a:pPr marL="0" lvl="3">
              <a:spcBef>
                <a:spcPts val="600"/>
              </a:spcBef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spcBef>
                <a:spcPts val="600"/>
              </a:spcBef>
            </a:pPr>
            <a:endParaRPr lang="cs-CZ" dirty="0"/>
          </a:p>
        </p:txBody>
      </p:sp>
      <p:pic>
        <p:nvPicPr>
          <p:cNvPr id="2050" name="Picture 2" descr="http://upload.wikimedia.org/wikipedia/commons/7/79/Types-of-mutation.pn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372200" y="980728"/>
            <a:ext cx="2466975" cy="55816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55475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79512" y="144016"/>
            <a:ext cx="6264696" cy="9087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Mutace - genomové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052736"/>
            <a:ext cx="8352928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3">
              <a:spcBef>
                <a:spcPts val="6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numerické aberace </a:t>
            </a:r>
          </a:p>
          <a:p>
            <a:pPr marL="0" lvl="3">
              <a:spcBef>
                <a:spcPts val="6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  nesouhlasí počet chromozomů – chybí nebo přebývají </a:t>
            </a:r>
          </a:p>
          <a:p>
            <a:pPr marL="0" lvl="3">
              <a:spcBef>
                <a:spcPts val="6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  dochází k nim díky nesprávnému rozchodu chromozomů při mitóze </a:t>
            </a:r>
          </a:p>
          <a:p>
            <a:pPr marL="0" lvl="3">
              <a:spcBef>
                <a:spcPts val="600"/>
              </a:spcBef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3" indent="-457200">
              <a:spcBef>
                <a:spcPts val="600"/>
              </a:spcBef>
              <a:buAutoNum type="alphaLcParenR"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Aneuploidie =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chybí nebo přebývá chromozom z některého páru</a:t>
            </a:r>
          </a:p>
          <a:p>
            <a:pPr marL="457200" lvl="3" indent="-457200">
              <a:spcBef>
                <a:spcPts val="6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monozomie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z páru je přítomen jen jeden chromozom</a:t>
            </a:r>
          </a:p>
          <a:p>
            <a:pPr marL="457200" lvl="3" indent="-457200">
              <a:spcBef>
                <a:spcPts val="6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trizomie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chromozom je přítomen třikrát</a:t>
            </a:r>
          </a:p>
          <a:p>
            <a:pPr marL="457200" lvl="3" indent="-457200">
              <a:spcBef>
                <a:spcPts val="6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</a:t>
            </a:r>
          </a:p>
          <a:p>
            <a:pPr marL="457200" lvl="3" indent="-457200">
              <a:spcBef>
                <a:spcPts val="600"/>
              </a:spcBef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b)   Polyploidie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= znásobení celé sady chromozomů</a:t>
            </a:r>
          </a:p>
          <a:p>
            <a:pPr marL="457200" lvl="3" indent="-457200">
              <a:spcBef>
                <a:spcPts val="6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triploidní = 3 sady</a:t>
            </a:r>
          </a:p>
          <a:p>
            <a:pPr marL="457200" lvl="3" indent="-457200">
              <a:spcBef>
                <a:spcPts val="600"/>
              </a:spcBef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tetraploidní = 4 sady</a:t>
            </a:r>
          </a:p>
          <a:p>
            <a:pPr marL="0" lvl="3">
              <a:spcBef>
                <a:spcPts val="600"/>
              </a:spcBef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spcBef>
                <a:spcPts val="600"/>
              </a:spcBef>
            </a:pPr>
            <a:endParaRPr lang="cs-CZ" dirty="0"/>
          </a:p>
        </p:txBody>
      </p:sp>
      <p:pic>
        <p:nvPicPr>
          <p:cNvPr id="2052" name="Picture 4" descr="http://upload.wikimedia.org/wikipedia/commons/thumb/a/aa/Haploid%2C_diploid_%2Ctriploid_and_tetraploid.svg/426px-Haploid%2C_diploid_%2Ctriploid_and_tetraploid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3429000"/>
            <a:ext cx="2808312" cy="31642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pověda 1">
            <a:hlinkClick r:id="" action="ppaction://noaction" highlightClick="1"/>
          </p:cNvPr>
          <p:cNvSpPr/>
          <p:nvPr/>
        </p:nvSpPr>
        <p:spPr>
          <a:xfrm>
            <a:off x="251520" y="260648"/>
            <a:ext cx="504056" cy="504056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99592" y="260648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Vyber správnou možnost, nebo doplň vynechaná slova:</a:t>
            </a:r>
            <a:endParaRPr lang="cs-CZ" sz="2400" dirty="0">
              <a:solidFill>
                <a:schemeClr val="accent6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980728"/>
            <a:ext cx="4320480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1. Jestliže je jeden nukleotid nahrazen jiným,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může být syntéza peptidu ukončena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nemůže být zařazena do polypeptidu stejná aminokyselina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musí být zařazena do polypeptidu jiná aminokyselina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mohou být  zařazeny do polypeptidu dvě aminokyseliny</a:t>
            </a:r>
          </a:p>
          <a:p>
            <a:pPr marL="800100" lvl="1" indent="-342900">
              <a:buAutoNum type="alphaLcParenR"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/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2. Zařazení nadpočetného nukleotidu do DNA 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znemožňuje transkripci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má menší účinek než záměny nukleotidů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má za následek zvýšení počtu aminokyselin v peptidu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způsobí posun čtecího rámce při translaci</a:t>
            </a:r>
          </a:p>
          <a:p>
            <a:pPr marL="800100" lvl="1" indent="-342900">
              <a:buAutoNum type="alphaLcParenR"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/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3. Chromozomové mutace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vznikají ztrátou jednoho nukleotidu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mění genetický kód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vznikají záměnou několika nukleotidů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vznikají v důsledku zlomu chromozomu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499992" y="980728"/>
            <a:ext cx="4464496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4. Ztráta jednoho nukleotidu v DNA má obvykle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nulový účinek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větší účinek než záměna nukleotidů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za následek chromozomové aberace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menší důsledek než jeho nadpočetnost</a:t>
            </a:r>
          </a:p>
          <a:p>
            <a:pPr marL="800100" lvl="1" indent="-342900">
              <a:buAutoNum type="alphaLcParenR"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/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5.  O aneuploidii u člověka mluvíme, jestliže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dojde k přesunu části chromozomu na jiný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má 45 chromozomů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jsou jeho buňky triploidní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je vajíčko haploidní</a:t>
            </a:r>
          </a:p>
          <a:p>
            <a:pPr marL="800100" lvl="1" indent="-342900">
              <a:buAutoNum type="alphaLcParenR"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/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6. Genové mutace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mění genetický kód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mění počet chromozomů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mění posloupnost nukleotidů v DNA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mění regulaci buněčného cyklu</a:t>
            </a:r>
          </a:p>
          <a:p>
            <a:pPr marL="342900" indent="-342900">
              <a:buAutoNum type="alphaLcParenR"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/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7. Jak se nazývají látky, které mohou způsobovat změny ve stavbě DNA? ……………… .</a:t>
            </a:r>
          </a:p>
          <a:p>
            <a:pPr marL="342900" indent="-342900"/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/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pověda 1">
            <a:hlinkClick r:id="" action="ppaction://noaction" highlightClick="1"/>
          </p:cNvPr>
          <p:cNvSpPr/>
          <p:nvPr/>
        </p:nvSpPr>
        <p:spPr>
          <a:xfrm>
            <a:off x="251520" y="260648"/>
            <a:ext cx="504056" cy="504056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99592" y="260648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Odpověz na otázky, doplň vynechaná slova:</a:t>
            </a:r>
            <a:endParaRPr lang="cs-CZ" sz="2400" dirty="0">
              <a:solidFill>
                <a:schemeClr val="accent6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1124744"/>
            <a:ext cx="871296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/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8. Jak se nazývají mutace, které svému nositeli způsobí smrt?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…………………….. .</a:t>
            </a:r>
          </a:p>
          <a:p>
            <a:pPr marL="342900" indent="-342900" algn="just"/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 algn="just"/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9. Jestliže dojde k odtržení části chromozomu a jeho napojení na jiný, mluvíme o ………….... u prvního chromozomu a o  ……………… u druhého chromozomu. Obě dvě tyto mutace patří mezi ……………………..  …………………… .</a:t>
            </a:r>
          </a:p>
          <a:p>
            <a:pPr marL="342900" indent="-342900" algn="just"/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 algn="just"/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10. Jaká je frekvence vzniku spontánních genových mutací u člověka? …………………….. .</a:t>
            </a:r>
          </a:p>
          <a:p>
            <a:pPr marL="342900" indent="-342900" algn="just"/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 algn="just"/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11. Jestliže jsou v buňce tři shodné chromozomy, jedná se o …………………….. . Jestliže tam jsou tři sady chromozomů, je to ………………………. .</a:t>
            </a:r>
          </a:p>
          <a:p>
            <a:pPr marL="342900" indent="-342900" algn="just"/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 algn="just"/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12. Jestliže k mutaci dojde v tělní buňce mnohobuněčného organismu jedná se o …………………… mutaci, která …………… předávána potomkům. </a:t>
            </a:r>
          </a:p>
          <a:p>
            <a:pPr marL="342900" indent="-342900" algn="just"/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 algn="just"/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pověda 1">
            <a:hlinkClick r:id="" action="ppaction://noaction" highlightClick="1"/>
          </p:cNvPr>
          <p:cNvSpPr/>
          <p:nvPr/>
        </p:nvSpPr>
        <p:spPr>
          <a:xfrm>
            <a:off x="251520" y="260648"/>
            <a:ext cx="504056" cy="504056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99592" y="260648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Vyber správnou možnost, nebo doplň vynechaná slova:</a:t>
            </a:r>
            <a:endParaRPr lang="cs-CZ" sz="2400" dirty="0">
              <a:solidFill>
                <a:schemeClr val="accent6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980728"/>
            <a:ext cx="4320480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1. Jestliže je jeden nukleotid nahrazen jiným,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může být syntéza peptidu ukončena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nemůže být zařazena do polypeptidu stejná aminokyselina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musí být zařazena do polypeptidu jiná aminokyselina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mohou být  zařazeny do polypeptidu dvě aminokyseliny</a:t>
            </a:r>
          </a:p>
          <a:p>
            <a:pPr marL="800100" lvl="1" indent="-342900">
              <a:buAutoNum type="alphaLcParenR"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/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2. Zařazení nadpočetného nukleotidu do DNA 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znemožňuje transkripci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má menší účinek než záměny nukleotidů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má za následek zvýšení počtu aminokyselin v peptidu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způsobí posun čtecího rámce při translaci</a:t>
            </a:r>
          </a:p>
          <a:p>
            <a:pPr marL="800100" lvl="1" indent="-342900">
              <a:buAutoNum type="alphaLcParenR"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/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3. Chromozomové mutace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vznikají ztrátou jednoho nukleotidu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mění genetický kód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vznikají záměnou několika nukleotidů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vznikají v důsledku zlomu chromozomu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499992" y="980728"/>
            <a:ext cx="4464496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4. Ztráta jednoho nukleotidu v DNA má obvykle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nulový účinek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větší účinek než záměna nukleotidů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za následek chromozomové aberace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menší důsledek než jeho nadpočetnost</a:t>
            </a:r>
          </a:p>
          <a:p>
            <a:pPr marL="800100" lvl="1" indent="-342900">
              <a:buAutoNum type="alphaLcParenR"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/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5.  O aneuploidii u člověka mluvíme, jestliže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dojde k přesunu části chromozomu na jiný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má 45 chromozomů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jsou jeho buňky triploidní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je vajíčko haploidní</a:t>
            </a:r>
          </a:p>
          <a:p>
            <a:pPr marL="800100" lvl="1" indent="-342900">
              <a:buAutoNum type="alphaLcParenR"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/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6. Genové mutace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mění genetický kód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mění počet chromozomů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mění posloupnost nukleotidů v DNA</a:t>
            </a:r>
          </a:p>
          <a:p>
            <a:pPr marL="800100" lvl="1" indent="-342900">
              <a:buAutoNum type="alphaLcParenR"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mění regulaci buněčného cyklu</a:t>
            </a:r>
          </a:p>
          <a:p>
            <a:pPr marL="342900" indent="-342900">
              <a:buAutoNum type="alphaLcParenR"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/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7. Jak se nazývají látky, které mohou způsobovat změny ve stavbě DNA? ……………… .</a:t>
            </a:r>
          </a:p>
          <a:p>
            <a:pPr marL="342900" indent="-342900"/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/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11560" y="1268760"/>
            <a:ext cx="3888432" cy="288032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611560" y="4437112"/>
            <a:ext cx="3888432" cy="504056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611560" y="6201896"/>
            <a:ext cx="3888432" cy="288032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5004048" y="1508516"/>
            <a:ext cx="3888432" cy="288032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5004048" y="2996952"/>
            <a:ext cx="3888432" cy="288032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5004048" y="4689140"/>
            <a:ext cx="3888432" cy="288032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6946236" y="553816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mutageny</a:t>
            </a:r>
            <a:endParaRPr lang="cs-CZ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3060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pověda 1">
            <a:hlinkClick r:id="" action="ppaction://noaction" highlightClick="1"/>
          </p:cNvPr>
          <p:cNvSpPr/>
          <p:nvPr/>
        </p:nvSpPr>
        <p:spPr>
          <a:xfrm>
            <a:off x="251520" y="260648"/>
            <a:ext cx="504056" cy="504056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99592" y="260648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Odpověz na otázky, doplň vynechaná slova:</a:t>
            </a:r>
            <a:endParaRPr lang="cs-CZ" sz="2400" dirty="0">
              <a:solidFill>
                <a:schemeClr val="accent6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1124744"/>
            <a:ext cx="871296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/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8. Jak se nazývají mutace, které svému nositeli způsobí smrt?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…………………….. .</a:t>
            </a:r>
          </a:p>
          <a:p>
            <a:pPr marL="342900" indent="-342900" algn="just"/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 algn="just"/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9. Jestliže dojde k odtržení části chromozomu a jeho napojení na jiný, mluvíme o ………….... u prvního chromozomu a o  ……………… u druhého chromozomu. Obě dvě tyto mutace patří mezi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……………………..……………………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342900" indent="-342900" algn="just"/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 algn="just"/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10. Jaká je frekvence vzniku spontánních genových mutací u člověka? …………………….. .</a:t>
            </a:r>
          </a:p>
          <a:p>
            <a:pPr marL="342900" indent="-342900" algn="just"/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 algn="just"/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11. Jestliže jsou v buňce tři shodné chromozomy, jedná se o …………………….. . Jestliže tam jsou tři sady chromozomů, je to ………………………. .</a:t>
            </a:r>
          </a:p>
          <a:p>
            <a:pPr marL="342900" indent="-342900" algn="just"/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 algn="just"/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12. Jestliže k mutaci dojde v tělní buňce mnohobuněčného organismu jedná se o …………………… mutaci, která …………… předávána potomkům. </a:t>
            </a:r>
          </a:p>
          <a:p>
            <a:pPr marL="342900" indent="-342900" algn="just"/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 algn="just"/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92080" y="105273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letální</a:t>
            </a:r>
            <a:endParaRPr lang="cs-CZ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48264" y="155679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deleci</a:t>
            </a:r>
            <a:endParaRPr lang="cs-CZ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67744" y="1763405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translokaci</a:t>
            </a:r>
            <a:endParaRPr lang="cs-CZ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90870" y="2054357"/>
            <a:ext cx="58693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chromozomové  mutace (strukturní aberace)</a:t>
            </a:r>
            <a:endParaRPr lang="cs-CZ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976156" y="2510949"/>
            <a:ext cx="314701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1.10</a:t>
            </a:r>
            <a:r>
              <a:rPr lang="cs-CZ" sz="1600" baseline="30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-5</a:t>
            </a:r>
            <a:r>
              <a:rPr lang="cs-CZ" sz="16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na jeden gen v jedné generaci</a:t>
            </a:r>
            <a:endParaRPr lang="cs-CZ" sz="1600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524750" y="3017570"/>
            <a:ext cx="9028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trisomii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884997" y="3236697"/>
            <a:ext cx="10310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triploidie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180934" y="3717032"/>
            <a:ext cx="13067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somatickou </a:t>
            </a:r>
            <a:endParaRPr lang="cs-CZ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816338" y="4005064"/>
            <a:ext cx="6030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není</a:t>
            </a:r>
            <a:endParaRPr lang="cs-CZ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2344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708920"/>
            <a:ext cx="8424936" cy="3240360"/>
          </a:xfrm>
        </p:spPr>
        <p:txBody>
          <a:bodyPr>
            <a:normAutofit/>
          </a:bodyPr>
          <a:lstStyle/>
          <a:p>
            <a:r>
              <a:rPr lang="cs-CZ" sz="1400" dirty="0" smtClean="0">
                <a:solidFill>
                  <a:schemeClr val="tx1"/>
                </a:solidFill>
                <a:hlinkClick r:id="rId2"/>
              </a:rPr>
              <a:t>http://upload.wikimedia.org/wikipedia/commons/thumb/b/b5/Radioactive.svg/200px-Radioactive.svg.png</a:t>
            </a:r>
            <a:endParaRPr lang="cs-CZ" sz="1400" dirty="0" smtClean="0">
              <a:solidFill>
                <a:schemeClr val="tx1"/>
              </a:solidFill>
            </a:endParaRPr>
          </a:p>
          <a:p>
            <a:r>
              <a:rPr lang="cs-CZ" sz="1400" dirty="0" smtClean="0">
                <a:solidFill>
                  <a:schemeClr val="tx1"/>
                </a:solidFill>
                <a:hlinkClick r:id="rId3"/>
              </a:rPr>
              <a:t>http://upload.wikimedia.org/wikipedia/commons/7/79/Types-of-mutation.png</a:t>
            </a:r>
            <a:endParaRPr lang="cs-CZ" sz="1400" dirty="0" smtClean="0">
              <a:solidFill>
                <a:schemeClr val="tx1"/>
              </a:solidFill>
            </a:endParaRPr>
          </a:p>
          <a:p>
            <a:r>
              <a:rPr lang="cs-CZ" sz="1400" dirty="0" smtClean="0">
                <a:solidFill>
                  <a:schemeClr val="tx1"/>
                </a:solidFill>
                <a:hlinkClick r:id="rId4"/>
              </a:rPr>
              <a:t>http://upload.wikimedia.org/wikipedia/commons/thumb/a/aa/Haploid%2C_diploid_%2Ctriploid_and_tetraploid.svg/426px-Haploid%2C_diploid_%2Ctriploid_and_tetraploid.svg.png</a:t>
            </a:r>
            <a:endParaRPr lang="cs-CZ" sz="1400" dirty="0" smtClean="0">
              <a:solidFill>
                <a:schemeClr val="tx1"/>
              </a:solidFill>
            </a:endParaRPr>
          </a:p>
          <a:p>
            <a:endParaRPr lang="cs-CZ" sz="14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Zdroje:</a:t>
            </a:r>
          </a:p>
          <a:p>
            <a:endParaRPr lang="cs-CZ" sz="1400" dirty="0" smtClean="0">
              <a:solidFill>
                <a:schemeClr val="tx1"/>
              </a:solidFill>
            </a:endParaRPr>
          </a:p>
          <a:p>
            <a:r>
              <a:rPr lang="cs-CZ" sz="1400" i="1" dirty="0" smtClean="0">
                <a:solidFill>
                  <a:schemeClr val="tx1"/>
                </a:solidFill>
              </a:rPr>
              <a:t>Šípek, A. </a:t>
            </a:r>
            <a:r>
              <a:rPr lang="cs-CZ" sz="1400" i="1" dirty="0" err="1" smtClean="0">
                <a:solidFill>
                  <a:schemeClr val="tx1"/>
                </a:solidFill>
              </a:rPr>
              <a:t>jr</a:t>
            </a:r>
            <a:r>
              <a:rPr lang="cs-CZ" sz="1400" i="1" dirty="0" smtClean="0">
                <a:solidFill>
                  <a:schemeClr val="tx1"/>
                </a:solidFill>
              </a:rPr>
              <a:t>.: Genetika - Biologie; Váš zdroj informací o genetice a biologii. online: [dostupné z http://www.genetika-biologie.cz; stav k </a:t>
            </a:r>
            <a:r>
              <a:rPr lang="cs-CZ" sz="1400" i="1" dirty="0" smtClean="0">
                <a:solidFill>
                  <a:schemeClr val="tx1"/>
                </a:solidFill>
              </a:rPr>
              <a:t>8</a:t>
            </a:r>
            <a:r>
              <a:rPr lang="cs-CZ" sz="1400" i="1" dirty="0" smtClean="0">
                <a:solidFill>
                  <a:schemeClr val="tx1"/>
                </a:solidFill>
              </a:rPr>
              <a:t>. 1. 2014]</a:t>
            </a:r>
          </a:p>
          <a:p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ŠMARDA, Jan. </a:t>
            </a:r>
            <a:r>
              <a:rPr lang="cs-CZ" sz="14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Genetika: pro gymnázia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Praha: Fortuna, 2003, 143 s. ISBN 80-716-8851-7.</a:t>
            </a:r>
          </a:p>
          <a:p>
            <a:endParaRPr lang="cs-CZ" sz="1400" i="1" dirty="0" smtClean="0">
              <a:solidFill>
                <a:schemeClr val="tx1"/>
              </a:solidFill>
            </a:endParaRPr>
          </a:p>
          <a:p>
            <a:endParaRPr lang="cs-CZ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280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980</TotalTime>
  <Words>1206</Words>
  <Application>Microsoft Office PowerPoint</Application>
  <PresentationFormat>Předvádění na obrazovce (4:3)</PresentationFormat>
  <Paragraphs>200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Vlnění</vt:lpstr>
      <vt:lpstr>Prezentace aplikace PowerPoint</vt:lpstr>
      <vt:lpstr>Prezentace aplikace PowerPoint</vt:lpstr>
      <vt:lpstr>Mutace</vt:lpstr>
      <vt:lpstr>Mutace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Genetika člověka</dc:title>
  <dc:creator>jitka maskova</dc:creator>
  <cp:lastModifiedBy>User</cp:lastModifiedBy>
  <cp:revision>103</cp:revision>
  <dcterms:created xsi:type="dcterms:W3CDTF">2013-02-05T20:03:12Z</dcterms:created>
  <dcterms:modified xsi:type="dcterms:W3CDTF">2014-02-05T15:43:44Z</dcterms:modified>
</cp:coreProperties>
</file>