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Default Extension="gif" ContentType="image/gif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sldIdLst>
    <p:sldId id="271" r:id="rId2"/>
    <p:sldId id="256" r:id="rId3"/>
    <p:sldId id="272" r:id="rId4"/>
    <p:sldId id="287" r:id="rId5"/>
    <p:sldId id="279" r:id="rId6"/>
    <p:sldId id="284" r:id="rId7"/>
    <p:sldId id="286" r:id="rId8"/>
    <p:sldId id="282" r:id="rId9"/>
    <p:sldId id="294" r:id="rId10"/>
    <p:sldId id="273" r:id="rId11"/>
    <p:sldId id="274" r:id="rId12"/>
    <p:sldId id="275" r:id="rId13"/>
    <p:sldId id="283" r:id="rId14"/>
    <p:sldId id="280" r:id="rId15"/>
    <p:sldId id="281" r:id="rId16"/>
    <p:sldId id="289" r:id="rId17"/>
    <p:sldId id="293" r:id="rId18"/>
    <p:sldId id="288" r:id="rId19"/>
    <p:sldId id="291" r:id="rId20"/>
    <p:sldId id="292" r:id="rId21"/>
    <p:sldId id="290" r:id="rId22"/>
    <p:sldId id="276" r:id="rId23"/>
    <p:sldId id="277" r:id="rId24"/>
    <p:sldId id="278" r:id="rId2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6912" autoAdjust="0"/>
    <p:restoredTop sz="92857" autoAdjust="0"/>
  </p:normalViewPr>
  <p:slideViewPr>
    <p:cSldViewPr>
      <p:cViewPr varScale="1">
        <p:scale>
          <a:sx n="42" d="100"/>
          <a:sy n="42" d="100"/>
        </p:scale>
        <p:origin x="-98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D3213E79-BB6B-4DE1-8975-5C3D210BF9F9}" type="datetimeFigureOut">
              <a:rPr lang="cs-CZ"/>
              <a:pPr>
                <a:defRPr/>
              </a:pPr>
              <a:t>5.2.2014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3F6A8744-45E0-4E5D-893E-3016A49653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142F013-A266-4E94-88F9-A66DDC4F455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A3588F5-471A-46B3-9EBF-24742B091AF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BCDF536-F5CF-41A4-8EBB-3B0A1BBF461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15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C005783-0C77-4582-A074-FA85FB743D9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355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FA09B8A-0D6E-4DA2-9849-915E85DEC82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560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20CBE02-4B5A-424A-B81E-B2715F5F7FC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765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1E7B4C7-37D8-4C06-959F-FC4DEBF0F27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969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3B47E06-DE56-4EDE-8F4A-87A4789CC25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174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3312DBB-D41C-4416-A0F0-D680F41C4A9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379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24EEBE8-C900-4A0B-B1B1-2AF80E740FE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584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BE6B134-D3DB-48E7-945A-551DCBD6225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789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61AD888-6500-4C98-B1F3-4C62ED7F1FF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93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993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C95DB81-161B-4B87-A86C-8781CCE57EA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9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4198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9AA5E32-5379-4BF6-9EE7-2CA1907289A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03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4403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23EE99C-02B5-47C4-8CFA-035287BE588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608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4608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F281249-27CB-4DF9-8BF3-7ECCA940832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813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4813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849490A-E13D-4DD7-ACF3-2F38E8DE343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17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017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5017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0FB06DD-BE2F-4529-83E5-EA6C728AA00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18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222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5222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475C947-F01D-44FB-B412-EC2D13114A6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19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427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5427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1BEAB43-F8A4-45BF-87EF-DED6CCDFF51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20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632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5632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EC4066C-9ED0-41BC-AECA-960DACA321D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837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5837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DDD2001-933F-4641-A075-613C84830C4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041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6041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84BDF6E-7B2F-40B6-9104-FA54CD277C2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246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6246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5E85F78-33C6-4CF3-9567-B1E397F9E4E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19546B-3A8F-4B32-8AD4-5F7B99466396}" type="datetimeFigureOut">
              <a:rPr lang="cs-CZ"/>
              <a:pPr>
                <a:defRPr/>
              </a:pPr>
              <a:t>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96407D-BFEF-4C92-84A5-AE1EED6152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899D16-F72A-4F34-9047-42DF5A8C4475}" type="datetimeFigureOut">
              <a:rPr lang="cs-CZ"/>
              <a:pPr>
                <a:defRPr/>
              </a:pPr>
              <a:t>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10D862-BB6B-4D46-ABE7-9B4DB10B1B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32C9E4-73A8-478A-BF82-666F63B39DB1}" type="datetimeFigureOut">
              <a:rPr lang="cs-CZ"/>
              <a:pPr>
                <a:defRPr/>
              </a:pPr>
              <a:t>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E926E6-8FBA-4505-B901-EDDDF190D7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BC0133-48DC-4E7A-A946-CCF2B5335D07}" type="datetimeFigureOut">
              <a:rPr lang="cs-CZ"/>
              <a:pPr>
                <a:defRPr/>
              </a:pPr>
              <a:t>5.2.2014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6E57D5-C9E0-4D1C-8CE0-B9ED87BC93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59CBFE-D227-4CE9-9C06-B2BF90C00B93}" type="datetimeFigureOut">
              <a:rPr lang="cs-CZ"/>
              <a:pPr>
                <a:defRPr/>
              </a:pPr>
              <a:t>5.2.2014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2774A3-5491-401A-849C-0E42154456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E63D82-A97E-4BA7-ADEF-32EE4298E485}" type="datetimeFigureOut">
              <a:rPr lang="cs-CZ"/>
              <a:pPr>
                <a:defRPr/>
              </a:pPr>
              <a:t>5.2.2014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9A3175-E879-4034-A4DD-06CA918B9B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2E6419-4E0F-4ECF-BE08-BD3F4DD2F82C}" type="datetimeFigureOut">
              <a:rPr lang="cs-CZ"/>
              <a:pPr>
                <a:defRPr/>
              </a:pPr>
              <a:t>5.2.2014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396596-E41D-46FA-9C35-5D99AB7C36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CF71E4-A5CE-45BD-BDAD-1DEB1941EBCB}" type="datetimeFigureOut">
              <a:rPr lang="cs-CZ"/>
              <a:pPr>
                <a:defRPr/>
              </a:pPr>
              <a:t>5.2.2014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7D2F9A-C19E-4583-AF21-5542E8F722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2A46A9-9658-481C-BF04-EB0BDB533A1B}" type="datetimeFigureOut">
              <a:rPr lang="cs-CZ"/>
              <a:pPr>
                <a:defRPr/>
              </a:pPr>
              <a:t>5.2.2014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6DD1D7-5836-4E32-95B7-3B54B6FF8F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C4D6F8-3C79-435A-9E7D-B4452E635D23}" type="datetimeFigureOut">
              <a:rPr lang="cs-CZ"/>
              <a:pPr>
                <a:defRPr/>
              </a:pPr>
              <a:t>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CA09A1-0FBD-45C8-A001-E23FAD86C9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03FCB4-7062-416D-92C9-D77D6B0CDE1F}" type="datetimeFigureOut">
              <a:rPr lang="cs-CZ"/>
              <a:pPr>
                <a:defRPr/>
              </a:pPr>
              <a:t>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AB0975-4203-4C48-AEB2-9D0C1B5ABF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85E0623-7734-4011-A289-03F3764A9320}" type="datetimeFigureOut">
              <a:rPr lang="cs-CZ"/>
              <a:pPr>
                <a:defRPr/>
              </a:pPr>
              <a:t>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21C5A3D-0291-46CD-81C4-5A5E9997FF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/>
            </a:r>
            <a:br>
              <a:rPr lang="cs-CZ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</a:br>
            <a:r>
              <a:rPr lang="cs-CZ" sz="36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O</a:t>
            </a:r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dborné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U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čiliště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/>
            </a:r>
            <a:b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</a:b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              a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Z</a:t>
            </a:r>
            <a:r>
              <a:rPr lang="cs-CZ" sz="3600" dirty="0">
                <a:ln w="18415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ákladní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Š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kola praktická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Holešov   </a:t>
            </a:r>
            <a:r>
              <a:rPr lang="cs-CZ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/>
            </a:r>
            <a:br>
              <a:rPr lang="cs-CZ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</a:b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395288" y="2276475"/>
            <a:ext cx="8640762" cy="4897438"/>
          </a:xfrm>
        </p:spPr>
        <p:txBody>
          <a:bodyPr rtlCol="0">
            <a:normAutofit fontScale="45000" lnSpcReduction="20000"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5300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Výukový materiál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200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Zpracovaný v rámci projektu EU peníze školám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2200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2200" dirty="0" smtClean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2200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2200" dirty="0" smtClean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Název projektu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Zlepšujeme a vzděláváme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Název programu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Operační program Vzdělávání pro konkurenceschopnost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Číslo výzvy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34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b="1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Předmě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t: </a:t>
            </a:r>
            <a:r>
              <a:rPr lang="cs-CZ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Občanská výchova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Ročník: </a:t>
            </a:r>
            <a:r>
              <a:rPr lang="cs-CZ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endParaRPr lang="cs-CZ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Tematická oblast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OV1</a:t>
            </a:r>
            <a:endParaRPr lang="cs-CZ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Anotace: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Tento materiál slouží k výuce a opakování učiva pro žáky, kteří byli v souladu s § 9 vyhlášky číslo 73/2005 Sb. o vzdělávání dětí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, žáků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a studentů se speciálními vzdělávacími potřebami a dětí, žáků a studentů mimořádně nadaných, v platném znění, zařazeni do třídy odborného učiliště, kde se vzdělávají dle ŠVP v oborech 65-51-E/01 Stravovací a ubytovací služby, 66-51-E/01 Prodavačské práce a 75-41-E/01 Pečovatelské služby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Autor: Mgr. Marcela VLASATÍKOVÁ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Období vytvoření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Srpen 2013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5" name="Přímá spojovací čára 6"/>
          <p:cNvCxnSpPr/>
          <p:nvPr/>
        </p:nvCxnSpPr>
        <p:spPr>
          <a:xfrm>
            <a:off x="495300" y="2060575"/>
            <a:ext cx="8112125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288" y="1989138"/>
            <a:ext cx="7772400" cy="147002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rgbClr val="002060"/>
                </a:solidFill>
              </a:rPr>
              <a:t>Činitelé ovlivňující zdraví</a:t>
            </a:r>
            <a:br>
              <a:rPr lang="cs-CZ" sz="3200" b="1" dirty="0" smtClean="0">
                <a:solidFill>
                  <a:srgbClr val="002060"/>
                </a:solidFill>
              </a:rPr>
            </a:br>
            <a:r>
              <a:rPr lang="cs-CZ" sz="3200" b="1" dirty="0" smtClean="0"/>
              <a:t>4. Vzduch</a:t>
            </a:r>
            <a:endParaRPr lang="cs-CZ" sz="32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51113" y="4724400"/>
            <a:ext cx="6400800" cy="1897063"/>
          </a:xfrm>
        </p:spPr>
        <p:txBody>
          <a:bodyPr rtlCol="0">
            <a:normAutofit/>
          </a:bodyPr>
          <a:lstStyle/>
          <a:p>
            <a:pPr algn="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 smtClean="0"/>
          </a:p>
          <a:p>
            <a:pPr algn="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/>
          </a:p>
        </p:txBody>
      </p:sp>
      <p:pic>
        <p:nvPicPr>
          <p:cNvPr id="16387" name="obrázek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14688" y="214313"/>
            <a:ext cx="5743575" cy="14001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16388" name="Obrázek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268538" y="3905250"/>
            <a:ext cx="3413125" cy="2560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Péče </a:t>
            </a:r>
            <a:r>
              <a:rPr lang="cs-CZ" b="1" dirty="0"/>
              <a:t>o vzduch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Vzduch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má 1/5 kyslíku a 4/5 dusíku. 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Kyslík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produkují zelené rostliny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Člověk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stále zmenšuje zeleň, kácí lesy, ruší 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louky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, staví silnice, města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Produkuje vzdušný odpad a exhalace.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                                 </a:t>
            </a:r>
            <a:r>
              <a:rPr lang="cs-CZ" sz="6000" b="1" smtClean="0">
                <a:solidFill>
                  <a:srgbClr val="00B0F0"/>
                </a:solidFill>
              </a:rPr>
              <a:t>Vzduch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>
                <a:solidFill>
                  <a:srgbClr val="00B0F0"/>
                </a:solidFill>
                <a:latin typeface="+mj-lt"/>
              </a:rPr>
              <a:t>Chceme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>
                <a:solidFill>
                  <a:srgbClr val="00B0F0"/>
                </a:solidFill>
                <a:latin typeface="+mj-lt"/>
              </a:rPr>
              <a:t>č</a:t>
            </a:r>
            <a:r>
              <a:rPr lang="cs-CZ" dirty="0" smtClean="0">
                <a:solidFill>
                  <a:srgbClr val="00B0F0"/>
                </a:solidFill>
                <a:latin typeface="+mj-lt"/>
              </a:rPr>
              <a:t>istý 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>
                <a:solidFill>
                  <a:srgbClr val="00B0F0"/>
                </a:solidFill>
                <a:latin typeface="+mj-lt"/>
              </a:rPr>
              <a:t>v</a:t>
            </a:r>
            <a:r>
              <a:rPr lang="cs-CZ" dirty="0" smtClean="0">
                <a:solidFill>
                  <a:srgbClr val="00B0F0"/>
                </a:solidFill>
                <a:latin typeface="+mj-lt"/>
              </a:rPr>
              <a:t>zduch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>
                <a:solidFill>
                  <a:srgbClr val="00B0F0"/>
                </a:solidFill>
                <a:latin typeface="+mj-lt"/>
              </a:rPr>
              <a:t>n</a:t>
            </a:r>
            <a:r>
              <a:rPr lang="cs-CZ" dirty="0" smtClean="0">
                <a:solidFill>
                  <a:srgbClr val="00B0F0"/>
                </a:solidFill>
                <a:latin typeface="+mj-lt"/>
              </a:rPr>
              <a:t>a Zemi</a:t>
            </a:r>
            <a:endParaRPr lang="cs-CZ" dirty="0">
              <a:solidFill>
                <a:srgbClr val="00B0F0"/>
              </a:solidFill>
              <a:latin typeface="+mj-lt"/>
            </a:endParaRP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5434013" cy="3600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32188" y="3138488"/>
            <a:ext cx="5611812" cy="3744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002060"/>
                </a:solidFill>
              </a:rPr>
              <a:t>Hrozby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7338"/>
            <a:ext cx="8323263" cy="5040312"/>
          </a:xfrm>
        </p:spPr>
        <p:txBody>
          <a:bodyPr>
            <a:normAutofit/>
          </a:bodyPr>
          <a:lstStyle/>
          <a:p>
            <a:pPr marL="514350" indent="-514350">
              <a:buFont typeface="Arial" charset="0"/>
              <a:buAutoNum type="arabicPeriod"/>
            </a:pPr>
            <a:r>
              <a:rPr lang="cs-CZ" b="1" smtClean="0">
                <a:solidFill>
                  <a:srgbClr val="002060"/>
                </a:solidFill>
                <a:latin typeface="Arial" charset="0"/>
              </a:rPr>
              <a:t>Ozonová díra</a:t>
            </a:r>
          </a:p>
          <a:p>
            <a:pPr marL="514350" indent="-514350">
              <a:buFont typeface="Arial" charset="0"/>
              <a:buAutoNum type="arabicPeriod"/>
            </a:pPr>
            <a:r>
              <a:rPr lang="cs-CZ" b="1" smtClean="0">
                <a:solidFill>
                  <a:srgbClr val="002060"/>
                </a:solidFill>
                <a:latin typeface="Arial "/>
              </a:rPr>
              <a:t>Plynné odpady - emise</a:t>
            </a:r>
            <a:endParaRPr lang="cs-CZ" b="1" smtClean="0">
              <a:solidFill>
                <a:srgbClr val="002060"/>
              </a:solidFill>
              <a:latin typeface="Arial" charset="0"/>
            </a:endParaRPr>
          </a:p>
          <a:p>
            <a:pPr marL="514350" indent="-514350">
              <a:buFont typeface="Arial" charset="0"/>
              <a:buAutoNum type="arabicPeriod"/>
            </a:pPr>
            <a:r>
              <a:rPr lang="cs-CZ" b="1" smtClean="0">
                <a:solidFill>
                  <a:srgbClr val="002060"/>
                </a:solidFill>
                <a:latin typeface="Arial" charset="0"/>
              </a:rPr>
              <a:t>Skleníkový efekt</a:t>
            </a:r>
          </a:p>
          <a:p>
            <a:pPr marL="514350" indent="-514350">
              <a:buFont typeface="Arial" charset="0"/>
              <a:buAutoNum type="arabicPeriod"/>
            </a:pPr>
            <a:r>
              <a:rPr lang="cs-CZ" b="1" smtClean="0">
                <a:solidFill>
                  <a:srgbClr val="002060"/>
                </a:solidFill>
                <a:latin typeface="Arial" charset="0"/>
              </a:rPr>
              <a:t>Únik oxidů síry a dusíku</a:t>
            </a:r>
          </a:p>
          <a:p>
            <a:pPr marL="514350" indent="-514350">
              <a:buFont typeface="Arial" charset="0"/>
              <a:buNone/>
            </a:pPr>
            <a:endParaRPr lang="cs-CZ" sz="2400" smtClean="0">
              <a:latin typeface="Arial" charset="0"/>
            </a:endParaRPr>
          </a:p>
          <a:p>
            <a:pPr marL="514350" indent="-514350">
              <a:buFont typeface="Arial" charset="0"/>
              <a:buNone/>
            </a:pPr>
            <a:endParaRPr lang="cs-CZ" sz="2400" smtClean="0">
              <a:latin typeface="Arial" charset="0"/>
            </a:endParaRPr>
          </a:p>
          <a:p>
            <a:pPr marL="514350" indent="-514350">
              <a:buFont typeface="Arial" charset="0"/>
              <a:buNone/>
            </a:pPr>
            <a:endParaRPr lang="cs-CZ" sz="2400" smtClean="0">
              <a:latin typeface="Arial" charset="0"/>
            </a:endParaRPr>
          </a:p>
          <a:p>
            <a:pPr marL="514350" indent="-514350">
              <a:buFont typeface="Arial" charset="0"/>
              <a:buNone/>
            </a:pPr>
            <a:endParaRPr lang="cs-CZ" sz="2400" smtClean="0">
              <a:latin typeface="Arial" charset="0"/>
            </a:endParaRPr>
          </a:p>
          <a:p>
            <a:pPr marL="514350" indent="-514350">
              <a:buFont typeface="Arial" charset="0"/>
              <a:buNone/>
            </a:pPr>
            <a:r>
              <a:rPr lang="cs-CZ" sz="2400" smtClean="0">
                <a:latin typeface="Arial" charset="0"/>
              </a:rPr>
              <a:t>Vypouštění balónu se sondou</a:t>
            </a:r>
          </a:p>
          <a:p>
            <a:pPr marL="514350" indent="-514350">
              <a:buFont typeface="Arial" charset="0"/>
              <a:buNone/>
            </a:pPr>
            <a:r>
              <a:rPr lang="cs-CZ" sz="2400" smtClean="0">
                <a:latin typeface="Arial" charset="0"/>
              </a:rPr>
              <a:t> k monitorování ozonové vrstvy</a:t>
            </a:r>
          </a:p>
          <a:p>
            <a:pPr marL="514350" indent="-514350">
              <a:buFont typeface="Arial" charset="0"/>
              <a:buAutoNum type="arabicPeriod"/>
            </a:pPr>
            <a:endParaRPr lang="cs-CZ" sz="2400" smtClean="0">
              <a:latin typeface="Arial" charset="0"/>
            </a:endParaRPr>
          </a:p>
        </p:txBody>
      </p:sp>
      <p:pic>
        <p:nvPicPr>
          <p:cNvPr id="22531" name="Picture 2" descr="C:\Users\Marcelka\Desktop\220px-GlobusSonda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35600" y="4365625"/>
            <a:ext cx="3298825" cy="217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>
                <a:solidFill>
                  <a:srgbClr val="002060"/>
                </a:solidFill>
              </a:rPr>
              <a:t>1. Ozonová </a:t>
            </a:r>
            <a:r>
              <a:rPr lang="cs-CZ" b="1" dirty="0">
                <a:solidFill>
                  <a:srgbClr val="002060"/>
                </a:solidFill>
              </a:rPr>
              <a:t>díra</a:t>
            </a:r>
            <a:br>
              <a:rPr lang="cs-CZ" b="1" dirty="0">
                <a:solidFill>
                  <a:srgbClr val="002060"/>
                </a:solidFill>
              </a:rPr>
            </a:b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>
          <a:xfrm>
            <a:off x="250825" y="1412875"/>
            <a:ext cx="8642350" cy="5111750"/>
          </a:xfrm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  <a:latin typeface="Arial "/>
              </a:rPr>
              <a:t>Ozonová díra </a:t>
            </a:r>
            <a:r>
              <a:rPr lang="cs-CZ" smtClean="0">
                <a:latin typeface="Arial "/>
              </a:rPr>
              <a:t>je označení pro oblast stratosféry s </a:t>
            </a:r>
            <a:r>
              <a:rPr lang="cs-CZ" smtClean="0">
                <a:solidFill>
                  <a:srgbClr val="FF0000"/>
                </a:solidFill>
                <a:latin typeface="Arial "/>
              </a:rPr>
              <a:t>oslabenou vrstvou ozonu. </a:t>
            </a:r>
          </a:p>
          <a:p>
            <a:endParaRPr lang="cs-CZ" smtClean="0">
              <a:latin typeface="Arial "/>
            </a:endParaRPr>
          </a:p>
          <a:p>
            <a:r>
              <a:rPr lang="cs-CZ" smtClean="0">
                <a:latin typeface="Arial "/>
              </a:rPr>
              <a:t>Značné </a:t>
            </a:r>
            <a:r>
              <a:rPr lang="cs-CZ" smtClean="0">
                <a:solidFill>
                  <a:srgbClr val="FF0000"/>
                </a:solidFill>
                <a:latin typeface="Arial "/>
              </a:rPr>
              <a:t>zeslabení ozonové vrstvy </a:t>
            </a:r>
            <a:r>
              <a:rPr lang="cs-CZ" smtClean="0">
                <a:latin typeface="Arial "/>
              </a:rPr>
              <a:t>nad Antarktidou, známé pod označením „ozonová díra“, je pozorováno od 80. let minulého století v souvislosti se zvýšeným množství vypuštěných </a:t>
            </a:r>
            <a:r>
              <a:rPr lang="cs-CZ" smtClean="0">
                <a:solidFill>
                  <a:srgbClr val="FF0000"/>
                </a:solidFill>
                <a:latin typeface="Arial "/>
              </a:rPr>
              <a:t>freonů</a:t>
            </a:r>
            <a:r>
              <a:rPr lang="cs-CZ" smtClean="0">
                <a:latin typeface="Arial "/>
              </a:rPr>
              <a:t> do atmosféry</a:t>
            </a:r>
            <a:r>
              <a:rPr lang="cs-CZ" smtClean="0"/>
              <a:t>.  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197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Freony a UV záření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388" y="908050"/>
            <a:ext cx="8785225" cy="5761038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>
                <a:latin typeface="+mj-lt"/>
              </a:rPr>
              <a:t>Od roku 1930 jsou </a:t>
            </a:r>
            <a:r>
              <a:rPr lang="cs-CZ" sz="2400" dirty="0" smtClean="0">
                <a:latin typeface="+mj-lt"/>
              </a:rPr>
              <a:t>vyráběny </a:t>
            </a:r>
            <a:r>
              <a:rPr lang="cs-CZ" sz="2400" dirty="0" smtClean="0">
                <a:solidFill>
                  <a:srgbClr val="FF0000"/>
                </a:solidFill>
                <a:latin typeface="+mj-lt"/>
              </a:rPr>
              <a:t>freony,</a:t>
            </a:r>
            <a:r>
              <a:rPr lang="cs-CZ" sz="2400" dirty="0" smtClean="0">
                <a:latin typeface="+mj-lt"/>
              </a:rPr>
              <a:t> </a:t>
            </a:r>
            <a:r>
              <a:rPr lang="cs-CZ" sz="2400" dirty="0">
                <a:latin typeface="+mj-lt"/>
              </a:rPr>
              <a:t>které jsou použity v </a:t>
            </a:r>
            <a:endParaRPr lang="cs-CZ" sz="2400" dirty="0" smtClean="0">
              <a:latin typeface="+mj-lt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400" dirty="0">
                <a:latin typeface="+mj-lt"/>
              </a:rPr>
              <a:t> </a:t>
            </a:r>
            <a:r>
              <a:rPr lang="cs-CZ" sz="2400" dirty="0" smtClean="0">
                <a:latin typeface="+mj-lt"/>
              </a:rPr>
              <a:t>   chladicích zařízeních, </a:t>
            </a:r>
            <a:r>
              <a:rPr lang="cs-CZ" sz="2400" dirty="0">
                <a:latin typeface="+mj-lt"/>
              </a:rPr>
              <a:t>v </a:t>
            </a:r>
            <a:r>
              <a:rPr lang="cs-CZ" sz="2400" dirty="0" smtClean="0">
                <a:latin typeface="+mj-lt"/>
              </a:rPr>
              <a:t>aerosolech, </a:t>
            </a:r>
            <a:r>
              <a:rPr lang="cs-CZ" sz="2400" dirty="0">
                <a:latin typeface="+mj-lt"/>
              </a:rPr>
              <a:t>hasicích přístrojích </a:t>
            </a:r>
            <a:endParaRPr lang="cs-CZ" sz="2400" dirty="0" smtClean="0">
              <a:latin typeface="+mj-lt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400" dirty="0">
                <a:latin typeface="+mj-lt"/>
              </a:rPr>
              <a:t> </a:t>
            </a:r>
            <a:r>
              <a:rPr lang="cs-CZ" sz="2400" dirty="0" smtClean="0">
                <a:latin typeface="+mj-lt"/>
              </a:rPr>
              <a:t>   a </a:t>
            </a:r>
            <a:r>
              <a:rPr lang="cs-CZ" sz="2400" dirty="0">
                <a:latin typeface="+mj-lt"/>
              </a:rPr>
              <a:t>čisticích </a:t>
            </a:r>
            <a:r>
              <a:rPr lang="cs-CZ" sz="2400" dirty="0" smtClean="0">
                <a:latin typeface="+mj-lt"/>
              </a:rPr>
              <a:t> prostředcích</a:t>
            </a:r>
            <a:r>
              <a:rPr lang="cs-CZ" sz="2400" dirty="0">
                <a:latin typeface="+mj-lt"/>
              </a:rPr>
              <a:t>. </a:t>
            </a:r>
            <a:endParaRPr lang="cs-CZ" sz="2400" dirty="0" smtClean="0">
              <a:latin typeface="+mj-lt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2400" dirty="0" smtClean="0">
              <a:latin typeface="+mj-lt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 smtClean="0">
                <a:latin typeface="+mj-lt"/>
              </a:rPr>
              <a:t>V </a:t>
            </a:r>
            <a:r>
              <a:rPr lang="cs-CZ" sz="2400" dirty="0">
                <a:latin typeface="+mj-lt"/>
              </a:rPr>
              <a:t>roce 1974 </a:t>
            </a:r>
            <a:r>
              <a:rPr lang="cs-CZ" sz="2400" dirty="0" smtClean="0">
                <a:latin typeface="+mj-lt"/>
              </a:rPr>
              <a:t>bylo </a:t>
            </a:r>
            <a:r>
              <a:rPr lang="cs-CZ" sz="2400" dirty="0">
                <a:latin typeface="+mj-lt"/>
              </a:rPr>
              <a:t>poprvé </a:t>
            </a:r>
            <a:r>
              <a:rPr lang="cs-CZ" sz="2400" dirty="0" smtClean="0">
                <a:latin typeface="+mj-lt"/>
              </a:rPr>
              <a:t>vysloveno, </a:t>
            </a:r>
            <a:r>
              <a:rPr lang="cs-CZ" sz="2400" dirty="0">
                <a:latin typeface="+mj-lt"/>
              </a:rPr>
              <a:t>že freony, ač mnohdy několikrát těžší než vzduch, pronikají do </a:t>
            </a:r>
            <a:r>
              <a:rPr lang="cs-CZ" sz="2400" dirty="0" smtClean="0">
                <a:latin typeface="+mj-lt"/>
              </a:rPr>
              <a:t>stratosféry(10 </a:t>
            </a:r>
            <a:r>
              <a:rPr lang="cs-CZ" sz="2400" dirty="0">
                <a:latin typeface="+mj-lt"/>
              </a:rPr>
              <a:t>až 50 km nad povrch Země), kde </a:t>
            </a:r>
            <a:r>
              <a:rPr lang="cs-CZ" sz="2400" dirty="0" smtClean="0">
                <a:latin typeface="+mj-lt"/>
              </a:rPr>
              <a:t>  </a:t>
            </a:r>
            <a:r>
              <a:rPr lang="cs-CZ" sz="2400" dirty="0">
                <a:latin typeface="+mj-lt"/>
              </a:rPr>
              <a:t>se podílí </a:t>
            </a:r>
            <a:r>
              <a:rPr lang="cs-CZ" sz="2400" dirty="0" smtClean="0">
                <a:latin typeface="+mj-lt"/>
              </a:rPr>
              <a:t>na </a:t>
            </a:r>
            <a:r>
              <a:rPr lang="cs-CZ" sz="2400" dirty="0">
                <a:latin typeface="+mj-lt"/>
              </a:rPr>
              <a:t>rozkladu ozonu. </a:t>
            </a:r>
            <a:endParaRPr lang="cs-CZ" sz="2400" dirty="0" smtClean="0">
              <a:latin typeface="+mj-lt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2400" dirty="0" smtClean="0">
              <a:latin typeface="+mj-lt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 smtClean="0">
                <a:solidFill>
                  <a:srgbClr val="FF0000"/>
                </a:solidFill>
                <a:latin typeface="+mj-lt"/>
              </a:rPr>
              <a:t>Freony </a:t>
            </a:r>
            <a:r>
              <a:rPr lang="cs-CZ" sz="2400" dirty="0">
                <a:solidFill>
                  <a:srgbClr val="FF0000"/>
                </a:solidFill>
                <a:latin typeface="+mj-lt"/>
              </a:rPr>
              <a:t>ozon se ničí </a:t>
            </a:r>
            <a:r>
              <a:rPr lang="cs-CZ" sz="2400" dirty="0">
                <a:latin typeface="+mj-lt"/>
              </a:rPr>
              <a:t>rychleji, </a:t>
            </a:r>
            <a:r>
              <a:rPr lang="cs-CZ" sz="2400" dirty="0" smtClean="0">
                <a:latin typeface="+mj-lt"/>
              </a:rPr>
              <a:t>než se </a:t>
            </a:r>
            <a:r>
              <a:rPr lang="cs-CZ" sz="2400" dirty="0">
                <a:latin typeface="+mj-lt"/>
              </a:rPr>
              <a:t>stačí vytvářet</a:t>
            </a:r>
            <a:r>
              <a:rPr lang="cs-CZ" sz="2400" dirty="0" smtClean="0">
                <a:latin typeface="+mj-lt"/>
              </a:rPr>
              <a:t>.</a:t>
            </a:r>
            <a:r>
              <a:rPr lang="cs-CZ" sz="2400" dirty="0">
                <a:latin typeface="+mj-lt"/>
              </a:rPr>
              <a:t> Snižují </a:t>
            </a:r>
            <a:r>
              <a:rPr lang="cs-CZ" sz="2400" dirty="0" smtClean="0">
                <a:latin typeface="+mj-lt"/>
              </a:rPr>
              <a:t>tak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400" dirty="0" smtClean="0">
                <a:latin typeface="+mj-lt"/>
              </a:rPr>
              <a:t>   obsah </a:t>
            </a:r>
            <a:r>
              <a:rPr lang="cs-CZ" sz="2400" dirty="0">
                <a:latin typeface="+mj-lt"/>
              </a:rPr>
              <a:t>ozonu ve stratosféře. </a:t>
            </a:r>
            <a:endParaRPr lang="cs-CZ" sz="2400" b="1" dirty="0">
              <a:latin typeface="+mj-lt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2400" dirty="0" smtClean="0">
              <a:latin typeface="+mj-lt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 smtClean="0">
                <a:latin typeface="+mj-lt"/>
              </a:rPr>
              <a:t>Ozonová </a:t>
            </a:r>
            <a:r>
              <a:rPr lang="cs-CZ" sz="2400" dirty="0">
                <a:latin typeface="+mj-lt"/>
              </a:rPr>
              <a:t>vrstva absorbuje část ultrafialového </a:t>
            </a:r>
            <a:r>
              <a:rPr lang="cs-CZ" sz="2400" dirty="0" smtClean="0">
                <a:latin typeface="+mj-lt"/>
              </a:rPr>
              <a:t>záření, které </a:t>
            </a:r>
            <a:r>
              <a:rPr lang="cs-CZ" sz="2400" dirty="0">
                <a:latin typeface="+mj-lt"/>
              </a:rPr>
              <a:t>má nepříznivé účinky na život na Zemi</a:t>
            </a:r>
            <a:r>
              <a:rPr lang="cs-CZ" sz="2400" dirty="0" smtClean="0">
                <a:latin typeface="+mj-lt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Ochrana před UV zářením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>
                <a:solidFill>
                  <a:srgbClr val="FF0000"/>
                </a:solidFill>
              </a:rPr>
              <a:t>Záření UVB je zhoubné pro živé organizmy.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>
                <a:solidFill>
                  <a:srgbClr val="FF0000"/>
                </a:solidFill>
              </a:rPr>
              <a:t>Zvýšení </a:t>
            </a:r>
            <a:r>
              <a:rPr lang="cs-CZ" dirty="0">
                <a:solidFill>
                  <a:srgbClr val="FF0000"/>
                </a:solidFill>
              </a:rPr>
              <a:t>intenzity UVB záření o každá 2% může 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    znamenat </a:t>
            </a:r>
            <a:r>
              <a:rPr lang="cs-CZ" dirty="0">
                <a:solidFill>
                  <a:srgbClr val="FF0000"/>
                </a:solidFill>
              </a:rPr>
              <a:t>zvýšení výskytu rakoviny kůže o </a:t>
            </a:r>
            <a:r>
              <a:rPr lang="cs-CZ" dirty="0" smtClean="0">
                <a:solidFill>
                  <a:srgbClr val="FF0000"/>
                </a:solidFill>
              </a:rPr>
              <a:t>3-6%</a:t>
            </a:r>
            <a:r>
              <a:rPr lang="cs-CZ" baseline="30000" dirty="0" smtClean="0">
                <a:solidFill>
                  <a:srgbClr val="FF0000"/>
                </a:solidFill>
              </a:rPr>
              <a:t>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>
                <a:solidFill>
                  <a:srgbClr val="FF0000"/>
                </a:solidFill>
              </a:rPr>
              <a:t> Kromě </a:t>
            </a:r>
            <a:r>
              <a:rPr lang="cs-CZ" dirty="0">
                <a:solidFill>
                  <a:srgbClr val="FF0000"/>
                </a:solidFill>
              </a:rPr>
              <a:t>kůže má UVB největší dopad i na </a:t>
            </a:r>
            <a:r>
              <a:rPr lang="cs-CZ" dirty="0" smtClean="0">
                <a:solidFill>
                  <a:srgbClr val="FF0000"/>
                </a:solidFill>
              </a:rPr>
              <a:t>oči, zrak</a:t>
            </a:r>
            <a:r>
              <a:rPr lang="cs-CZ" dirty="0">
                <a:solidFill>
                  <a:srgbClr val="FF0000"/>
                </a:solidFill>
              </a:rPr>
              <a:t>). Záření dokáže poničit až zcela spálit </a:t>
            </a:r>
            <a:r>
              <a:rPr lang="cs-CZ" dirty="0" smtClean="0">
                <a:solidFill>
                  <a:srgbClr val="FF0000"/>
                </a:solidFill>
              </a:rPr>
              <a:t>tyčinky a </a:t>
            </a:r>
            <a:r>
              <a:rPr lang="cs-CZ" dirty="0">
                <a:solidFill>
                  <a:srgbClr val="FF0000"/>
                </a:solidFill>
              </a:rPr>
              <a:t>čípky a nervová zakončení v rohovce. 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 smtClean="0">
                <a:latin typeface="+mj-lt"/>
              </a:rPr>
              <a:t>Ochrana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>
                <a:latin typeface="+mj-lt"/>
              </a:rPr>
              <a:t>sluneční </a:t>
            </a:r>
            <a:r>
              <a:rPr lang="cs-CZ" dirty="0">
                <a:latin typeface="+mj-lt"/>
              </a:rPr>
              <a:t>brýle </a:t>
            </a:r>
            <a:r>
              <a:rPr lang="cs-CZ" dirty="0" smtClean="0">
                <a:latin typeface="+mj-lt"/>
              </a:rPr>
              <a:t>s UV filtrem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>
                <a:latin typeface="+mj-lt"/>
              </a:rPr>
              <a:t>opalovací </a:t>
            </a:r>
            <a:r>
              <a:rPr lang="cs-CZ" dirty="0">
                <a:latin typeface="+mj-lt"/>
              </a:rPr>
              <a:t>krémy s UV </a:t>
            </a:r>
            <a:r>
              <a:rPr lang="cs-CZ" dirty="0" smtClean="0">
                <a:latin typeface="+mj-lt"/>
              </a:rPr>
              <a:t>filtrem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>
                <a:latin typeface="+mj-lt"/>
              </a:rPr>
              <a:t>k</a:t>
            </a:r>
            <a:r>
              <a:rPr lang="cs-CZ" dirty="0" smtClean="0">
                <a:latin typeface="+mj-lt"/>
              </a:rPr>
              <a:t>lobouky a čepice se kšiltem</a:t>
            </a:r>
            <a:endParaRPr lang="cs-CZ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smtClean="0">
                <a:solidFill>
                  <a:srgbClr val="002060"/>
                </a:solidFill>
              </a:rPr>
              <a:t>Ozonová díra</a:t>
            </a:r>
            <a:r>
              <a:rPr lang="cs-CZ" sz="3200" smtClean="0">
                <a:solidFill>
                  <a:srgbClr val="002060"/>
                </a:solidFill>
              </a:rPr>
              <a:t> je označení pro oblast stratosféry s oslabenou vrstvou ozonu.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 smtClean="0">
              <a:solidFill>
                <a:srgbClr val="FF0000"/>
              </a:solidFill>
              <a:latin typeface="+mj-lt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>
                <a:solidFill>
                  <a:srgbClr val="FF0000"/>
                </a:solidFill>
                <a:latin typeface="+mj-lt"/>
              </a:rPr>
              <a:t>Modrofialová </a:t>
            </a:r>
            <a:r>
              <a:rPr lang="cs-CZ" dirty="0">
                <a:solidFill>
                  <a:srgbClr val="FF0000"/>
                </a:solidFill>
                <a:latin typeface="+mj-lt"/>
              </a:rPr>
              <a:t>oblast </a:t>
            </a:r>
            <a:endParaRPr lang="cs-CZ" dirty="0" smtClean="0">
              <a:solidFill>
                <a:srgbClr val="FF0000"/>
              </a:solidFill>
              <a:latin typeface="+mj-lt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>
                <a:solidFill>
                  <a:srgbClr val="FF0000"/>
                </a:solidFill>
                <a:latin typeface="+mj-lt"/>
              </a:rPr>
              <a:t>označuje ozonovou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cs-CZ" dirty="0">
                <a:solidFill>
                  <a:srgbClr val="FF0000"/>
                </a:solidFill>
                <a:latin typeface="+mj-lt"/>
              </a:rPr>
              <a:t>díru nad </a:t>
            </a:r>
            <a:r>
              <a:rPr lang="cs-CZ" dirty="0" smtClean="0">
                <a:solidFill>
                  <a:srgbClr val="FF0000"/>
                </a:solidFill>
                <a:latin typeface="+mj-lt"/>
              </a:rPr>
              <a:t>Antarktidou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cs-CZ" dirty="0">
                <a:solidFill>
                  <a:srgbClr val="FF0000"/>
                </a:solidFill>
                <a:latin typeface="+mj-lt"/>
              </a:rPr>
              <a:t>k 24. září 2006. </a:t>
            </a:r>
            <a:endParaRPr lang="cs-CZ" dirty="0" smtClean="0">
              <a:solidFill>
                <a:srgbClr val="FF0000"/>
              </a:solidFill>
              <a:latin typeface="+mj-lt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>
                <a:solidFill>
                  <a:srgbClr val="FF0000"/>
                </a:solidFill>
                <a:latin typeface="+mj-lt"/>
              </a:rPr>
              <a:t>Oblast </a:t>
            </a:r>
            <a:r>
              <a:rPr lang="cs-CZ" dirty="0">
                <a:solidFill>
                  <a:srgbClr val="FF0000"/>
                </a:solidFill>
                <a:latin typeface="+mj-lt"/>
              </a:rPr>
              <a:t>má rozlohu </a:t>
            </a:r>
            <a:endParaRPr lang="cs-CZ" dirty="0" smtClean="0">
              <a:solidFill>
                <a:srgbClr val="FF0000"/>
              </a:solidFill>
              <a:latin typeface="+mj-lt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>
                <a:solidFill>
                  <a:srgbClr val="FF0000"/>
                </a:solidFill>
                <a:latin typeface="+mj-lt"/>
              </a:rPr>
              <a:t>27,3 </a:t>
            </a:r>
            <a:r>
              <a:rPr lang="cs-CZ" dirty="0">
                <a:solidFill>
                  <a:srgbClr val="FF0000"/>
                </a:solidFill>
                <a:latin typeface="+mj-lt"/>
              </a:rPr>
              <a:t>mil. km² </a:t>
            </a:r>
            <a:endParaRPr lang="cs-CZ" dirty="0" smtClean="0">
              <a:solidFill>
                <a:srgbClr val="FF0000"/>
              </a:solidFill>
              <a:latin typeface="+mj-lt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>
                <a:solidFill>
                  <a:srgbClr val="FF0000"/>
                </a:solidFill>
                <a:latin typeface="+mj-lt"/>
              </a:rPr>
              <a:t>(</a:t>
            </a:r>
            <a:r>
              <a:rPr lang="cs-CZ" dirty="0">
                <a:solidFill>
                  <a:srgbClr val="FF0000"/>
                </a:solidFill>
                <a:latin typeface="+mj-lt"/>
              </a:rPr>
              <a:t>srovnatelná s rozlohou Afriky)</a:t>
            </a:r>
          </a:p>
        </p:txBody>
      </p:sp>
      <p:pic>
        <p:nvPicPr>
          <p:cNvPr id="30723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00563" y="1628775"/>
            <a:ext cx="3865562" cy="386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002060"/>
                </a:solidFill>
              </a:rPr>
              <a:t>OZON. Ozonová díra</a:t>
            </a:r>
            <a:r>
              <a:rPr lang="cs-CZ" smtClean="0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1412875"/>
            <a:ext cx="8713788" cy="5111750"/>
          </a:xfrm>
        </p:spPr>
        <p:txBody>
          <a:bodyPr rtlCol="0">
            <a:normAutofit fontScale="85000" lnSpcReduction="20000"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Ozon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vzniká při elektrických výbojích při bouřce.</a:t>
            </a:r>
            <a:r>
              <a:rPr lang="cs-CZ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s-CZ" dirty="0" smtClean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Ozónová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vrstva </a:t>
            </a:r>
            <a:r>
              <a:rPr lang="cs-CZ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odráží škodlivé UV záření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zpět do kosmu. 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Vlivem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freonů vznikají v ozónové vrstvě </a:t>
            </a:r>
            <a:r>
              <a:rPr lang="cs-CZ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díry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pro UV záření. (freon obsahují ledničky, klimatizace, spreje,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…)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UV </a:t>
            </a:r>
            <a:r>
              <a:rPr lang="cs-CZ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paprsky způsobují rakovinu očí a </a:t>
            </a:r>
            <a:r>
              <a:rPr lang="cs-CZ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kůže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 Jeho přirozeným zdrojem je Slunce. Způsobuje pigmentové skvrny v obličeji.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002060"/>
                </a:solidFill>
              </a:rPr>
              <a:t>2. Plynné odpady - emise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10000"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Vlivem dopravy, spalováním, zemědělskou činností, průmyslovou výrobou vznikají plynné odpady – EMISE = smog. 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Ten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způsobuje alergie, nemoci dýchacích cest, rakovinu plic. (nejvíce tepelné elektrárny)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Řešení: 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Jaderná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energie (má jiné bezpečnostní problémy)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Vodní energie, větrné elektrárny, zpracování biomasy (bionafta, biobrikety) = obnovitelné zdroje, které neohrožují existenci a zdraví člověka.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002060"/>
                </a:solidFill>
              </a:rPr>
              <a:t>3. Skleníkový efekt</a:t>
            </a:r>
            <a:r>
              <a:rPr lang="cs-CZ" smtClean="0">
                <a:solidFill>
                  <a:srgbClr val="002060"/>
                </a:solidFill>
              </a:rPr>
              <a:t>.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750" y="1628775"/>
            <a:ext cx="8229600" cy="4895850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Vědci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zjistili, že účinkem </a:t>
            </a:r>
            <a:r>
              <a:rPr lang="cs-CZ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kysličníku uhličitého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vzniká nad zemskou kůrou atmosféra jako ve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skleníku.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Paprsky proudí </a:t>
            </a:r>
            <a:r>
              <a:rPr lang="cs-CZ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dovnitř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, ale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nemohou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ven. </a:t>
            </a:r>
            <a:r>
              <a:rPr lang="cs-CZ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Planeta se otepluje, hrozí tání ledovců, zátopy, </a:t>
            </a:r>
            <a:r>
              <a:rPr lang="cs-CZ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zmenšuje </a:t>
            </a:r>
            <a:r>
              <a:rPr lang="cs-CZ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 souš</a:t>
            </a:r>
            <a:r>
              <a:rPr lang="cs-CZ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Oxid uhličitý produkují auta (benzín, nafta) a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vzniká i spalováním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uhlí. 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Nadpis 1"/>
          <p:cNvSpPr>
            <a:spLocks noGrp="1"/>
          </p:cNvSpPr>
          <p:nvPr>
            <p:ph type="title"/>
          </p:nvPr>
        </p:nvSpPr>
        <p:spPr>
          <a:xfrm>
            <a:off x="349250" y="17463"/>
            <a:ext cx="8229600" cy="1143000"/>
          </a:xfrm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Schéma skleníkového efektu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050"/>
            <a:ext cx="8229600" cy="5218113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400" dirty="0" smtClean="0">
                <a:latin typeface="+mj-lt"/>
              </a:rPr>
              <a:t>             Paprsky vnikají dovnitř a nemohou ven</a:t>
            </a:r>
            <a:endParaRPr lang="cs-CZ" sz="2400" dirty="0">
              <a:latin typeface="+mj-lt"/>
            </a:endParaRPr>
          </a:p>
        </p:txBody>
      </p:sp>
      <p:pic>
        <p:nvPicPr>
          <p:cNvPr id="38915" name="Picture 2" descr="C:\Users\Marcelka\Desktop\Schema_sklenikovy_efekt.gi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42988" y="1773238"/>
            <a:ext cx="6842125" cy="4535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rgbClr val="002060"/>
                </a:solidFill>
              </a:rPr>
              <a:t>Řešení:</a:t>
            </a:r>
            <a:br>
              <a:rPr lang="cs-CZ" dirty="0">
                <a:solidFill>
                  <a:srgbClr val="00206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409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Arial" charset="0"/>
              <a:buAutoNum type="arabicPeriod"/>
            </a:pPr>
            <a:r>
              <a:rPr lang="cs-CZ" smtClean="0">
                <a:latin typeface="Arial" charset="0"/>
                <a:cs typeface="Arial" charset="0"/>
              </a:rPr>
              <a:t>Proto jsou nutné čistící zařízení na komíny a kontrola emisí aut (katalyzátory). </a:t>
            </a:r>
          </a:p>
          <a:p>
            <a:pPr marL="514350" indent="-514350">
              <a:buFont typeface="Arial" charset="0"/>
              <a:buAutoNum type="arabicPeriod"/>
            </a:pPr>
            <a:endParaRPr lang="cs-CZ" smtClean="0">
              <a:latin typeface="Arial" charset="0"/>
              <a:cs typeface="Arial" charset="0"/>
            </a:endParaRPr>
          </a:p>
          <a:p>
            <a:pPr marL="514350" indent="-514350">
              <a:buFont typeface="Arial" charset="0"/>
              <a:buAutoNum type="arabicPeriod"/>
            </a:pPr>
            <a:r>
              <a:rPr lang="cs-CZ" smtClean="0">
                <a:latin typeface="Arial" charset="0"/>
                <a:cs typeface="Arial" charset="0"/>
              </a:rPr>
              <a:t>Ekologické topení je plynem nepálit odpady, likvidace starých aut, péče o zeleň, její rozšíření.</a:t>
            </a:r>
          </a:p>
          <a:p>
            <a:pPr marL="514350" indent="-514350">
              <a:buFont typeface="Arial" charset="0"/>
              <a:buAutoNum type="arabicPeriod"/>
            </a:pPr>
            <a:endParaRPr lang="cs-CZ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rgbClr val="002060"/>
                </a:solidFill>
              </a:rPr>
              <a:t>Řešení: </a:t>
            </a:r>
            <a:br>
              <a:rPr lang="cs-CZ" dirty="0">
                <a:solidFill>
                  <a:srgbClr val="00206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514350" indent="-514350" fontAlgn="auto">
              <a:spcAft>
                <a:spcPts val="0"/>
              </a:spcAft>
              <a:buFont typeface="Arial" panose="020B0604020202020204" pitchFamily="34" charset="0"/>
              <a:buAutoNum type="arabicPeriod" startAt="3"/>
              <a:defRPr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Jaderná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energie (má jiné bezpečnostní 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  problémy)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4. Vodní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energie, větrné elektrárny, 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 zpracování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biomasy (bionafta, biobrikety) 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 =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obnovitelné zdroje, které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neohrožují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existenci a zdraví člověka.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700"/>
          </a:xfrm>
        </p:spPr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b="1" dirty="0">
                <a:solidFill>
                  <a:srgbClr val="002060"/>
                </a:solidFill>
              </a:rPr>
              <a:t/>
            </a:r>
            <a:br>
              <a:rPr lang="cs-CZ" b="1" dirty="0">
                <a:solidFill>
                  <a:srgbClr val="002060"/>
                </a:solidFill>
              </a:rPr>
            </a:br>
            <a:r>
              <a:rPr lang="cs-CZ" b="1" dirty="0">
                <a:solidFill>
                  <a:srgbClr val="002060"/>
                </a:solidFill>
              </a:rPr>
              <a:t/>
            </a:r>
            <a:br>
              <a:rPr lang="cs-CZ" b="1" dirty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4. Únik oxidů síry a dusíku</a:t>
            </a:r>
            <a:br>
              <a:rPr lang="cs-CZ" b="1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    </a:t>
            </a:r>
            <a:r>
              <a:rPr lang="cs-CZ" sz="3600" b="1" dirty="0" smtClean="0">
                <a:solidFill>
                  <a:srgbClr val="002060"/>
                </a:solidFill>
              </a:rPr>
              <a:t>má </a:t>
            </a:r>
            <a:r>
              <a:rPr lang="cs-CZ" sz="3600" b="1" dirty="0">
                <a:solidFill>
                  <a:srgbClr val="002060"/>
                </a:solidFill>
              </a:rPr>
              <a:t>vliv na vznik kyselého </a:t>
            </a:r>
            <a:r>
              <a:rPr lang="cs-CZ" sz="3600" b="1" dirty="0" smtClean="0">
                <a:solidFill>
                  <a:srgbClr val="002060"/>
                </a:solidFill>
              </a:rPr>
              <a:t>deště.</a:t>
            </a:r>
            <a:r>
              <a:rPr lang="cs-CZ" sz="3600" b="1" dirty="0">
                <a:solidFill>
                  <a:srgbClr val="002060"/>
                </a:solidFill>
              </a:rPr>
              <a:t/>
            </a:r>
            <a:br>
              <a:rPr lang="cs-CZ" sz="3600" b="1" dirty="0">
                <a:solidFill>
                  <a:srgbClr val="002060"/>
                </a:solidFill>
              </a:rPr>
            </a:br>
            <a:r>
              <a:rPr lang="cs-CZ" sz="3600" dirty="0">
                <a:solidFill>
                  <a:srgbClr val="002060"/>
                </a:solidFill>
              </a:rPr>
              <a:t/>
            </a:r>
            <a:br>
              <a:rPr lang="cs-CZ" sz="3600" dirty="0">
                <a:solidFill>
                  <a:srgbClr val="002060"/>
                </a:solidFill>
              </a:rPr>
            </a:b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1916113"/>
            <a:ext cx="8497888" cy="4681537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>
                <a:solidFill>
                  <a:srgbClr val="002060"/>
                </a:solidFill>
                <a:latin typeface="+mj-lt"/>
              </a:rPr>
              <a:t>Co </a:t>
            </a:r>
            <a:r>
              <a:rPr lang="cs-CZ" dirty="0">
                <a:solidFill>
                  <a:srgbClr val="002060"/>
                </a:solidFill>
                <a:latin typeface="+mj-lt"/>
              </a:rPr>
              <a:t>to </a:t>
            </a:r>
            <a:r>
              <a:rPr lang="cs-CZ" dirty="0" smtClean="0">
                <a:solidFill>
                  <a:srgbClr val="002060"/>
                </a:solidFill>
                <a:latin typeface="+mj-lt"/>
              </a:rPr>
              <a:t>je kyselý déšť?</a:t>
            </a:r>
            <a:endParaRPr lang="cs-CZ" dirty="0">
              <a:solidFill>
                <a:srgbClr val="002060"/>
              </a:solidFill>
              <a:latin typeface="+mj-lt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>
                <a:latin typeface="+mj-lt"/>
              </a:rPr>
              <a:t>Déšť se zvýšenou </a:t>
            </a:r>
            <a:r>
              <a:rPr lang="cs-CZ" dirty="0" smtClean="0">
                <a:latin typeface="+mj-lt"/>
              </a:rPr>
              <a:t>kyselostí.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>
                <a:latin typeface="+mj-lt"/>
              </a:rPr>
              <a:t> </a:t>
            </a:r>
            <a:endParaRPr lang="cs-CZ" dirty="0">
              <a:latin typeface="+mj-lt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>
                <a:solidFill>
                  <a:srgbClr val="002060"/>
                </a:solidFill>
                <a:latin typeface="+mj-lt"/>
              </a:rPr>
              <a:t>Jak vzniká?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>
                <a:latin typeface="+mj-lt"/>
              </a:rPr>
              <a:t>Spalováním </a:t>
            </a:r>
            <a:r>
              <a:rPr lang="cs-CZ" b="1" dirty="0" smtClean="0">
                <a:latin typeface="+mj-lt"/>
              </a:rPr>
              <a:t>pevných paliv </a:t>
            </a:r>
            <a:r>
              <a:rPr lang="cs-CZ" dirty="0" smtClean="0">
                <a:latin typeface="+mj-lt"/>
              </a:rPr>
              <a:t>se </a:t>
            </a:r>
            <a:r>
              <a:rPr lang="cs-CZ" dirty="0">
                <a:latin typeface="+mj-lt"/>
              </a:rPr>
              <a:t>do ovzduší </a:t>
            </a:r>
            <a:endParaRPr lang="cs-CZ" dirty="0" smtClean="0">
              <a:latin typeface="+mj-lt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>
                <a:latin typeface="+mj-lt"/>
              </a:rPr>
              <a:t> </a:t>
            </a:r>
            <a:r>
              <a:rPr lang="cs-CZ" dirty="0" smtClean="0">
                <a:latin typeface="+mj-lt"/>
              </a:rPr>
              <a:t>   dostávají chemické látky.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>
                <a:latin typeface="+mj-lt"/>
              </a:rPr>
              <a:t> 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Některé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z nich,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zejména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oxid siřičitý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(SO2) a 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oxidy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dusíku (</a:t>
            </a:r>
            <a:r>
              <a:rPr lang="cs-CZ" dirty="0" err="1">
                <a:latin typeface="Arial" panose="020B0604020202020204" pitchFamily="34" charset="0"/>
                <a:cs typeface="Arial" panose="020B0604020202020204" pitchFamily="34" charset="0"/>
              </a:rPr>
              <a:t>NOx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),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reagují v ovzduší se 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 srážkovou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vodou, která se tak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stává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slabým </a:t>
            </a:r>
            <a:endParaRPr lang="cs-CZ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roztokem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kyseliny sírové nebo dusičné.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188" y="250825"/>
            <a:ext cx="7921625" cy="73025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 </a:t>
            </a:r>
            <a:r>
              <a:rPr lang="cs-CZ" b="1" dirty="0">
                <a:solidFill>
                  <a:srgbClr val="002060"/>
                </a:solidFill>
              </a:rPr>
              <a:t>V</a:t>
            </a:r>
            <a:r>
              <a:rPr lang="cs-CZ" b="1" dirty="0" smtClean="0">
                <a:solidFill>
                  <a:srgbClr val="002060"/>
                </a:solidFill>
              </a:rPr>
              <a:t>znik kyselých dešťů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388" y="1125538"/>
            <a:ext cx="8964612" cy="5543550"/>
          </a:xfrm>
        </p:spPr>
        <p:txBody>
          <a:bodyPr rtlCol="0">
            <a:normAutofit fontScale="92500" lnSpcReduction="10000"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200" dirty="0" smtClean="0">
                <a:latin typeface="+mj-lt"/>
              </a:rPr>
              <a:t>Česká </a:t>
            </a:r>
            <a:r>
              <a:rPr lang="cs-CZ" sz="2200" dirty="0">
                <a:latin typeface="+mj-lt"/>
              </a:rPr>
              <a:t>republika </a:t>
            </a:r>
            <a:r>
              <a:rPr lang="cs-CZ" sz="2200" dirty="0" smtClean="0">
                <a:latin typeface="+mj-lt"/>
              </a:rPr>
              <a:t>vyrábí vice </a:t>
            </a:r>
            <a:r>
              <a:rPr lang="cs-CZ" sz="2200" dirty="0">
                <a:latin typeface="+mj-lt"/>
              </a:rPr>
              <a:t>jak 30 % </a:t>
            </a:r>
            <a:r>
              <a:rPr lang="cs-CZ" sz="2200" dirty="0" smtClean="0">
                <a:latin typeface="+mj-lt"/>
              </a:rPr>
              <a:t>elektrické </a:t>
            </a:r>
            <a:r>
              <a:rPr lang="cs-CZ" sz="2200" dirty="0">
                <a:latin typeface="+mj-lt"/>
              </a:rPr>
              <a:t>energie z </a:t>
            </a:r>
            <a:r>
              <a:rPr lang="cs-CZ" sz="2200" dirty="0" smtClean="0">
                <a:latin typeface="+mj-lt"/>
              </a:rPr>
              <a:t>fosilních paliv.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2200" dirty="0">
              <a:latin typeface="+mj-lt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Zdroj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emisí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Spalování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uhlí v elektrárnách je významným zdrojem emisí způsobující vznik kyselých dešťů</a:t>
            </a:r>
          </a:p>
        </p:txBody>
      </p:sp>
      <p:pic>
        <p:nvPicPr>
          <p:cNvPr id="47107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41625" y="1628775"/>
            <a:ext cx="5715000" cy="3543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750" y="333375"/>
            <a:ext cx="8229600" cy="719138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Vliv kyselých dešťů na porosty</a:t>
            </a:r>
            <a:r>
              <a:rPr lang="cs-CZ" dirty="0">
                <a:solidFill>
                  <a:srgbClr val="002060"/>
                </a:solidFill>
              </a:rPr>
              <a:t/>
            </a:r>
            <a:br>
              <a:rPr lang="cs-CZ" dirty="0">
                <a:solidFill>
                  <a:srgbClr val="00206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196975"/>
            <a:ext cx="8640763" cy="5400675"/>
          </a:xfrm>
        </p:spPr>
        <p:txBody>
          <a:bodyPr rtlCol="0">
            <a:normAutofit fontScale="85000" lnSpcReduction="10000"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Ohrožuje lesy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– opadává jehličí a listí, stromy odumírají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Jizerské hory zasažené kyselým deštěm</a:t>
            </a:r>
            <a:r>
              <a:rPr lang="cs-CZ" sz="28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9155" name="Picture 2" descr="C:\Users\Marcelka\Desktop\220px-Acid_rain_woods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6100" y="2205038"/>
            <a:ext cx="3935413" cy="295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156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64163" y="2686050"/>
            <a:ext cx="2592387" cy="199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002060"/>
                </a:solidFill>
              </a:rPr>
              <a:t/>
            </a:r>
            <a:br>
              <a:rPr lang="cs-CZ" b="1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Vliv kyselých </a:t>
            </a:r>
            <a:r>
              <a:rPr lang="cs-CZ" b="1" dirty="0">
                <a:solidFill>
                  <a:srgbClr val="002060"/>
                </a:solidFill>
              </a:rPr>
              <a:t>dešťů </a:t>
            </a:r>
            <a:r>
              <a:rPr lang="cs-CZ" b="1" dirty="0" smtClean="0">
                <a:solidFill>
                  <a:srgbClr val="002060"/>
                </a:solidFill>
              </a:rPr>
              <a:t>na přírodu</a:t>
            </a:r>
            <a:r>
              <a:rPr lang="cs-CZ" dirty="0">
                <a:solidFill>
                  <a:srgbClr val="002060"/>
                </a:solidFill>
              </a:rPr>
              <a:t/>
            </a:r>
            <a:br>
              <a:rPr lang="cs-CZ" dirty="0">
                <a:solidFill>
                  <a:srgbClr val="002060"/>
                </a:solidFill>
              </a:rPr>
            </a:br>
            <a:endParaRPr lang="cs-CZ" dirty="0"/>
          </a:p>
        </p:txBody>
      </p:sp>
      <p:sp>
        <p:nvSpPr>
          <p:cNvPr id="512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  <a:latin typeface="Arial" charset="0"/>
                <a:cs typeface="Arial" charset="0"/>
              </a:rPr>
              <a:t>Zabíjí vodní organismy</a:t>
            </a:r>
            <a:r>
              <a:rPr lang="cs-CZ" smtClean="0">
                <a:latin typeface="Arial" charset="0"/>
                <a:cs typeface="Arial" charset="0"/>
              </a:rPr>
              <a:t> (v důsledku okyselení vody v řekách a jezerech)</a:t>
            </a:r>
          </a:p>
          <a:p>
            <a:endParaRPr lang="cs-CZ" smtClean="0">
              <a:latin typeface="Arial" charset="0"/>
              <a:cs typeface="Arial" charset="0"/>
            </a:endParaRPr>
          </a:p>
          <a:p>
            <a:r>
              <a:rPr lang="cs-CZ" smtClean="0">
                <a:solidFill>
                  <a:srgbClr val="FF0000"/>
                </a:solidFill>
                <a:latin typeface="Arial" charset="0"/>
                <a:cs typeface="Arial" charset="0"/>
              </a:rPr>
              <a:t>Ohrožuje půdu a půdní organismy</a:t>
            </a:r>
          </a:p>
          <a:p>
            <a:endParaRPr lang="cs-CZ" smtClean="0">
              <a:latin typeface="Arial" charset="0"/>
              <a:cs typeface="Arial" charset="0"/>
            </a:endParaRPr>
          </a:p>
          <a:p>
            <a:endParaRPr lang="cs-CZ" smtClean="0"/>
          </a:p>
        </p:txBody>
      </p:sp>
      <p:pic>
        <p:nvPicPr>
          <p:cNvPr id="51203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35150" y="3989388"/>
            <a:ext cx="3694113" cy="275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002060"/>
                </a:solidFill>
              </a:rPr>
              <a:t/>
            </a:r>
            <a:br>
              <a:rPr lang="cs-CZ" b="1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Vliv </a:t>
            </a:r>
            <a:r>
              <a:rPr lang="cs-CZ" b="1" dirty="0">
                <a:solidFill>
                  <a:srgbClr val="002060"/>
                </a:solidFill>
              </a:rPr>
              <a:t>na okolí</a:t>
            </a:r>
            <a:r>
              <a:rPr lang="cs-CZ" dirty="0">
                <a:solidFill>
                  <a:srgbClr val="002060"/>
                </a:solidFill>
              </a:rPr>
              <a:t/>
            </a:r>
            <a:br>
              <a:rPr lang="cs-CZ" dirty="0">
                <a:solidFill>
                  <a:srgbClr val="00206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5589587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b="1" dirty="0" smtClean="0">
              <a:solidFill>
                <a:srgbClr val="002060"/>
              </a:solidFill>
              <a:latin typeface="+mj-lt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 smtClean="0">
                <a:solidFill>
                  <a:srgbClr val="002060"/>
                </a:solidFill>
                <a:latin typeface="+mj-lt"/>
              </a:rPr>
              <a:t>Kyselé deště </a:t>
            </a:r>
            <a:r>
              <a:rPr lang="cs-CZ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cs-CZ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ičí i některé lidské výtvory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Narušují omítky budov a historické památky, neboť reagují s vápníkem. 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2400" dirty="0" smtClean="0">
              <a:solidFill>
                <a:srgbClr val="002060"/>
              </a:solidFill>
              <a:latin typeface="+mj-lt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800" dirty="0" smtClean="0">
                <a:solidFill>
                  <a:srgbClr val="002060"/>
                </a:solidFill>
                <a:latin typeface="+mj-lt"/>
              </a:rPr>
              <a:t>K dalším vlivům </a:t>
            </a:r>
            <a:r>
              <a:rPr lang="cs-CZ" sz="2800" dirty="0">
                <a:solidFill>
                  <a:srgbClr val="002060"/>
                </a:solidFill>
                <a:latin typeface="+mj-lt"/>
              </a:rPr>
              <a:t>znečišťujícím fasádu patří </a:t>
            </a:r>
            <a:r>
              <a:rPr lang="cs-CZ" sz="2800" dirty="0" smtClean="0">
                <a:solidFill>
                  <a:srgbClr val="002060"/>
                </a:solidFill>
                <a:latin typeface="+mj-lt"/>
              </a:rPr>
              <a:t>smog</a:t>
            </a:r>
            <a:r>
              <a:rPr lang="cs-CZ" sz="2800" dirty="0">
                <a:solidFill>
                  <a:srgbClr val="002060"/>
                </a:solidFill>
                <a:latin typeface="+mj-lt"/>
              </a:rPr>
              <a:t>, prach, saze </a:t>
            </a:r>
            <a:r>
              <a:rPr lang="cs-CZ" sz="2800" dirty="0" smtClean="0">
                <a:solidFill>
                  <a:srgbClr val="002060"/>
                </a:solidFill>
                <a:latin typeface="+mj-lt"/>
              </a:rPr>
              <a:t> Musí </a:t>
            </a:r>
            <a:r>
              <a:rPr lang="cs-CZ" sz="2800" dirty="0">
                <a:solidFill>
                  <a:srgbClr val="002060"/>
                </a:solidFill>
                <a:latin typeface="+mj-lt"/>
              </a:rPr>
              <a:t>se použít speciální čisticí </a:t>
            </a:r>
            <a:r>
              <a:rPr lang="cs-CZ" sz="2800" dirty="0" smtClean="0">
                <a:solidFill>
                  <a:srgbClr val="002060"/>
                </a:solidFill>
                <a:latin typeface="+mj-lt"/>
              </a:rPr>
              <a:t>prostředky.</a:t>
            </a:r>
            <a:endParaRPr lang="cs-CZ" sz="2800" dirty="0">
              <a:solidFill>
                <a:srgbClr val="002060"/>
              </a:solidFill>
              <a:latin typeface="+mj-lt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2800" dirty="0" smtClean="0">
              <a:latin typeface="+mj-lt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88" y="188913"/>
            <a:ext cx="8734425" cy="11430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sz="3600" b="1" dirty="0" smtClean="0">
                <a:solidFill>
                  <a:srgbClr val="002060"/>
                </a:solidFill>
              </a:rPr>
              <a:t>Jak </a:t>
            </a:r>
            <a:r>
              <a:rPr lang="cs-CZ" sz="3600" b="1" dirty="0">
                <a:solidFill>
                  <a:srgbClr val="002060"/>
                </a:solidFill>
              </a:rPr>
              <a:t>lze snížit negativní dopady na životní </a:t>
            </a:r>
            <a:r>
              <a:rPr lang="cs-CZ" sz="3600" b="1" dirty="0" smtClean="0">
                <a:solidFill>
                  <a:srgbClr val="002060"/>
                </a:solidFill>
              </a:rPr>
              <a:t>prostředí v</a:t>
            </a:r>
            <a:r>
              <a:rPr lang="cs-CZ" sz="3600" b="1" dirty="0">
                <a:solidFill>
                  <a:srgbClr val="002060"/>
                </a:solidFill>
              </a:rPr>
              <a:t> oblasti kyselých </a:t>
            </a:r>
            <a:r>
              <a:rPr lang="cs-CZ" sz="3600" b="1" dirty="0" smtClean="0">
                <a:solidFill>
                  <a:srgbClr val="002060"/>
                </a:solidFill>
              </a:rPr>
              <a:t>dešťů?</a:t>
            </a:r>
            <a:r>
              <a:rPr lang="cs-CZ" sz="3600" dirty="0">
                <a:solidFill>
                  <a:srgbClr val="002060"/>
                </a:solidFill>
              </a:rPr>
              <a:t/>
            </a:r>
            <a:br>
              <a:rPr lang="cs-CZ" sz="3600" dirty="0">
                <a:solidFill>
                  <a:srgbClr val="002060"/>
                </a:solidFill>
              </a:rPr>
            </a:b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950" y="1600200"/>
            <a:ext cx="8856663" cy="5257800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>
                <a:solidFill>
                  <a:srgbClr val="002060"/>
                </a:solidFill>
                <a:latin typeface="+mj-lt"/>
              </a:rPr>
              <a:t>Odsířením </a:t>
            </a:r>
            <a:r>
              <a:rPr lang="cs-CZ" dirty="0">
                <a:solidFill>
                  <a:srgbClr val="002060"/>
                </a:solidFill>
                <a:latin typeface="+mj-lt"/>
              </a:rPr>
              <a:t>elektráren</a:t>
            </a:r>
            <a:r>
              <a:rPr lang="cs-CZ" dirty="0">
                <a:latin typeface="+mj-lt"/>
              </a:rPr>
              <a:t>, snížením spotřeby </a:t>
            </a:r>
            <a:r>
              <a:rPr lang="cs-CZ" dirty="0" smtClean="0">
                <a:latin typeface="+mj-lt"/>
              </a:rPr>
              <a:t>pevných </a:t>
            </a:r>
            <a:r>
              <a:rPr lang="cs-CZ" dirty="0">
                <a:latin typeface="+mj-lt"/>
              </a:rPr>
              <a:t>paliv. </a:t>
            </a:r>
            <a:r>
              <a:rPr lang="cs-CZ" dirty="0" smtClean="0">
                <a:latin typeface="+mj-lt"/>
              </a:rPr>
              <a:t> 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 smtClean="0">
              <a:latin typeface="+mj-lt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>
                <a:latin typeface="+mj-lt"/>
              </a:rPr>
              <a:t>Na </a:t>
            </a:r>
            <a:r>
              <a:rPr lang="cs-CZ" dirty="0">
                <a:latin typeface="+mj-lt"/>
              </a:rPr>
              <a:t>území </a:t>
            </a:r>
            <a:r>
              <a:rPr lang="cs-CZ" dirty="0" smtClean="0">
                <a:latin typeface="+mj-lt"/>
              </a:rPr>
              <a:t>ČR </a:t>
            </a:r>
            <a:r>
              <a:rPr lang="cs-CZ" dirty="0">
                <a:latin typeface="+mj-lt"/>
              </a:rPr>
              <a:t>došlo především </a:t>
            </a:r>
            <a:r>
              <a:rPr lang="cs-CZ" dirty="0" smtClean="0">
                <a:latin typeface="+mj-lt"/>
              </a:rPr>
              <a:t>na konci </a:t>
            </a:r>
            <a:r>
              <a:rPr lang="cs-CZ" dirty="0">
                <a:latin typeface="+mj-lt"/>
              </a:rPr>
              <a:t>20. století k výraznému </a:t>
            </a:r>
            <a:r>
              <a:rPr lang="cs-CZ" dirty="0">
                <a:solidFill>
                  <a:srgbClr val="002060"/>
                </a:solidFill>
                <a:latin typeface="+mj-lt"/>
              </a:rPr>
              <a:t>snížení emisí síry</a:t>
            </a:r>
            <a:r>
              <a:rPr lang="cs-CZ" dirty="0">
                <a:latin typeface="+mj-lt"/>
              </a:rPr>
              <a:t> z tepelných elektráren </a:t>
            </a:r>
            <a:r>
              <a:rPr lang="cs-CZ" dirty="0" smtClean="0">
                <a:latin typeface="+mj-lt"/>
              </a:rPr>
              <a:t> 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 smtClean="0">
              <a:latin typeface="+mj-lt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>
                <a:latin typeface="+mj-lt"/>
              </a:rPr>
              <a:t>Díky </a:t>
            </a:r>
            <a:r>
              <a:rPr lang="cs-CZ" dirty="0">
                <a:latin typeface="+mj-lt"/>
              </a:rPr>
              <a:t>tomu došlo k citelnému zlepšení kvality ovzduší (zejména v Podkrušnohoří) </a:t>
            </a:r>
            <a:r>
              <a:rPr lang="cs-CZ" dirty="0" smtClean="0">
                <a:latin typeface="+mj-lt"/>
              </a:rPr>
              <a:t> 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 smtClean="0">
              <a:latin typeface="+mj-lt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>
                <a:solidFill>
                  <a:srgbClr val="FF0000"/>
                </a:solidFill>
                <a:latin typeface="+mj-lt"/>
              </a:rPr>
              <a:t>To je příklad </a:t>
            </a:r>
            <a:r>
              <a:rPr lang="cs-CZ" dirty="0">
                <a:solidFill>
                  <a:srgbClr val="FF0000"/>
                </a:solidFill>
                <a:latin typeface="+mj-lt"/>
              </a:rPr>
              <a:t>zlepšení kvality životního prostředí.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>
                <a:solidFill>
                  <a:srgbClr val="00B0F0"/>
                </a:solidFill>
              </a:rPr>
              <a:t>Otázky</a:t>
            </a:r>
            <a:r>
              <a:rPr lang="cs-CZ" b="1" dirty="0">
                <a:solidFill>
                  <a:srgbClr val="00B0F0"/>
                </a:solidFill>
              </a:rPr>
              <a:t>:</a:t>
            </a:r>
            <a:r>
              <a:rPr lang="cs-CZ" b="1" dirty="0"/>
              <a:t/>
            </a:r>
            <a:br>
              <a:rPr lang="cs-CZ" b="1" dirty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1438"/>
            <a:ext cx="8229600" cy="5327650"/>
          </a:xfrm>
        </p:spPr>
        <p:txBody>
          <a:bodyPr>
            <a:normAutofit/>
          </a:bodyPr>
          <a:lstStyle/>
          <a:p>
            <a:pPr marL="514350" indent="-514350">
              <a:lnSpc>
                <a:spcPct val="80000"/>
              </a:lnSpc>
              <a:buFont typeface="Arial" charset="0"/>
              <a:buAutoNum type="arabicPeriod"/>
            </a:pPr>
            <a:r>
              <a:rPr lang="cs-CZ" sz="2500" smtClean="0">
                <a:latin typeface="Arial" charset="0"/>
                <a:cs typeface="Arial" charset="0"/>
              </a:rPr>
              <a:t>Co víš o </a:t>
            </a:r>
            <a:r>
              <a:rPr lang="cs-CZ" sz="2500" smtClean="0">
                <a:solidFill>
                  <a:srgbClr val="002060"/>
                </a:solidFill>
                <a:latin typeface="Arial" charset="0"/>
                <a:cs typeface="Arial" charset="0"/>
              </a:rPr>
              <a:t>ozonové díře</a:t>
            </a:r>
            <a:r>
              <a:rPr lang="cs-CZ" sz="2500" smtClean="0">
                <a:latin typeface="Arial" charset="0"/>
                <a:cs typeface="Arial" charset="0"/>
              </a:rPr>
              <a:t>, o jejím porušování a možnostech záchrany?</a:t>
            </a:r>
          </a:p>
          <a:p>
            <a:pPr marL="514350" indent="-514350">
              <a:lnSpc>
                <a:spcPct val="80000"/>
              </a:lnSpc>
              <a:buFont typeface="Arial" charset="0"/>
              <a:buAutoNum type="arabicPeriod"/>
            </a:pPr>
            <a:endParaRPr lang="cs-CZ" sz="2500" smtClean="0">
              <a:latin typeface="Arial" charset="0"/>
              <a:cs typeface="Arial" charset="0"/>
            </a:endParaRPr>
          </a:p>
          <a:p>
            <a:pPr marL="514350" indent="-514350">
              <a:lnSpc>
                <a:spcPct val="80000"/>
              </a:lnSpc>
              <a:buFont typeface="Arial" charset="0"/>
              <a:buAutoNum type="arabicPeriod"/>
            </a:pPr>
            <a:r>
              <a:rPr lang="cs-CZ" sz="2500" smtClean="0">
                <a:latin typeface="Arial" charset="0"/>
                <a:cs typeface="Arial" charset="0"/>
              </a:rPr>
              <a:t>Co víte o </a:t>
            </a:r>
            <a:r>
              <a:rPr lang="cs-CZ" sz="2500" smtClean="0">
                <a:solidFill>
                  <a:srgbClr val="002060"/>
                </a:solidFill>
                <a:latin typeface="Arial" charset="0"/>
                <a:cs typeface="Arial" charset="0"/>
              </a:rPr>
              <a:t>znečišťování ovzduší</a:t>
            </a:r>
            <a:r>
              <a:rPr lang="cs-CZ" sz="2500" smtClean="0">
                <a:latin typeface="Arial" charset="0"/>
                <a:cs typeface="Arial" charset="0"/>
              </a:rPr>
              <a:t>? Čím je způsobováno?</a:t>
            </a:r>
          </a:p>
          <a:p>
            <a:pPr marL="514350" indent="-514350">
              <a:lnSpc>
                <a:spcPct val="80000"/>
              </a:lnSpc>
              <a:buFont typeface="Arial" charset="0"/>
              <a:buAutoNum type="arabicPeriod"/>
            </a:pPr>
            <a:endParaRPr lang="cs-CZ" sz="2500" smtClean="0">
              <a:latin typeface="Arial" charset="0"/>
              <a:cs typeface="Arial" charset="0"/>
            </a:endParaRPr>
          </a:p>
          <a:p>
            <a:pPr marL="514350" indent="-514350">
              <a:lnSpc>
                <a:spcPct val="80000"/>
              </a:lnSpc>
              <a:buFont typeface="Arial" charset="0"/>
              <a:buAutoNum type="arabicPeriod"/>
            </a:pPr>
            <a:r>
              <a:rPr lang="cs-CZ" sz="2500" smtClean="0">
                <a:latin typeface="Arial" charset="0"/>
                <a:cs typeface="Arial" charset="0"/>
              </a:rPr>
              <a:t>Jaké jsou možnosti ekologického získávání energie?</a:t>
            </a:r>
          </a:p>
          <a:p>
            <a:pPr marL="514350" indent="-514350">
              <a:lnSpc>
                <a:spcPct val="80000"/>
              </a:lnSpc>
              <a:buFont typeface="Arial" charset="0"/>
              <a:buAutoNum type="arabicPeriod"/>
            </a:pPr>
            <a:endParaRPr lang="cs-CZ" sz="2500" smtClean="0">
              <a:latin typeface="Arial" charset="0"/>
              <a:cs typeface="Arial" charset="0"/>
            </a:endParaRPr>
          </a:p>
          <a:p>
            <a:pPr marL="514350" indent="-514350">
              <a:lnSpc>
                <a:spcPct val="80000"/>
              </a:lnSpc>
              <a:buFont typeface="Arial" charset="0"/>
              <a:buAutoNum type="arabicPeriod"/>
            </a:pPr>
            <a:r>
              <a:rPr lang="cs-CZ" sz="2500" smtClean="0">
                <a:latin typeface="Arial" charset="0"/>
                <a:cs typeface="Arial" charset="0"/>
              </a:rPr>
              <a:t>Co víš o </a:t>
            </a:r>
            <a:r>
              <a:rPr lang="cs-CZ" sz="2500" smtClean="0">
                <a:solidFill>
                  <a:srgbClr val="002060"/>
                </a:solidFill>
                <a:latin typeface="Arial" charset="0"/>
                <a:cs typeface="Arial" charset="0"/>
              </a:rPr>
              <a:t>skleníkovém efektu</a:t>
            </a:r>
            <a:r>
              <a:rPr lang="cs-CZ" sz="2500" smtClean="0">
                <a:latin typeface="Arial" charset="0"/>
                <a:cs typeface="Arial" charset="0"/>
              </a:rPr>
              <a:t>? Jak  vzniká , na co působí? Jak jej můžeme zmenšit?</a:t>
            </a:r>
          </a:p>
          <a:p>
            <a:pPr marL="514350" indent="-514350">
              <a:lnSpc>
                <a:spcPct val="80000"/>
              </a:lnSpc>
              <a:buFont typeface="Arial" charset="0"/>
              <a:buAutoNum type="arabicPeriod"/>
            </a:pPr>
            <a:endParaRPr lang="cs-CZ" sz="2500" smtClean="0">
              <a:latin typeface="Arial" charset="0"/>
              <a:cs typeface="Arial" charset="0"/>
            </a:endParaRPr>
          </a:p>
          <a:p>
            <a:pPr marL="514350" indent="-514350">
              <a:lnSpc>
                <a:spcPct val="80000"/>
              </a:lnSpc>
              <a:buFont typeface="Arial" charset="0"/>
              <a:buAutoNum type="arabicPeriod"/>
            </a:pPr>
            <a:r>
              <a:rPr lang="cs-CZ" sz="2500" smtClean="0">
                <a:latin typeface="Arial" charset="0"/>
                <a:cs typeface="Arial" charset="0"/>
              </a:rPr>
              <a:t>Vysvětli působení </a:t>
            </a:r>
            <a:r>
              <a:rPr lang="cs-CZ" sz="2500" smtClean="0">
                <a:solidFill>
                  <a:srgbClr val="002060"/>
                </a:solidFill>
                <a:latin typeface="Arial" charset="0"/>
                <a:cs typeface="Arial" charset="0"/>
              </a:rPr>
              <a:t>úniku oxidů síry a dusíku</a:t>
            </a:r>
            <a:r>
              <a:rPr lang="cs-CZ" sz="2500" smtClean="0">
                <a:latin typeface="Arial" charset="0"/>
                <a:cs typeface="Arial" charset="0"/>
              </a:rPr>
              <a:t>.</a:t>
            </a:r>
          </a:p>
          <a:p>
            <a:pPr marL="514350" indent="-514350">
              <a:lnSpc>
                <a:spcPct val="80000"/>
              </a:lnSpc>
              <a:buFont typeface="Arial" charset="0"/>
              <a:buAutoNum type="arabicPeriod"/>
            </a:pPr>
            <a:endParaRPr lang="cs-CZ" sz="2500" smtClean="0">
              <a:latin typeface="Arial" charset="0"/>
              <a:cs typeface="Arial" charset="0"/>
            </a:endParaRPr>
          </a:p>
          <a:p>
            <a:pPr marL="514350" indent="-514350">
              <a:lnSpc>
                <a:spcPct val="80000"/>
              </a:lnSpc>
              <a:buFont typeface="Arial" charset="0"/>
              <a:buAutoNum type="arabicPeriod"/>
            </a:pPr>
            <a:r>
              <a:rPr lang="cs-CZ" sz="2500" smtClean="0">
                <a:latin typeface="Arial" charset="0"/>
                <a:cs typeface="Arial" charset="0"/>
              </a:rPr>
              <a:t>Jak vznikají </a:t>
            </a:r>
            <a:r>
              <a:rPr lang="cs-CZ" sz="2500" smtClean="0">
                <a:solidFill>
                  <a:srgbClr val="002060"/>
                </a:solidFill>
                <a:latin typeface="Arial" charset="0"/>
                <a:cs typeface="Arial" charset="0"/>
              </a:rPr>
              <a:t>kyselé deště </a:t>
            </a:r>
            <a:r>
              <a:rPr lang="cs-CZ" sz="2500" smtClean="0">
                <a:latin typeface="Arial" charset="0"/>
                <a:cs typeface="Arial" charset="0"/>
              </a:rPr>
              <a:t>a na co působí?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400" b="1" dirty="0"/>
              <a:t>Občanská výchova pro odborná učiliště I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400" dirty="0"/>
              <a:t>Autorka Hana Kovaříková, vydalo 2003 nakladatelství Septima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http://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cs.wikipedia.org/wiki/Ultrafialov%C3%A9_z%C3%A1%C5%99en</a:t>
            </a:r>
            <a:r>
              <a:rPr lang="cs-CZ" dirty="0" smtClean="0"/>
              <a:t>%C3%AD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http://www.ekopolis.cz/ekowiki/ud%C3%A1losti/%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C4%8Derven%C3%A9-ud%C3%A1losti/kysel%C3%BD-d%C3%A9%C5%A1%C5%A5.aspx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1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r>
              <a:rPr lang="cs-CZ" sz="2400" smtClean="0"/>
              <a:t>Použité zdroje a  adresy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388" y="1628775"/>
            <a:ext cx="8713787" cy="4679950"/>
          </a:xfrm>
        </p:spPr>
        <p:txBody>
          <a:bodyPr>
            <a:normAutofit/>
          </a:bodyPr>
          <a:lstStyle/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500" u="sng" smtClean="0"/>
              <a:t>http://commons.wikimedia.org/wiki/File:GlobusSonda.jpg</a:t>
            </a:r>
            <a:endParaRPr lang="cs-CZ" sz="15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500" smtClean="0"/>
              <a:t>Photographer: Lieutenant Mark Boland, NOAA Corps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500" smtClean="0"/>
              <a:t> </a:t>
            </a:r>
            <a:r>
              <a:rPr lang="cs-CZ" sz="1500" u="sng" smtClean="0"/>
              <a:t>http://upload.wikimedia.org/wikipedia/commons/f/f3/Antarcitc_ozone_layer_2006_09_24.jpg</a:t>
            </a:r>
            <a:endParaRPr lang="cs-CZ" sz="15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500" u="sng" smtClean="0"/>
              <a:t>http://upload.wikimedia.org/wikipedia/commons/e/ec/Schema_sklenikovy_efekt.gif</a:t>
            </a:r>
            <a:endParaRPr lang="cs-CZ" sz="15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500" u="sng" smtClean="0"/>
              <a:t>Schema_sklenikovy_efekt.gif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500" smtClean="0"/>
              <a:t>(498 × 327 pixels, file size: 9 KB, MIME type: image/gif) 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500" u="sng" smtClean="0"/>
              <a:t>http://www.zaria.cz/content/articles/430/article685_main_zdravy_styl_is_350_000009120344xsmall-2.jpg</a:t>
            </a:r>
            <a:r>
              <a:rPr lang="cs-CZ" sz="150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500" u="sng" smtClean="0"/>
              <a:t>http://www.dama.cz/2012/1/styl.jpghttp://www.dama.cz/2012/1/styl.jpg</a:t>
            </a:r>
            <a:endParaRPr lang="cs-CZ" sz="15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500" u="sng" smtClean="0"/>
              <a:t>http://www.bing.com/images/search?q=fosiln%C3%AD+paliva&amp;qs=n&amp;form=QBIR&amp;pq=fosiln%C3%AD+paliva&amp;sc=0-6&amp;sp=-1&amp;sk=#view=detail&amp;id=B838F4DF5A67D1EC24054014CD44B3A77CCDA006&amp;selectedIndex=20</a:t>
            </a:r>
            <a:endParaRPr lang="cs-CZ" sz="15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500" u="sng" smtClean="0"/>
              <a:t>http://www.nazeleno.cz/Files/FckGallery/%C4%8CEZ%20_%20povolenky.zip/01.bmp</a:t>
            </a:r>
            <a:endParaRPr lang="cs-CZ" sz="15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500" u="sng" smtClean="0"/>
              <a:t>http://ucebnice.enviregion.cz/userFiles/imisni-kalamita-uschly-les.jpg</a:t>
            </a:r>
            <a:endParaRPr lang="cs-CZ" sz="15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500" smtClean="0"/>
              <a:t>http://ziva.avcr.cz/img/ziva/art1/tn/ucinky-kyseleho-deste-na-lesni-a-vodni-ekosystemy-1.jpg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500" smtClean="0"/>
              <a:t>http://www.bing.com/images/search?q=kysel%C3%A9+de%C5%A1t%C4%9B&amp;qs=n&amp;form=QBIR&amp;pq=kysel%C3%A9+de%C5%A1t%C4%9B&amp;sc=0-7&amp;sp=-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843</TotalTime>
  <Words>951</Words>
  <Application>Microsoft Office PowerPoint</Application>
  <PresentationFormat>On-screen Show (4:3)</PresentationFormat>
  <Paragraphs>230</Paragraphs>
  <Slides>24</Slides>
  <Notes>24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9" baseType="lpstr">
      <vt:lpstr>Times New Roman</vt:lpstr>
      <vt:lpstr>Arial</vt:lpstr>
      <vt:lpstr>Calibri</vt:lpstr>
      <vt:lpstr>Arial </vt:lpstr>
      <vt:lpstr>Motiv systému Office</vt:lpstr>
      <vt:lpstr>Snímek 1</vt:lpstr>
      <vt:lpstr> Činitelé ovlivňující zdraví 4. Vzduch</vt:lpstr>
      <vt:lpstr> Péče o vzduch </vt:lpstr>
      <vt:lpstr>                                 Vzduch</vt:lpstr>
      <vt:lpstr>Hrozby</vt:lpstr>
      <vt:lpstr> 1. Ozonová díra </vt:lpstr>
      <vt:lpstr>Freony a UV záření</vt:lpstr>
      <vt:lpstr>Ochrana před UV zářením</vt:lpstr>
      <vt:lpstr>Ozonová díra je označení pro oblast stratosféry s oslabenou vrstvou ozonu.</vt:lpstr>
      <vt:lpstr>OZON. Ozonová díra.</vt:lpstr>
      <vt:lpstr>2. Plynné odpady - emise</vt:lpstr>
      <vt:lpstr>3. Skleníkový efekt. </vt:lpstr>
      <vt:lpstr>Schéma skleníkového efektu</vt:lpstr>
      <vt:lpstr>Řešení: </vt:lpstr>
      <vt:lpstr>Řešení:  </vt:lpstr>
      <vt:lpstr>  4. Únik oxidů síry a dusíku     má vliv na vznik kyselého deště.  </vt:lpstr>
      <vt:lpstr> Vznik kyselých dešťů</vt:lpstr>
      <vt:lpstr> Vliv kyselých dešťů na porosty </vt:lpstr>
      <vt:lpstr> Vliv kyselých dešťů na přírodu </vt:lpstr>
      <vt:lpstr> Vliv na okolí </vt:lpstr>
      <vt:lpstr> Jak lze snížit negativní dopady na životní prostředí v oblasti kyselých dešťů? </vt:lpstr>
      <vt:lpstr> Otázky: </vt:lpstr>
      <vt:lpstr>Použité zdroje</vt:lpstr>
      <vt:lpstr>Použité zdroje a  adresy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Občanská nauka</dc:title>
  <dc:creator>Windows User</dc:creator>
  <cp:lastModifiedBy>DUM</cp:lastModifiedBy>
  <cp:revision>55</cp:revision>
  <dcterms:created xsi:type="dcterms:W3CDTF">2013-11-06T10:40:35Z</dcterms:created>
  <dcterms:modified xsi:type="dcterms:W3CDTF">2014-02-05T18:00:27Z</dcterms:modified>
</cp:coreProperties>
</file>