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8" r:id="rId4"/>
    <p:sldId id="257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915" autoAdjust="0"/>
  </p:normalViewPr>
  <p:slideViewPr>
    <p:cSldViewPr>
      <p:cViewPr varScale="1">
        <p:scale>
          <a:sx n="71" d="100"/>
          <a:sy n="71" d="100"/>
        </p:scale>
        <p:origin x="-13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3BC633-7317-4508-88A8-BA0BA93024D2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752448-29EF-40FC-967F-E77A3256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112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UNDER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752448-29EF-40FC-967F-E77A3256D01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0683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THERE ARE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752448-29EF-40FC-967F-E77A3256D01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542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946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152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727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424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631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302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67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48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376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668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156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CA552E-E812-4001-A54F-B31D429EA7D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A3D73-FCC5-468A-AE06-612B4163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678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" Type="http://schemas.openxmlformats.org/officeDocument/2006/relationships/image" Target="../media/image2.png"/><Relationship Id="rId16" Type="http://schemas.openxmlformats.org/officeDocument/2006/relationships/image" Target="../media/image16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8.wmf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13" Type="http://schemas.openxmlformats.org/officeDocument/2006/relationships/image" Target="../media/image10.wmf"/><Relationship Id="rId3" Type="http://schemas.openxmlformats.org/officeDocument/2006/relationships/image" Target="../media/image4.wmf"/><Relationship Id="rId7" Type="http://schemas.openxmlformats.org/officeDocument/2006/relationships/image" Target="../media/image18.png"/><Relationship Id="rId12" Type="http://schemas.openxmlformats.org/officeDocument/2006/relationships/image" Target="../media/image8.wmf"/><Relationship Id="rId17" Type="http://schemas.openxmlformats.org/officeDocument/2006/relationships/image" Target="../media/image3.png"/><Relationship Id="rId2" Type="http://schemas.openxmlformats.org/officeDocument/2006/relationships/image" Target="../media/image14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11" Type="http://schemas.openxmlformats.org/officeDocument/2006/relationships/image" Target="../media/image11.wmf"/><Relationship Id="rId5" Type="http://schemas.openxmlformats.org/officeDocument/2006/relationships/image" Target="../media/image2.png"/><Relationship Id="rId15" Type="http://schemas.openxmlformats.org/officeDocument/2006/relationships/image" Target="../media/image13.wmf"/><Relationship Id="rId10" Type="http://schemas.openxmlformats.org/officeDocument/2006/relationships/image" Target="../media/image5.png"/><Relationship Id="rId4" Type="http://schemas.openxmlformats.org/officeDocument/2006/relationships/image" Target="../media/image12.wmf"/><Relationship Id="rId9" Type="http://schemas.openxmlformats.org/officeDocument/2006/relationships/image" Target="../media/image15.wmf"/><Relationship Id="rId1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9.png"/><Relationship Id="rId18" Type="http://schemas.openxmlformats.org/officeDocument/2006/relationships/image" Target="../media/image8.wmf"/><Relationship Id="rId3" Type="http://schemas.openxmlformats.org/officeDocument/2006/relationships/image" Target="../media/image9.wmf"/><Relationship Id="rId7" Type="http://schemas.openxmlformats.org/officeDocument/2006/relationships/image" Target="../media/image20.png"/><Relationship Id="rId12" Type="http://schemas.openxmlformats.org/officeDocument/2006/relationships/image" Target="../media/image6.wmf"/><Relationship Id="rId1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8.png"/><Relationship Id="rId5" Type="http://schemas.openxmlformats.org/officeDocument/2006/relationships/image" Target="../media/image13.wmf"/><Relationship Id="rId15" Type="http://schemas.openxmlformats.org/officeDocument/2006/relationships/image" Target="../media/image5.png"/><Relationship Id="rId10" Type="http://schemas.openxmlformats.org/officeDocument/2006/relationships/image" Target="../media/image14.png"/><Relationship Id="rId4" Type="http://schemas.openxmlformats.org/officeDocument/2006/relationships/image" Target="../media/image17.wmf"/><Relationship Id="rId9" Type="http://schemas.openxmlformats.org/officeDocument/2006/relationships/image" Target="../media/image15.wmf"/><Relationship Id="rId1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725144"/>
            <a:ext cx="6400800" cy="175260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Anotace: </a:t>
            </a: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Vhodné pro žáky 4. tříd. ZŠ. Žáci se seznámí s potřebnou slovní zásobou a vytvářejí jednoduché věty podle obrázků s použitím správných předložek</a:t>
            </a: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Žáci si také zopakují vazby THERE IS a THERE </a:t>
            </a:r>
            <a:r>
              <a:rPr lang="cs-CZ" sz="1400" dirty="0" smtClean="0">
                <a:solidFill>
                  <a:schemeClr val="tx1"/>
                </a:solidFill>
              </a:rPr>
              <a:t>ARE</a:t>
            </a: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Doplňkový materiál: www.office.microsoft.com</a:t>
            </a:r>
            <a:endParaRPr lang="en-US" sz="14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8136904" cy="18002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1980340"/>
              </p:ext>
            </p:extLst>
          </p:nvPr>
        </p:nvGraphicFramePr>
        <p:xfrm>
          <a:off x="1755266" y="2348880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VY_32_INOVACE_09_THERE </a:t>
                      </a: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IS/ARE, PREPOSITIONS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THERE IS/ARE, PREPOSITIONS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73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39552" y="506171"/>
            <a:ext cx="1204176" cy="4001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AN APPLE</a:t>
            </a:r>
            <a:endParaRPr lang="en-US" sz="2000" dirty="0"/>
          </a:p>
        </p:txBody>
      </p:sp>
      <p:sp>
        <p:nvSpPr>
          <p:cNvPr id="7" name="Obdélník 6"/>
          <p:cNvSpPr/>
          <p:nvPr/>
        </p:nvSpPr>
        <p:spPr>
          <a:xfrm>
            <a:off x="1055333" y="1408436"/>
            <a:ext cx="935321" cy="4001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A PEAR</a:t>
            </a:r>
            <a:endParaRPr lang="en-US" sz="2000" dirty="0"/>
          </a:p>
        </p:txBody>
      </p:sp>
      <p:sp>
        <p:nvSpPr>
          <p:cNvPr id="8" name="Obdélník 7"/>
          <p:cNvSpPr/>
          <p:nvPr/>
        </p:nvSpPr>
        <p:spPr>
          <a:xfrm>
            <a:off x="1645931" y="2025951"/>
            <a:ext cx="1172885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A MELON</a:t>
            </a:r>
            <a:endParaRPr lang="en-US" sz="2000" dirty="0"/>
          </a:p>
        </p:txBody>
      </p:sp>
      <p:sp>
        <p:nvSpPr>
          <p:cNvPr id="9" name="Obdélník 8"/>
          <p:cNvSpPr/>
          <p:nvPr/>
        </p:nvSpPr>
        <p:spPr>
          <a:xfrm>
            <a:off x="872982" y="2770167"/>
            <a:ext cx="1523622" cy="40011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A PINEAPPLE</a:t>
            </a:r>
            <a:endParaRPr lang="en-US" sz="2000" dirty="0"/>
          </a:p>
        </p:txBody>
      </p:sp>
      <p:sp>
        <p:nvSpPr>
          <p:cNvPr id="10" name="Obdélník 9"/>
          <p:cNvSpPr/>
          <p:nvPr/>
        </p:nvSpPr>
        <p:spPr>
          <a:xfrm>
            <a:off x="2347721" y="3138551"/>
            <a:ext cx="1804212" cy="40011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A STRAWBERRY</a:t>
            </a:r>
            <a:endParaRPr lang="en-US" sz="2000" dirty="0"/>
          </a:p>
        </p:txBody>
      </p:sp>
      <p:sp>
        <p:nvSpPr>
          <p:cNvPr id="11" name="Obdélník 10"/>
          <p:cNvSpPr/>
          <p:nvPr/>
        </p:nvSpPr>
        <p:spPr>
          <a:xfrm>
            <a:off x="389400" y="4596903"/>
            <a:ext cx="1009315" cy="40011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GRAPES</a:t>
            </a:r>
            <a:endParaRPr lang="en-US" sz="2000" dirty="0"/>
          </a:p>
        </p:txBody>
      </p:sp>
      <p:sp>
        <p:nvSpPr>
          <p:cNvPr id="12" name="Obdélník 11"/>
          <p:cNvSpPr/>
          <p:nvPr/>
        </p:nvSpPr>
        <p:spPr>
          <a:xfrm>
            <a:off x="1842204" y="3749175"/>
            <a:ext cx="1211294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 smtClean="0"/>
              <a:t>ORANGE</a:t>
            </a:r>
            <a:r>
              <a:rPr lang="cs-CZ" sz="2000" dirty="0"/>
              <a:t>S</a:t>
            </a:r>
            <a:endParaRPr lang="en-US" sz="2000" dirty="0"/>
          </a:p>
        </p:txBody>
      </p:sp>
      <p:sp>
        <p:nvSpPr>
          <p:cNvPr id="13" name="Obdélník 12"/>
          <p:cNvSpPr/>
          <p:nvPr/>
        </p:nvSpPr>
        <p:spPr>
          <a:xfrm>
            <a:off x="1141640" y="6033215"/>
            <a:ext cx="1305870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A BANANA</a:t>
            </a:r>
            <a:endParaRPr lang="en-US" sz="2000" dirty="0"/>
          </a:p>
        </p:txBody>
      </p:sp>
      <p:sp>
        <p:nvSpPr>
          <p:cNvPr id="18" name="Obdélník 17"/>
          <p:cNvSpPr/>
          <p:nvPr/>
        </p:nvSpPr>
        <p:spPr>
          <a:xfrm>
            <a:off x="6238774" y="518135"/>
            <a:ext cx="1301959" cy="40011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THE CHAIR</a:t>
            </a:r>
            <a:endParaRPr lang="en-US" sz="2000" dirty="0"/>
          </a:p>
        </p:txBody>
      </p:sp>
      <p:sp>
        <p:nvSpPr>
          <p:cNvPr id="19" name="Obdélník 18"/>
          <p:cNvSpPr/>
          <p:nvPr/>
        </p:nvSpPr>
        <p:spPr>
          <a:xfrm>
            <a:off x="6419914" y="1068756"/>
            <a:ext cx="1167307" cy="40011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THE TREE</a:t>
            </a:r>
            <a:endParaRPr lang="en-US" sz="2000" dirty="0"/>
          </a:p>
        </p:txBody>
      </p:sp>
      <p:sp>
        <p:nvSpPr>
          <p:cNvPr id="20" name="Obdélník 19"/>
          <p:cNvSpPr/>
          <p:nvPr/>
        </p:nvSpPr>
        <p:spPr>
          <a:xfrm>
            <a:off x="6629625" y="1862373"/>
            <a:ext cx="1470274" cy="40011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THE TEAPOT</a:t>
            </a:r>
            <a:endParaRPr lang="en-US" sz="2000" dirty="0"/>
          </a:p>
        </p:txBody>
      </p:sp>
      <p:sp>
        <p:nvSpPr>
          <p:cNvPr id="21" name="Obdélník 20"/>
          <p:cNvSpPr/>
          <p:nvPr/>
        </p:nvSpPr>
        <p:spPr>
          <a:xfrm>
            <a:off x="6308538" y="2561661"/>
            <a:ext cx="1278683" cy="40011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THE TABLE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230165" y="3627417"/>
            <a:ext cx="1101584" cy="40011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THE SUN</a:t>
            </a:r>
            <a:endParaRPr lang="en-US" sz="2000" dirty="0"/>
          </a:p>
        </p:txBody>
      </p:sp>
      <p:sp>
        <p:nvSpPr>
          <p:cNvPr id="23" name="Obdélník 22"/>
          <p:cNvSpPr/>
          <p:nvPr/>
        </p:nvSpPr>
        <p:spPr>
          <a:xfrm>
            <a:off x="6361816" y="4555933"/>
            <a:ext cx="1382879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THE CLOUD</a:t>
            </a:r>
            <a:endParaRPr lang="en-US" sz="2000" dirty="0"/>
          </a:p>
        </p:txBody>
      </p:sp>
      <p:pic>
        <p:nvPicPr>
          <p:cNvPr id="1026" name="Picture 2" descr="C:\Users\Škola\AppData\Local\Microsoft\Windows\Temporary Internet Files\Content.IE5\05RAXWZH\dglxasset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4481" y="0"/>
            <a:ext cx="1179861" cy="117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QCXHV5K3\MC90043690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596" y="170441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BPT6I3HX\MC900089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72" y="2231705"/>
            <a:ext cx="683510" cy="118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kola\AppData\Local\Microsoft\Windows\Temporary Internet Files\Content.IE5\BPT6I3HX\MC90043689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9796" y="2770167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kola\AppData\Local\Microsoft\Windows\Temporary Internet Files\Content.IE5\05RAXWZH\MC9001511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83458"/>
            <a:ext cx="1075882" cy="838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\AppData\Local\Microsoft\Windows\Temporary Internet Files\Content.IE5\05RAXWZH\MC9003357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185" y="4291797"/>
            <a:ext cx="1073536" cy="1096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05RAXWZH\MC9002153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27" y="5220441"/>
            <a:ext cx="856838" cy="1212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kola\AppData\Local\Microsoft\Windows\Temporary Internet Files\Content.IE5\05RAXWZH\MC9003344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99" y="908193"/>
            <a:ext cx="622706" cy="1059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kola\AppData\Local\Microsoft\Windows\Temporary Internet Files\Content.IE5\05RAXWZH\MC90038383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645" y="286491"/>
            <a:ext cx="658368" cy="93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Škola\AppData\Local\Microsoft\Windows\Temporary Internet Files\Content.IE5\BPT6I3HX\MC9004418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8469" y="446780"/>
            <a:ext cx="860749" cy="98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5413099" y="5035775"/>
            <a:ext cx="1440523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000" dirty="0"/>
              <a:t>THE BASKET</a:t>
            </a:r>
            <a:endParaRPr lang="en-US" sz="2000" dirty="0"/>
          </a:p>
        </p:txBody>
      </p:sp>
      <p:sp>
        <p:nvSpPr>
          <p:cNvPr id="25" name="Obdélník 24"/>
          <p:cNvSpPr/>
          <p:nvPr/>
        </p:nvSpPr>
        <p:spPr>
          <a:xfrm>
            <a:off x="6238774" y="5587979"/>
            <a:ext cx="1087157" cy="40011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THE BOX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37" name="Obrázek 36"/>
          <p:cNvPicPr/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645" y="1791596"/>
            <a:ext cx="1136650" cy="7194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Obrázek 37"/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5384" y="3865306"/>
            <a:ext cx="1439347" cy="917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Obrázek 38"/>
          <p:cNvPicPr/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920" y="4740599"/>
            <a:ext cx="847725" cy="871855"/>
          </a:xfrm>
          <a:prstGeom prst="rect">
            <a:avLst/>
          </a:prstGeom>
          <a:noFill/>
        </p:spPr>
      </p:pic>
      <p:pic>
        <p:nvPicPr>
          <p:cNvPr id="40" name="Obrázek 39"/>
          <p:cNvPicPr/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197" y="2874769"/>
            <a:ext cx="1306195" cy="13277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7" name="Picture 13" descr="C:\Users\Škola\AppData\Local\Microsoft\Windows\Temporary Internet Files\Content.IE5\DPWNGMEE\MC90023727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715" y="5002172"/>
            <a:ext cx="1247960" cy="117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Škola\AppData\Local\Microsoft\Windows\Temporary Internet Files\Content.IE5\05RAXWZH\MC900013394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9385" y="2542721"/>
            <a:ext cx="921027" cy="90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C:\Users\Škola\AppData\Local\Microsoft\Windows\Temporary Internet Files\Content.IE5\QCXHV5K3\MC90043690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8996" y="185681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73101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:\Users\Škola\AppData\Local\Microsoft\Windows\Temporary Internet Files\Content.IE5\05RAXWZH\MC9002153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41623"/>
            <a:ext cx="856838" cy="1212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Škola\AppData\Local\Microsoft\Windows\Temporary Internet Files\Content.IE5\DPWNGMEE\MC900237271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969" y="255761"/>
            <a:ext cx="3194179" cy="2998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Škola\AppData\Local\Microsoft\Windows\Temporary Internet Files\Content.IE5\05RAXWZH\MC9000133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086" y="581116"/>
            <a:ext cx="2311919" cy="2263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Škola\AppData\Local\Microsoft\Windows\Temporary Internet Files\Content.IE5\05RAXWZH\MC9003838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24944"/>
            <a:ext cx="2380095" cy="337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Škola\AppData\Local\Microsoft\Windows\Temporary Internet Files\Content.IE5\05RAXWZH\dglxasset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547" y="581116"/>
            <a:ext cx="1179861" cy="117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Škola\AppData\Local\Microsoft\Windows\Temporary Internet Files\Content.IE5\BPT6I3HX\MC9000899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148" y="3645024"/>
            <a:ext cx="683510" cy="118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3569" y="1713086"/>
            <a:ext cx="875561" cy="1015663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6000" dirty="0" smtClean="0">
                <a:solidFill>
                  <a:schemeClr val="tx1"/>
                </a:solidFill>
              </a:rPr>
              <a:t>IN</a:t>
            </a:r>
            <a:endParaRPr lang="en-US" sz="6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96366" y="3547450"/>
            <a:ext cx="1191352" cy="1015663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6000" dirty="0" smtClean="0">
                <a:solidFill>
                  <a:schemeClr val="tx1"/>
                </a:solidFill>
              </a:rPr>
              <a:t>ON</a:t>
            </a:r>
            <a:endParaRPr lang="en-US" sz="6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60072" y="2924944"/>
            <a:ext cx="2441694" cy="101566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6000" dirty="0" smtClean="0">
                <a:solidFill>
                  <a:schemeClr val="tx1"/>
                </a:solidFill>
              </a:rPr>
              <a:t>UNDER</a:t>
            </a:r>
            <a:endParaRPr lang="en-US" sz="6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5600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971" y="2591268"/>
            <a:ext cx="1868386" cy="2035682"/>
          </a:xfrm>
          <a:prstGeom prst="rect">
            <a:avLst/>
          </a:prstGeom>
          <a:noFill/>
        </p:spPr>
      </p:pic>
      <p:pic>
        <p:nvPicPr>
          <p:cNvPr id="7" name="Picture 5" descr="C:\Users\Škola\AppData\Local\Microsoft\Windows\Temporary Internet Files\Content.IE5\BPT6I3HX\MC9000899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18340"/>
            <a:ext cx="683510" cy="118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90" y="4243220"/>
            <a:ext cx="2078166" cy="18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2" descr="C:\Users\Škola\AppData\Local\Microsoft\Windows\Temporary Internet Files\Content.IE5\05RAXWZH\dglxasset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60" y="3741724"/>
            <a:ext cx="1179861" cy="117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Škola\AppData\Local\Microsoft\Windows\Temporary Internet Files\Content.IE5\05RAXWZH\MC9000133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66" y="321689"/>
            <a:ext cx="2015718" cy="1973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559" y="4535253"/>
            <a:ext cx="2278892" cy="213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7" descr="C:\Users\Škola\AppData\Local\Microsoft\Windows\Temporary Internet Files\Content.IE5\05RAXWZH\MC9001511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7539" y="3061499"/>
            <a:ext cx="1075882" cy="838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269"/>
            <a:ext cx="2791267" cy="27864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6" descr="C:\Users\Škola\AppData\Local\Microsoft\Windows\Temporary Internet Files\Content.IE5\BPT6I3HX\MC900436899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07553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Škola\AppData\Local\Microsoft\Windows\Temporary Internet Files\Content.IE5\BPT6I3HX\MC900441822[1].wm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37405"/>
            <a:ext cx="3152153" cy="362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Škola\AppData\Local\Microsoft\Windows\Temporary Internet Files\Content.IE5\05RAXWZH\MC90021535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662" y="5645116"/>
            <a:ext cx="856838" cy="1212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Škola\AppData\Local\Microsoft\Windows\Temporary Internet Files\Content.IE5\05RAXWZH\MC90038383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694" y="1996495"/>
            <a:ext cx="1818418" cy="257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C:\Users\Škola\AppData\Local\Microsoft\Windows\Temporary Internet Files\Content.IE5\05RAXWZH\MC90033441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376" y="2379088"/>
            <a:ext cx="622706" cy="1059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Obrázek 15"/>
          <p:cNvPicPr/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25358"/>
            <a:ext cx="2461129" cy="16593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248" y="406526"/>
            <a:ext cx="1073150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4" descr="C:\Users\Škola\AppData\Local\Microsoft\Windows\Temporary Internet Files\Content.IE5\QCXHV5K3\MC900436903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7539" y="492158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0246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0" descr="C:\Users\Škola\AppData\Local\Microsoft\Windows\Temporary Internet Files\Content.IE5\05RAXWZH\MC900334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086" y="711346"/>
            <a:ext cx="622706" cy="1059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8685" y="1860847"/>
            <a:ext cx="238238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THERE IS</a:t>
            </a:r>
            <a:endParaRPr lang="en-US" sz="4800" dirty="0"/>
          </a:p>
        </p:txBody>
      </p:sp>
      <p:sp>
        <p:nvSpPr>
          <p:cNvPr id="5" name="Obdélník 4"/>
          <p:cNvSpPr/>
          <p:nvPr/>
        </p:nvSpPr>
        <p:spPr>
          <a:xfrm>
            <a:off x="467399" y="2838550"/>
            <a:ext cx="293702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THERE ARE</a:t>
            </a:r>
            <a:endParaRPr lang="en-US" sz="4800" dirty="0"/>
          </a:p>
        </p:txBody>
      </p:sp>
      <p:pic>
        <p:nvPicPr>
          <p:cNvPr id="6" name="Picture 14" descr="C:\Users\Škola\AppData\Local\Microsoft\Windows\Temporary Internet Files\Content.IE5\05RAXWZH\MC9000133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501" y="135584"/>
            <a:ext cx="2015718" cy="1973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494" y="201546"/>
            <a:ext cx="2461129" cy="1659301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11" descr="C:\Users\Škola\AppData\Local\Microsoft\Windows\Temporary Internet Files\Content.IE5\05RAXWZH\MC9003838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0010" y="4019696"/>
            <a:ext cx="1818418" cy="257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704" y="4797151"/>
            <a:ext cx="2079625" cy="179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2" descr="C:\Users\Škola\AppData\Local\Microsoft\Windows\Temporary Internet Files\Content.IE5\BPT6I3HX\MC900441822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85" y="3612310"/>
            <a:ext cx="2464107" cy="283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Obrázek 10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421" y="1279819"/>
            <a:ext cx="2887350" cy="28667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/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318" y="4440108"/>
            <a:ext cx="1868386" cy="2035682"/>
          </a:xfrm>
          <a:prstGeom prst="rect">
            <a:avLst/>
          </a:prstGeom>
          <a:noFill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996" y="2039254"/>
            <a:ext cx="2278892" cy="213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7" descr="C:\Users\Škola\AppData\Local\Microsoft\Windows\Temporary Internet Files\Content.IE5\05RAXWZH\MC90015116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172" y="5764586"/>
            <a:ext cx="912704" cy="711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084" y="4608726"/>
            <a:ext cx="1073150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 descr="C:\Users\Škola\AppData\Local\Microsoft\Windows\Temporary Internet Files\Content.IE5\05RAXWZH\dglxasset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497" y="1929440"/>
            <a:ext cx="1179861" cy="117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Škola\AppData\Local\Microsoft\Windows\Temporary Internet Files\Content.IE5\BPT6I3HX\MC900436899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679915">
            <a:off x="5385461" y="498773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Škola\AppData\Local\Microsoft\Windows\Temporary Internet Files\Content.IE5\BPT6I3HX\MC90008994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904" y="2039254"/>
            <a:ext cx="683510" cy="118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Škola\AppData\Local\Microsoft\Windows\Temporary Internet Files\Content.IE5\QCXHV5K3\MC900436903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962" y="479715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Users\Škola\AppData\Local\Microsoft\Windows\Temporary Internet Files\Content.IE5\05RAXWZH\MC900215358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996" y="424754"/>
            <a:ext cx="856838" cy="1212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08493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112</Words>
  <Application>Microsoft Office PowerPoint</Application>
  <PresentationFormat>Předvádění na obrazovce (4:3)</PresentationFormat>
  <Paragraphs>39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11</cp:revision>
  <dcterms:created xsi:type="dcterms:W3CDTF">2013-12-11T20:18:51Z</dcterms:created>
  <dcterms:modified xsi:type="dcterms:W3CDTF">2014-01-30T11:03:45Z</dcterms:modified>
</cp:coreProperties>
</file>