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9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5C2192-A0FF-4ACE-8FCD-C38B3AE09147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349342-ECD6-4179-8ACC-B14E85BEFE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694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>
                <a:latin typeface="Comic Sans MS" panose="030F0702030302020204" pitchFamily="66" charset="0"/>
              </a:rPr>
              <a:t>HLEDÁNÍ</a:t>
            </a:r>
            <a:r>
              <a:rPr lang="cs-CZ" b="1" baseline="0" dirty="0" smtClean="0">
                <a:latin typeface="Comic Sans MS" panose="030F0702030302020204" pitchFamily="66" charset="0"/>
              </a:rPr>
              <a:t> SLOV</a:t>
            </a:r>
            <a:endParaRPr lang="en-US" b="1" dirty="0">
              <a:latin typeface="Comic Sans MS" panose="030F0702030302020204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349342-ECD6-4179-8ACC-B14E85BEFE6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735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>
              <a:latin typeface="Comic Sans MS" panose="030F0702030302020204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349342-ECD6-4179-8ACC-B14E85BEFE6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735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5BDEE-1FC0-4770-BD59-6CC410F31F44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86DB1-1BA0-4232-A3CC-779C2A2E4A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6970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5BDEE-1FC0-4770-BD59-6CC410F31F44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86DB1-1BA0-4232-A3CC-779C2A2E4A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850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5BDEE-1FC0-4770-BD59-6CC410F31F44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86DB1-1BA0-4232-A3CC-779C2A2E4A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225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5BDEE-1FC0-4770-BD59-6CC410F31F44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86DB1-1BA0-4232-A3CC-779C2A2E4A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079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5BDEE-1FC0-4770-BD59-6CC410F31F44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86DB1-1BA0-4232-A3CC-779C2A2E4A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998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5BDEE-1FC0-4770-BD59-6CC410F31F44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86DB1-1BA0-4232-A3CC-779C2A2E4A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037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5BDEE-1FC0-4770-BD59-6CC410F31F44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86DB1-1BA0-4232-A3CC-779C2A2E4A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689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5BDEE-1FC0-4770-BD59-6CC410F31F44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86DB1-1BA0-4232-A3CC-779C2A2E4A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970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5BDEE-1FC0-4770-BD59-6CC410F31F44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86DB1-1BA0-4232-A3CC-779C2A2E4A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135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5BDEE-1FC0-4770-BD59-6CC410F31F44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86DB1-1BA0-4232-A3CC-779C2A2E4A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202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5BDEE-1FC0-4770-BD59-6CC410F31F44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86DB1-1BA0-4232-A3CC-779C2A2E4A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094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F5BDEE-1FC0-4770-BD59-6CC410F31F44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786DB1-1BA0-4232-A3CC-779C2A2E4A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760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4293096"/>
            <a:ext cx="6400800" cy="1368152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>
                <a:solidFill>
                  <a:schemeClr val="tx1"/>
                </a:solidFill>
              </a:rPr>
              <a:t>Anotace:</a:t>
            </a:r>
          </a:p>
          <a:p>
            <a:pPr algn="l"/>
            <a:r>
              <a:rPr lang="cs-CZ" sz="1400" dirty="0" smtClean="0">
                <a:solidFill>
                  <a:schemeClr val="tx1"/>
                </a:solidFill>
              </a:rPr>
              <a:t>Cvičení vhodné pro žáky 3. ročníků, k upevnění slovní zásoby. </a:t>
            </a:r>
          </a:p>
          <a:p>
            <a:pPr algn="l"/>
            <a:r>
              <a:rPr lang="cs-CZ" sz="1400" dirty="0" smtClean="0">
                <a:solidFill>
                  <a:schemeClr val="tx1"/>
                </a:solidFill>
              </a:rPr>
              <a:t>Žáci najdou slova napsaná okolo rámečku a zapíší ke správnému obrázku.</a:t>
            </a:r>
          </a:p>
          <a:p>
            <a:pPr algn="l"/>
            <a:r>
              <a:rPr lang="cs-CZ" sz="1400" dirty="0" smtClean="0">
                <a:solidFill>
                  <a:schemeClr val="tx1"/>
                </a:solidFill>
              </a:rPr>
              <a:t>Upevňují si schopnost psaného výrazu se zrakovou oporou. 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sz="1400" dirty="0" err="1" smtClean="0">
                <a:solidFill>
                  <a:schemeClr val="tx1"/>
                </a:solidFill>
              </a:rPr>
              <a:t>Doplńkový</a:t>
            </a:r>
            <a:r>
              <a:rPr lang="cs-CZ" sz="1400" dirty="0" smtClean="0">
                <a:solidFill>
                  <a:schemeClr val="tx1"/>
                </a:solidFill>
              </a:rPr>
              <a:t> materiál: www.office.microsoft.com</a:t>
            </a:r>
            <a:endParaRPr lang="en-US" sz="1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8424936" cy="1705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7260042"/>
              </p:ext>
            </p:extLst>
          </p:nvPr>
        </p:nvGraphicFramePr>
        <p:xfrm>
          <a:off x="1619672" y="1876689"/>
          <a:ext cx="5705475" cy="2085975"/>
        </p:xfrm>
        <a:graphic>
          <a:graphicData uri="http://schemas.openxmlformats.org/drawingml/2006/table">
            <a:tbl>
              <a:tblPr/>
              <a:tblGrid>
                <a:gridCol w="1343025"/>
                <a:gridCol w="4362450"/>
              </a:tblGrid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J.E. Purkyně Libochovice  a ZUŠ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Barbara Bláhová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VY_32_INOVACE_18_WORD SEARCH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WORD SEARCH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CZ.1.07/1.04.00/21.2803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984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Škola\AppData\Local\Microsoft\Windows\Temporary Internet Files\Content.IE5\XHRBVTME\MC9000884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483" y="1282227"/>
            <a:ext cx="1215633" cy="1121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kola\AppData\Local\Microsoft\Windows\Temporary Internet Files\Content.IE5\XHRBVTME\MC9003962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8071" y="2806750"/>
            <a:ext cx="899770" cy="930859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026" name="Picture 2" descr="C:\Users\Škola\AppData\Local\Microsoft\Windows\Temporary Internet Files\Content.IE5\LUSJ4QKL\MC9003561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68760"/>
            <a:ext cx="1233749" cy="1029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kola\AppData\Local\Microsoft\Windows\Temporary Internet Files\Content.IE5\B12G1931\MC9003046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405" y="1268760"/>
            <a:ext cx="1286531" cy="1061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kola\AppData\Local\Microsoft\Windows\Temporary Internet Files\Content.IE5\15E18XA5\MC90002838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7" y="1282227"/>
            <a:ext cx="1334546" cy="1016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kola\AppData\Local\Microsoft\Windows\Temporary Internet Files\Content.IE5\LUSJ4QKL\MC90001479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120" y="1342318"/>
            <a:ext cx="1107566" cy="942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475656" y="2298498"/>
            <a:ext cx="1233749" cy="41042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Zaoblený obdélník 9"/>
          <p:cNvSpPr/>
          <p:nvPr/>
        </p:nvSpPr>
        <p:spPr>
          <a:xfrm>
            <a:off x="2796079" y="2314953"/>
            <a:ext cx="1233749" cy="41042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11082" y="2330164"/>
            <a:ext cx="1233749" cy="41042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Zaoblený obdélník 11"/>
          <p:cNvSpPr/>
          <p:nvPr/>
        </p:nvSpPr>
        <p:spPr>
          <a:xfrm>
            <a:off x="5436096" y="2330164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Zaoblený obdélník 12"/>
          <p:cNvSpPr/>
          <p:nvPr/>
        </p:nvSpPr>
        <p:spPr>
          <a:xfrm>
            <a:off x="6732223" y="2330164"/>
            <a:ext cx="1233749" cy="41042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31" name="Picture 7" descr="C:\Users\Škola\AppData\Local\Microsoft\Windows\Temporary Internet Files\Content.IE5\B12G1931\MC9003405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0039" y="2740586"/>
            <a:ext cx="544982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kola\AppData\Local\Microsoft\Windows\Temporary Internet Files\Content.IE5\15E18XA5\MC90035614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638" y="2806750"/>
            <a:ext cx="1225298" cy="848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kola\AppData\Local\Microsoft\Windows\Temporary Internet Files\Content.IE5\LUSJ4QKL\MC90037996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721" y="2750478"/>
            <a:ext cx="769630" cy="904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Zaoblený obdélník 19"/>
          <p:cNvSpPr/>
          <p:nvPr/>
        </p:nvSpPr>
        <p:spPr>
          <a:xfrm>
            <a:off x="1495818" y="3654985"/>
            <a:ext cx="1233749" cy="41042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Zaoblený obdélník 20"/>
          <p:cNvSpPr/>
          <p:nvPr/>
        </p:nvSpPr>
        <p:spPr>
          <a:xfrm>
            <a:off x="2808058" y="3654986"/>
            <a:ext cx="1233749" cy="41042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Zaoblený obdélník 21"/>
          <p:cNvSpPr/>
          <p:nvPr/>
        </p:nvSpPr>
        <p:spPr>
          <a:xfrm>
            <a:off x="4133072" y="3654986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Zaoblený obdélník 22"/>
          <p:cNvSpPr/>
          <p:nvPr/>
        </p:nvSpPr>
        <p:spPr>
          <a:xfrm>
            <a:off x="5457402" y="3654985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Zaoblený obdélník 23"/>
          <p:cNvSpPr/>
          <p:nvPr/>
        </p:nvSpPr>
        <p:spPr>
          <a:xfrm>
            <a:off x="6760918" y="3653628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6" name="Picture 12" descr="C:\Users\Škola\AppData\Local\Microsoft\Windows\Temporary Internet Files\Content.IE5\15E18XA5\MC90034957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6970" y="4072692"/>
            <a:ext cx="1082116" cy="909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Škola\AppData\Local\Microsoft\Windows\Temporary Internet Files\Content.IE5\LUSJ4QKL\MC90035642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300" y="4072692"/>
            <a:ext cx="971305" cy="977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Škola\AppData\Local\Microsoft\Windows\Temporary Internet Files\Content.IE5\B12G1931\MC90041353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7860" y="4118305"/>
            <a:ext cx="1002721" cy="818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Škola\AppData\Local\Microsoft\Windows\Temporary Internet Files\Content.IE5\15E18XA5\MC900411886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193" y="2806750"/>
            <a:ext cx="1107984" cy="810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Škola\AppData\Local\Microsoft\Windows\Temporary Internet Files\Content.IE5\XHRBVTME\MC900233347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595" y="4078270"/>
            <a:ext cx="967106" cy="858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920320" y="4034750"/>
            <a:ext cx="96693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>
                <a:latin typeface="Wide Latin" panose="020A0A07050505020404" pitchFamily="18" charset="0"/>
              </a:rPr>
              <a:t>5</a:t>
            </a:r>
            <a:endParaRPr lang="en-US" sz="5400" dirty="0">
              <a:latin typeface="Wide Latin" panose="020A0A07050505020404" pitchFamily="18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1505451" y="4958080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Zaoblený obdélník 32"/>
          <p:cNvSpPr/>
          <p:nvPr/>
        </p:nvSpPr>
        <p:spPr>
          <a:xfrm>
            <a:off x="2835768" y="4958080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Zaoblený obdélník 33"/>
          <p:cNvSpPr/>
          <p:nvPr/>
        </p:nvSpPr>
        <p:spPr>
          <a:xfrm>
            <a:off x="4168233" y="4958080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Zaoblený obdélník 34"/>
          <p:cNvSpPr/>
          <p:nvPr/>
        </p:nvSpPr>
        <p:spPr>
          <a:xfrm>
            <a:off x="5497500" y="4958080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Zaoblený obdélník 35"/>
          <p:cNvSpPr/>
          <p:nvPr/>
        </p:nvSpPr>
        <p:spPr>
          <a:xfrm>
            <a:off x="6822287" y="4950302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1331640" y="1196752"/>
            <a:ext cx="6802068" cy="42484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1331173" y="550421"/>
            <a:ext cx="155042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DOOR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88356" y="550370"/>
            <a:ext cx="198644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RUBBER</a:t>
            </a:r>
            <a:endParaRPr lang="en-US" sz="3600" dirty="0"/>
          </a:p>
        </p:txBody>
      </p:sp>
      <p:sp>
        <p:nvSpPr>
          <p:cNvPr id="15" name="Obdélník 14"/>
          <p:cNvSpPr/>
          <p:nvPr/>
        </p:nvSpPr>
        <p:spPr>
          <a:xfrm>
            <a:off x="4478083" y="550421"/>
            <a:ext cx="131638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FIVE</a:t>
            </a:r>
            <a:endParaRPr lang="en-US" sz="3600" dirty="0"/>
          </a:p>
        </p:txBody>
      </p:sp>
      <p:sp>
        <p:nvSpPr>
          <p:cNvPr id="16" name="Obdélník 15"/>
          <p:cNvSpPr/>
          <p:nvPr/>
        </p:nvSpPr>
        <p:spPr>
          <a:xfrm>
            <a:off x="5606464" y="550319"/>
            <a:ext cx="22621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GORILLA</a:t>
            </a:r>
            <a:endParaRPr lang="en-US" sz="3600" dirty="0"/>
          </a:p>
        </p:txBody>
      </p:sp>
      <p:sp>
        <p:nvSpPr>
          <p:cNvPr id="17" name="Obdélník 16"/>
          <p:cNvSpPr/>
          <p:nvPr/>
        </p:nvSpPr>
        <p:spPr>
          <a:xfrm rot="16200000">
            <a:off x="260511" y="4532258"/>
            <a:ext cx="149592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BOOK</a:t>
            </a:r>
            <a:endParaRPr lang="en-US" sz="3600" dirty="0"/>
          </a:p>
        </p:txBody>
      </p:sp>
      <p:sp>
        <p:nvSpPr>
          <p:cNvPr id="18" name="Obdélník 17"/>
          <p:cNvSpPr/>
          <p:nvPr/>
        </p:nvSpPr>
        <p:spPr>
          <a:xfrm rot="5400000">
            <a:off x="7272896" y="1835782"/>
            <a:ext cx="236795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DOLPHIN</a:t>
            </a:r>
            <a:endParaRPr lang="en-US" sz="3600" dirty="0"/>
          </a:p>
        </p:txBody>
      </p:sp>
      <p:sp>
        <p:nvSpPr>
          <p:cNvPr id="19" name="Obdélník 18"/>
          <p:cNvSpPr/>
          <p:nvPr/>
        </p:nvSpPr>
        <p:spPr>
          <a:xfrm>
            <a:off x="1109493" y="5449066"/>
            <a:ext cx="224131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BANANA</a:t>
            </a:r>
            <a:endParaRPr lang="en-US" sz="3600" dirty="0"/>
          </a:p>
        </p:txBody>
      </p:sp>
      <p:sp>
        <p:nvSpPr>
          <p:cNvPr id="25" name="Obdélník 24"/>
          <p:cNvSpPr/>
          <p:nvPr/>
        </p:nvSpPr>
        <p:spPr>
          <a:xfrm rot="5400000">
            <a:off x="7892455" y="4947328"/>
            <a:ext cx="112883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BAG</a:t>
            </a:r>
            <a:endParaRPr lang="en-US" sz="3600" dirty="0"/>
          </a:p>
        </p:txBody>
      </p:sp>
      <p:sp>
        <p:nvSpPr>
          <p:cNvPr id="26" name="Obdélník 25"/>
          <p:cNvSpPr/>
          <p:nvPr/>
        </p:nvSpPr>
        <p:spPr>
          <a:xfrm rot="5400000">
            <a:off x="7585758" y="3701207"/>
            <a:ext cx="170912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CHAIR</a:t>
            </a:r>
            <a:endParaRPr lang="en-US" sz="3600" dirty="0"/>
          </a:p>
        </p:txBody>
      </p:sp>
      <p:sp>
        <p:nvSpPr>
          <p:cNvPr id="27" name="Obdélník 26"/>
          <p:cNvSpPr/>
          <p:nvPr/>
        </p:nvSpPr>
        <p:spPr>
          <a:xfrm>
            <a:off x="3146821" y="5445224"/>
            <a:ext cx="216437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ORANGE</a:t>
            </a:r>
            <a:endParaRPr lang="en-US" sz="3600" dirty="0"/>
          </a:p>
        </p:txBody>
      </p:sp>
      <p:sp>
        <p:nvSpPr>
          <p:cNvPr id="28" name="Obdélník 27"/>
          <p:cNvSpPr/>
          <p:nvPr/>
        </p:nvSpPr>
        <p:spPr>
          <a:xfrm>
            <a:off x="5107327" y="5451398"/>
            <a:ext cx="16610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PIZZA</a:t>
            </a:r>
            <a:endParaRPr lang="en-US" sz="3600" dirty="0"/>
          </a:p>
        </p:txBody>
      </p:sp>
      <p:sp>
        <p:nvSpPr>
          <p:cNvPr id="29" name="Obdélník 28"/>
          <p:cNvSpPr/>
          <p:nvPr/>
        </p:nvSpPr>
        <p:spPr>
          <a:xfrm>
            <a:off x="6602676" y="5451398"/>
            <a:ext cx="17187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ZEBRA</a:t>
            </a:r>
            <a:endParaRPr lang="en-US" sz="3600" dirty="0"/>
          </a:p>
        </p:txBody>
      </p:sp>
      <p:sp>
        <p:nvSpPr>
          <p:cNvPr id="30" name="Obdélník 29"/>
          <p:cNvSpPr/>
          <p:nvPr/>
        </p:nvSpPr>
        <p:spPr>
          <a:xfrm rot="16200000">
            <a:off x="179561" y="3135499"/>
            <a:ext cx="165782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RULER</a:t>
            </a:r>
            <a:endParaRPr lang="en-US" sz="3600" dirty="0"/>
          </a:p>
        </p:txBody>
      </p:sp>
      <p:sp>
        <p:nvSpPr>
          <p:cNvPr id="37" name="Obdélník 36"/>
          <p:cNvSpPr/>
          <p:nvPr/>
        </p:nvSpPr>
        <p:spPr>
          <a:xfrm rot="16200000">
            <a:off x="461689" y="1964214"/>
            <a:ext cx="109356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PEN</a:t>
            </a:r>
            <a:endParaRPr lang="en-US" sz="3600" dirty="0"/>
          </a:p>
        </p:txBody>
      </p:sp>
      <p:sp>
        <p:nvSpPr>
          <p:cNvPr id="38" name="Obdélník 37"/>
          <p:cNvSpPr/>
          <p:nvPr/>
        </p:nvSpPr>
        <p:spPr>
          <a:xfrm rot="16200000">
            <a:off x="440048" y="998651"/>
            <a:ext cx="113685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BUS</a:t>
            </a:r>
            <a:endParaRPr lang="en-US" sz="3600" dirty="0"/>
          </a:p>
        </p:txBody>
      </p:sp>
      <p:sp>
        <p:nvSpPr>
          <p:cNvPr id="39" name="Obdélník 38"/>
          <p:cNvSpPr/>
          <p:nvPr/>
        </p:nvSpPr>
        <p:spPr>
          <a:xfrm>
            <a:off x="567262" y="404664"/>
            <a:ext cx="8240488" cy="56930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Obdélník 39"/>
          <p:cNvSpPr/>
          <p:nvPr/>
        </p:nvSpPr>
        <p:spPr>
          <a:xfrm>
            <a:off x="514765" y="6209602"/>
            <a:ext cx="8352928" cy="461665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Comic Sans MS" panose="030F0702030302020204" pitchFamily="66" charset="0"/>
              </a:rPr>
              <a:t>NAJDI</a:t>
            </a:r>
            <a:r>
              <a:rPr lang="cs-CZ" sz="1200" baseline="0" dirty="0" smtClean="0">
                <a:latin typeface="Comic Sans MS" panose="030F0702030302020204" pitchFamily="66" charset="0"/>
              </a:rPr>
              <a:t> KE KAŽDÉMU OBRÁZKU VHODNÉ SLOVO V RÁMEČKU OKOLO OBRÁZKU A ZAKROUŽKUJ HO. POTOM NAPIŠ KAŽDÉ SLOVO POD SPRÁVNÝ OBRÁZEK.</a:t>
            </a:r>
            <a:endParaRPr lang="en-US" sz="1200" dirty="0"/>
          </a:p>
        </p:txBody>
      </p:sp>
      <p:sp>
        <p:nvSpPr>
          <p:cNvPr id="41" name="Obdélník 40"/>
          <p:cNvSpPr/>
          <p:nvPr/>
        </p:nvSpPr>
        <p:spPr>
          <a:xfrm>
            <a:off x="3641235" y="86130"/>
            <a:ext cx="160653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400" b="1" dirty="0" smtClean="0">
                <a:latin typeface="Comic Sans MS" panose="030F0702030302020204" pitchFamily="66" charset="0"/>
              </a:rPr>
              <a:t>HLEDÁNÍ</a:t>
            </a:r>
            <a:r>
              <a:rPr lang="cs-CZ" sz="1400" b="1" baseline="0" dirty="0" smtClean="0">
                <a:latin typeface="Comic Sans MS" panose="030F0702030302020204" pitchFamily="66" charset="0"/>
              </a:rPr>
              <a:t> SLOV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80292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Škola\AppData\Local\Microsoft\Windows\Temporary Internet Files\Content.IE5\XHRBVTME\MC9000884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483" y="1282227"/>
            <a:ext cx="1215633" cy="1121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kola\AppData\Local\Microsoft\Windows\Temporary Internet Files\Content.IE5\XHRBVTME\MC9003962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8071" y="2806750"/>
            <a:ext cx="899770" cy="930859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026" name="Picture 2" descr="C:\Users\Škola\AppData\Local\Microsoft\Windows\Temporary Internet Files\Content.IE5\LUSJ4QKL\MC9003561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68760"/>
            <a:ext cx="1233749" cy="1029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kola\AppData\Local\Microsoft\Windows\Temporary Internet Files\Content.IE5\B12G1931\MC9003046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405" y="1268760"/>
            <a:ext cx="1286531" cy="1061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kola\AppData\Local\Microsoft\Windows\Temporary Internet Files\Content.IE5\15E18XA5\MC90002838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7" y="1282227"/>
            <a:ext cx="1334546" cy="1016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kola\AppData\Local\Microsoft\Windows\Temporary Internet Files\Content.IE5\LUSJ4QKL\MC90001479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120" y="1342318"/>
            <a:ext cx="1107566" cy="942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475656" y="2298498"/>
            <a:ext cx="1233749" cy="41042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Zaoblený obdélník 9"/>
          <p:cNvSpPr/>
          <p:nvPr/>
        </p:nvSpPr>
        <p:spPr>
          <a:xfrm>
            <a:off x="2796079" y="2314953"/>
            <a:ext cx="1233749" cy="41042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11082" y="2330164"/>
            <a:ext cx="1233749" cy="41042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Zaoblený obdélník 11"/>
          <p:cNvSpPr/>
          <p:nvPr/>
        </p:nvSpPr>
        <p:spPr>
          <a:xfrm>
            <a:off x="5436096" y="2330164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Zaoblený obdélník 12"/>
          <p:cNvSpPr/>
          <p:nvPr/>
        </p:nvSpPr>
        <p:spPr>
          <a:xfrm>
            <a:off x="6732223" y="2330164"/>
            <a:ext cx="1233749" cy="41042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31" name="Picture 7" descr="C:\Users\Škola\AppData\Local\Microsoft\Windows\Temporary Internet Files\Content.IE5\B12G1931\MC9003405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0039" y="2740586"/>
            <a:ext cx="544982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kola\AppData\Local\Microsoft\Windows\Temporary Internet Files\Content.IE5\15E18XA5\MC90035614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638" y="2806750"/>
            <a:ext cx="1225298" cy="848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kola\AppData\Local\Microsoft\Windows\Temporary Internet Files\Content.IE5\LUSJ4QKL\MC90037996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721" y="2750478"/>
            <a:ext cx="769630" cy="904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Zaoblený obdélník 19"/>
          <p:cNvSpPr/>
          <p:nvPr/>
        </p:nvSpPr>
        <p:spPr>
          <a:xfrm>
            <a:off x="1495818" y="3654985"/>
            <a:ext cx="1233749" cy="41042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Zaoblený obdélník 20"/>
          <p:cNvSpPr/>
          <p:nvPr/>
        </p:nvSpPr>
        <p:spPr>
          <a:xfrm>
            <a:off x="2808058" y="3654986"/>
            <a:ext cx="1233749" cy="41042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Zaoblený obdélník 21"/>
          <p:cNvSpPr/>
          <p:nvPr/>
        </p:nvSpPr>
        <p:spPr>
          <a:xfrm>
            <a:off x="4133072" y="3654986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Zaoblený obdélník 22"/>
          <p:cNvSpPr/>
          <p:nvPr/>
        </p:nvSpPr>
        <p:spPr>
          <a:xfrm>
            <a:off x="5457402" y="3654985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Zaoblený obdélník 23"/>
          <p:cNvSpPr/>
          <p:nvPr/>
        </p:nvSpPr>
        <p:spPr>
          <a:xfrm>
            <a:off x="6760918" y="3653628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6" name="Picture 12" descr="C:\Users\Škola\AppData\Local\Microsoft\Windows\Temporary Internet Files\Content.IE5\15E18XA5\MC90034957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6970" y="4072692"/>
            <a:ext cx="1082116" cy="909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Škola\AppData\Local\Microsoft\Windows\Temporary Internet Files\Content.IE5\LUSJ4QKL\MC90035642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300" y="4072692"/>
            <a:ext cx="971305" cy="977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Škola\AppData\Local\Microsoft\Windows\Temporary Internet Files\Content.IE5\B12G1931\MC90041353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7860" y="4118305"/>
            <a:ext cx="1002721" cy="818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Škola\AppData\Local\Microsoft\Windows\Temporary Internet Files\Content.IE5\15E18XA5\MC900411886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193" y="2806750"/>
            <a:ext cx="1107984" cy="810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Škola\AppData\Local\Microsoft\Windows\Temporary Internet Files\Content.IE5\XHRBVTME\MC900233347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595" y="4078270"/>
            <a:ext cx="967106" cy="858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920320" y="4034750"/>
            <a:ext cx="96693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>
                <a:latin typeface="Wide Latin" panose="020A0A07050505020404" pitchFamily="18" charset="0"/>
              </a:rPr>
              <a:t>5</a:t>
            </a:r>
            <a:endParaRPr lang="en-US" sz="5400" dirty="0">
              <a:latin typeface="Wide Latin" panose="020A0A07050505020404" pitchFamily="18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1505451" y="4958080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Zaoblený obdélník 32"/>
          <p:cNvSpPr/>
          <p:nvPr/>
        </p:nvSpPr>
        <p:spPr>
          <a:xfrm>
            <a:off x="2835768" y="4958080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Zaoblený obdélník 33"/>
          <p:cNvSpPr/>
          <p:nvPr/>
        </p:nvSpPr>
        <p:spPr>
          <a:xfrm>
            <a:off x="4168233" y="4958080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Zaoblený obdélník 34"/>
          <p:cNvSpPr/>
          <p:nvPr/>
        </p:nvSpPr>
        <p:spPr>
          <a:xfrm>
            <a:off x="5497500" y="4958080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Zaoblený obdélník 35"/>
          <p:cNvSpPr/>
          <p:nvPr/>
        </p:nvSpPr>
        <p:spPr>
          <a:xfrm>
            <a:off x="6822287" y="4950302"/>
            <a:ext cx="1233749" cy="41042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1331640" y="1196752"/>
            <a:ext cx="6802068" cy="42484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1331173" y="550421"/>
            <a:ext cx="155042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DOOR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88356" y="550370"/>
            <a:ext cx="198644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RUBBER</a:t>
            </a:r>
            <a:endParaRPr lang="en-US" sz="3600" dirty="0"/>
          </a:p>
        </p:txBody>
      </p:sp>
      <p:sp>
        <p:nvSpPr>
          <p:cNvPr id="15" name="Obdélník 14"/>
          <p:cNvSpPr/>
          <p:nvPr/>
        </p:nvSpPr>
        <p:spPr>
          <a:xfrm>
            <a:off x="4478083" y="550421"/>
            <a:ext cx="131638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FIVE</a:t>
            </a:r>
            <a:endParaRPr lang="en-US" sz="3600" dirty="0"/>
          </a:p>
        </p:txBody>
      </p:sp>
      <p:sp>
        <p:nvSpPr>
          <p:cNvPr id="16" name="Obdélník 15"/>
          <p:cNvSpPr/>
          <p:nvPr/>
        </p:nvSpPr>
        <p:spPr>
          <a:xfrm>
            <a:off x="5606464" y="550319"/>
            <a:ext cx="22621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GORILLA</a:t>
            </a:r>
            <a:endParaRPr lang="en-US" sz="3600" dirty="0"/>
          </a:p>
        </p:txBody>
      </p:sp>
      <p:sp>
        <p:nvSpPr>
          <p:cNvPr id="17" name="Obdélník 16"/>
          <p:cNvSpPr/>
          <p:nvPr/>
        </p:nvSpPr>
        <p:spPr>
          <a:xfrm rot="16200000">
            <a:off x="260511" y="4532258"/>
            <a:ext cx="149592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BOOK</a:t>
            </a:r>
            <a:endParaRPr lang="en-US" sz="3600" dirty="0"/>
          </a:p>
        </p:txBody>
      </p:sp>
      <p:sp>
        <p:nvSpPr>
          <p:cNvPr id="18" name="Obdélník 17"/>
          <p:cNvSpPr/>
          <p:nvPr/>
        </p:nvSpPr>
        <p:spPr>
          <a:xfrm rot="5400000">
            <a:off x="7272896" y="1835782"/>
            <a:ext cx="236795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DOLPHIN</a:t>
            </a:r>
            <a:endParaRPr lang="en-US" sz="3600" dirty="0"/>
          </a:p>
        </p:txBody>
      </p:sp>
      <p:sp>
        <p:nvSpPr>
          <p:cNvPr id="19" name="Obdélník 18"/>
          <p:cNvSpPr/>
          <p:nvPr/>
        </p:nvSpPr>
        <p:spPr>
          <a:xfrm>
            <a:off x="1109493" y="5449066"/>
            <a:ext cx="224131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BANANA</a:t>
            </a:r>
            <a:endParaRPr lang="en-US" sz="3600" dirty="0"/>
          </a:p>
        </p:txBody>
      </p:sp>
      <p:sp>
        <p:nvSpPr>
          <p:cNvPr id="25" name="Obdélník 24"/>
          <p:cNvSpPr/>
          <p:nvPr/>
        </p:nvSpPr>
        <p:spPr>
          <a:xfrm rot="5400000">
            <a:off x="7892455" y="4947328"/>
            <a:ext cx="112883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BAG</a:t>
            </a:r>
            <a:endParaRPr lang="en-US" sz="3600" dirty="0"/>
          </a:p>
        </p:txBody>
      </p:sp>
      <p:sp>
        <p:nvSpPr>
          <p:cNvPr id="26" name="Obdélník 25"/>
          <p:cNvSpPr/>
          <p:nvPr/>
        </p:nvSpPr>
        <p:spPr>
          <a:xfrm rot="5400000">
            <a:off x="7585758" y="3701207"/>
            <a:ext cx="170912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CHAIR</a:t>
            </a:r>
            <a:endParaRPr lang="en-US" sz="3600" dirty="0"/>
          </a:p>
        </p:txBody>
      </p:sp>
      <p:sp>
        <p:nvSpPr>
          <p:cNvPr id="27" name="Obdélník 26"/>
          <p:cNvSpPr/>
          <p:nvPr/>
        </p:nvSpPr>
        <p:spPr>
          <a:xfrm>
            <a:off x="3146821" y="5445224"/>
            <a:ext cx="216437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ORANGE</a:t>
            </a:r>
            <a:endParaRPr lang="en-US" sz="3600" dirty="0"/>
          </a:p>
        </p:txBody>
      </p:sp>
      <p:sp>
        <p:nvSpPr>
          <p:cNvPr id="28" name="Obdélník 27"/>
          <p:cNvSpPr/>
          <p:nvPr/>
        </p:nvSpPr>
        <p:spPr>
          <a:xfrm>
            <a:off x="5107327" y="5451398"/>
            <a:ext cx="16610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PIZZA</a:t>
            </a:r>
            <a:endParaRPr lang="en-US" sz="3600" dirty="0"/>
          </a:p>
        </p:txBody>
      </p:sp>
      <p:sp>
        <p:nvSpPr>
          <p:cNvPr id="29" name="Obdélník 28"/>
          <p:cNvSpPr/>
          <p:nvPr/>
        </p:nvSpPr>
        <p:spPr>
          <a:xfrm>
            <a:off x="6602676" y="5451398"/>
            <a:ext cx="17187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ZEBRA</a:t>
            </a:r>
            <a:endParaRPr lang="en-US" sz="3600" dirty="0"/>
          </a:p>
        </p:txBody>
      </p:sp>
      <p:sp>
        <p:nvSpPr>
          <p:cNvPr id="30" name="Obdélník 29"/>
          <p:cNvSpPr/>
          <p:nvPr/>
        </p:nvSpPr>
        <p:spPr>
          <a:xfrm rot="16200000">
            <a:off x="179561" y="3135499"/>
            <a:ext cx="165782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RULER</a:t>
            </a:r>
            <a:endParaRPr lang="en-US" sz="3600" dirty="0"/>
          </a:p>
        </p:txBody>
      </p:sp>
      <p:sp>
        <p:nvSpPr>
          <p:cNvPr id="37" name="Obdélník 36"/>
          <p:cNvSpPr/>
          <p:nvPr/>
        </p:nvSpPr>
        <p:spPr>
          <a:xfrm rot="16200000">
            <a:off x="461689" y="1964214"/>
            <a:ext cx="109356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PEN</a:t>
            </a:r>
            <a:endParaRPr lang="en-US" sz="3600" dirty="0"/>
          </a:p>
        </p:txBody>
      </p:sp>
      <p:sp>
        <p:nvSpPr>
          <p:cNvPr id="38" name="Obdélník 37"/>
          <p:cNvSpPr/>
          <p:nvPr/>
        </p:nvSpPr>
        <p:spPr>
          <a:xfrm rot="16200000">
            <a:off x="440048" y="998651"/>
            <a:ext cx="113685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atin typeface="Comic Sans MS" panose="030F0702030302020204" pitchFamily="66" charset="0"/>
              </a:rPr>
              <a:t>BUS</a:t>
            </a:r>
            <a:endParaRPr lang="en-US" sz="3600" dirty="0"/>
          </a:p>
        </p:txBody>
      </p:sp>
      <p:sp>
        <p:nvSpPr>
          <p:cNvPr id="39" name="Obdélník 38"/>
          <p:cNvSpPr/>
          <p:nvPr/>
        </p:nvSpPr>
        <p:spPr>
          <a:xfrm>
            <a:off x="567262" y="404664"/>
            <a:ext cx="8240488" cy="56930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Obdélník 39"/>
          <p:cNvSpPr/>
          <p:nvPr/>
        </p:nvSpPr>
        <p:spPr>
          <a:xfrm>
            <a:off x="514765" y="6209602"/>
            <a:ext cx="8352928" cy="461665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Comic Sans MS" panose="030F0702030302020204" pitchFamily="66" charset="0"/>
              </a:rPr>
              <a:t>NAJDI</a:t>
            </a:r>
            <a:r>
              <a:rPr lang="cs-CZ" sz="1200" baseline="0" dirty="0" smtClean="0">
                <a:latin typeface="Comic Sans MS" panose="030F0702030302020204" pitchFamily="66" charset="0"/>
              </a:rPr>
              <a:t> KE KAŽDÉMU OBRÁZKU VHODNÉ SLOVO V RÁMEČKU OKOLO OBRÁZKU A ZAKROUŽKUJ HO. POTOM NAPIŠ KAŽDÉ SLOVO POD SPRÁVNÝ OBRÁZEK.</a:t>
            </a:r>
            <a:endParaRPr lang="en-US" sz="1200" dirty="0"/>
          </a:p>
        </p:txBody>
      </p:sp>
      <p:sp>
        <p:nvSpPr>
          <p:cNvPr id="41" name="Obdélník 40"/>
          <p:cNvSpPr/>
          <p:nvPr/>
        </p:nvSpPr>
        <p:spPr>
          <a:xfrm>
            <a:off x="3246096" y="86130"/>
            <a:ext cx="239681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400" b="1" dirty="0" smtClean="0">
                <a:latin typeface="Comic Sans MS" panose="030F0702030302020204" pitchFamily="66" charset="0"/>
              </a:rPr>
              <a:t>HLEDÁNÍ</a:t>
            </a:r>
            <a:r>
              <a:rPr lang="cs-CZ" sz="1400" b="1" baseline="0" dirty="0" smtClean="0">
                <a:latin typeface="Comic Sans MS" panose="030F0702030302020204" pitchFamily="66" charset="0"/>
              </a:rPr>
              <a:t> SLOV</a:t>
            </a:r>
            <a:r>
              <a:rPr lang="cs-CZ" sz="1400" b="1" dirty="0" smtClean="0">
                <a:latin typeface="Comic Sans MS" panose="030F0702030302020204" pitchFamily="66" charset="0"/>
              </a:rPr>
              <a:t> - řešení</a:t>
            </a:r>
            <a:endParaRPr lang="en-US" sz="1400" dirty="0"/>
          </a:p>
        </p:txBody>
      </p:sp>
      <p:sp>
        <p:nvSpPr>
          <p:cNvPr id="2" name="Obdélník 1"/>
          <p:cNvSpPr/>
          <p:nvPr/>
        </p:nvSpPr>
        <p:spPr>
          <a:xfrm>
            <a:off x="1664367" y="2314953"/>
            <a:ext cx="856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latin typeface="Comic Sans MS" panose="030F0702030302020204" pitchFamily="66" charset="0"/>
              </a:rPr>
              <a:t>gorilla</a:t>
            </a:r>
            <a:endParaRPr lang="en-US" dirty="0"/>
          </a:p>
        </p:txBody>
      </p:sp>
      <p:sp>
        <p:nvSpPr>
          <p:cNvPr id="3" name="Obdélník 2"/>
          <p:cNvSpPr/>
          <p:nvPr/>
        </p:nvSpPr>
        <p:spPr>
          <a:xfrm>
            <a:off x="3065699" y="2339588"/>
            <a:ext cx="718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latin typeface="Comic Sans MS" panose="030F0702030302020204" pitchFamily="66" charset="0"/>
              </a:rPr>
              <a:t>ruler</a:t>
            </a:r>
            <a:endParaRPr lang="en-US" dirty="0"/>
          </a:p>
        </p:txBody>
      </p:sp>
      <p:sp>
        <p:nvSpPr>
          <p:cNvPr id="5" name="Obdélník 4"/>
          <p:cNvSpPr/>
          <p:nvPr/>
        </p:nvSpPr>
        <p:spPr>
          <a:xfrm>
            <a:off x="4414550" y="2358801"/>
            <a:ext cx="5533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Comic Sans MS" panose="030F0702030302020204" pitchFamily="66" charset="0"/>
              </a:rPr>
              <a:t>bus</a:t>
            </a:r>
            <a:endParaRPr lang="en-US" b="1" dirty="0">
              <a:latin typeface="Comic Sans MS" panose="030F0702030302020204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91101" y="2371254"/>
            <a:ext cx="946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latin typeface="Comic Sans MS" panose="030F0702030302020204" pitchFamily="66" charset="0"/>
              </a:rPr>
              <a:t>dolphin</a:t>
            </a:r>
            <a:endParaRPr lang="en-US" dirty="0"/>
          </a:p>
        </p:txBody>
      </p:sp>
      <p:sp>
        <p:nvSpPr>
          <p:cNvPr id="31" name="Obdélník 30"/>
          <p:cNvSpPr/>
          <p:nvPr/>
        </p:nvSpPr>
        <p:spPr>
          <a:xfrm>
            <a:off x="7004291" y="2356651"/>
            <a:ext cx="6896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latin typeface="Comic Sans MS" panose="030F0702030302020204" pitchFamily="66" charset="0"/>
              </a:rPr>
              <a:t>book</a:t>
            </a:r>
            <a:endParaRPr lang="en-US" dirty="0"/>
          </a:p>
        </p:txBody>
      </p:sp>
      <p:sp>
        <p:nvSpPr>
          <p:cNvPr id="42" name="Obdélník 41"/>
          <p:cNvSpPr/>
          <p:nvPr/>
        </p:nvSpPr>
        <p:spPr>
          <a:xfrm>
            <a:off x="1722876" y="3657410"/>
            <a:ext cx="7393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latin typeface="Comic Sans MS" panose="030F0702030302020204" pitchFamily="66" charset="0"/>
              </a:rPr>
              <a:t>chair</a:t>
            </a:r>
            <a:endParaRPr lang="en-US" dirty="0"/>
          </a:p>
        </p:txBody>
      </p:sp>
      <p:sp>
        <p:nvSpPr>
          <p:cNvPr id="43" name="Obdélník 42"/>
          <p:cNvSpPr/>
          <p:nvPr/>
        </p:nvSpPr>
        <p:spPr>
          <a:xfrm>
            <a:off x="3018410" y="3653628"/>
            <a:ext cx="8130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Comic Sans MS" panose="030F0702030302020204" pitchFamily="66" charset="0"/>
              </a:rPr>
              <a:t>zebra</a:t>
            </a:r>
            <a:endParaRPr lang="en-US" dirty="0"/>
          </a:p>
        </p:txBody>
      </p:sp>
      <p:sp>
        <p:nvSpPr>
          <p:cNvPr id="44" name="Obdélník 43"/>
          <p:cNvSpPr/>
          <p:nvPr/>
        </p:nvSpPr>
        <p:spPr>
          <a:xfrm>
            <a:off x="4325617" y="3657410"/>
            <a:ext cx="6751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latin typeface="Comic Sans MS" panose="030F0702030302020204" pitchFamily="66" charset="0"/>
              </a:rPr>
              <a:t>door</a:t>
            </a:r>
            <a:endParaRPr lang="en-US" dirty="0"/>
          </a:p>
        </p:txBody>
      </p:sp>
      <p:sp>
        <p:nvSpPr>
          <p:cNvPr id="45" name="Obdélník 44"/>
          <p:cNvSpPr/>
          <p:nvPr/>
        </p:nvSpPr>
        <p:spPr>
          <a:xfrm>
            <a:off x="5773887" y="3657410"/>
            <a:ext cx="5581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latin typeface="Comic Sans MS" panose="030F0702030302020204" pitchFamily="66" charset="0"/>
              </a:rPr>
              <a:t>pen</a:t>
            </a:r>
            <a:endParaRPr lang="en-US" dirty="0"/>
          </a:p>
        </p:txBody>
      </p:sp>
      <p:sp>
        <p:nvSpPr>
          <p:cNvPr id="46" name="Obdélník 45"/>
          <p:cNvSpPr/>
          <p:nvPr/>
        </p:nvSpPr>
        <p:spPr>
          <a:xfrm>
            <a:off x="6900593" y="3674173"/>
            <a:ext cx="946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latin typeface="Comic Sans MS" panose="030F0702030302020204" pitchFamily="66" charset="0"/>
              </a:rPr>
              <a:t>banana</a:t>
            </a:r>
            <a:endParaRPr lang="en-US" dirty="0"/>
          </a:p>
        </p:txBody>
      </p:sp>
      <p:sp>
        <p:nvSpPr>
          <p:cNvPr id="47" name="Obdélník 46"/>
          <p:cNvSpPr/>
          <p:nvPr/>
        </p:nvSpPr>
        <p:spPr>
          <a:xfrm>
            <a:off x="1642155" y="4978625"/>
            <a:ext cx="9284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latin typeface="Comic Sans MS" panose="030F0702030302020204" pitchFamily="66" charset="0"/>
              </a:rPr>
              <a:t>rubber</a:t>
            </a:r>
            <a:endParaRPr lang="en-US" dirty="0"/>
          </a:p>
        </p:txBody>
      </p:sp>
      <p:sp>
        <p:nvSpPr>
          <p:cNvPr id="48" name="Obdélník 47"/>
          <p:cNvSpPr/>
          <p:nvPr/>
        </p:nvSpPr>
        <p:spPr>
          <a:xfrm>
            <a:off x="3139436" y="4960586"/>
            <a:ext cx="570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latin typeface="Comic Sans MS" panose="030F0702030302020204" pitchFamily="66" charset="0"/>
              </a:rPr>
              <a:t>bag</a:t>
            </a:r>
            <a:endParaRPr lang="en-US" dirty="0"/>
          </a:p>
        </p:txBody>
      </p:sp>
      <p:sp>
        <p:nvSpPr>
          <p:cNvPr id="49" name="Obdélník 48"/>
          <p:cNvSpPr/>
          <p:nvPr/>
        </p:nvSpPr>
        <p:spPr>
          <a:xfrm>
            <a:off x="4334422" y="4963344"/>
            <a:ext cx="9172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latin typeface="Comic Sans MS" panose="030F0702030302020204" pitchFamily="66" charset="0"/>
              </a:rPr>
              <a:t>orange</a:t>
            </a:r>
            <a:endParaRPr lang="en-US" dirty="0"/>
          </a:p>
        </p:txBody>
      </p:sp>
      <p:sp>
        <p:nvSpPr>
          <p:cNvPr id="50" name="Obdélník 49"/>
          <p:cNvSpPr/>
          <p:nvPr/>
        </p:nvSpPr>
        <p:spPr>
          <a:xfrm>
            <a:off x="5740714" y="4963344"/>
            <a:ext cx="7473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Comic Sans MS" panose="030F0702030302020204" pitchFamily="66" charset="0"/>
              </a:rPr>
              <a:t>pizza</a:t>
            </a:r>
            <a:endParaRPr lang="en-US" dirty="0"/>
          </a:p>
        </p:txBody>
      </p:sp>
      <p:sp>
        <p:nvSpPr>
          <p:cNvPr id="51" name="Obdélník 50"/>
          <p:cNvSpPr/>
          <p:nvPr/>
        </p:nvSpPr>
        <p:spPr>
          <a:xfrm>
            <a:off x="7158116" y="4963344"/>
            <a:ext cx="6078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latin typeface="Comic Sans MS" panose="030F0702030302020204" pitchFamily="66" charset="0"/>
              </a:rPr>
              <a:t>five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23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162</Words>
  <Application>Microsoft Office PowerPoint</Application>
  <PresentationFormat>Předvádění na obrazovce (4:3)</PresentationFormat>
  <Paragraphs>69</Paragraphs>
  <Slides>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9</cp:revision>
  <dcterms:created xsi:type="dcterms:W3CDTF">2014-01-22T19:03:55Z</dcterms:created>
  <dcterms:modified xsi:type="dcterms:W3CDTF">2014-01-30T11:36:17Z</dcterms:modified>
</cp:coreProperties>
</file>