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7" r:id="rId2"/>
    <p:sldId id="256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494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1F81E2-C6CF-4784-8D56-508F43317E14}" type="datetimeFigureOut">
              <a:rPr lang="en-US" smtClean="0"/>
              <a:t>2/2/2014</a:t>
            </a:fld>
            <a:endParaRPr lang="en-US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7D3C97-833A-4548-901B-6D077DFF96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72638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7D3C97-833A-4548-901B-6D077DFF963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70292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b="1" dirty="0" smtClean="0"/>
              <a:t>1. Přiřaďte k názvu správné písmeno podle obrázku:</a:t>
            </a:r>
            <a:endParaRPr lang="en-US" b="1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7D3C97-833A-4548-901B-6D077DFF963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17416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b="1" dirty="0" smtClean="0"/>
              <a:t>3. Napište</a:t>
            </a:r>
            <a:r>
              <a:rPr lang="cs-CZ" b="1" baseline="0" dirty="0" smtClean="0"/>
              <a:t> </a:t>
            </a:r>
            <a:r>
              <a:rPr lang="cs-CZ" b="1" dirty="0" smtClean="0"/>
              <a:t>výsledek tajenky: _____________________________</a:t>
            </a:r>
            <a:endParaRPr lang="en-US" b="1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7D3C97-833A-4548-901B-6D077DFF963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63220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6C86E-C09A-4943-ADE7-24DDDD42D4D4}" type="datetimeFigureOut">
              <a:rPr lang="en-US" smtClean="0"/>
              <a:t>2/2/2014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8075E-0B7A-442A-B210-1B8CE86DCE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49255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6C86E-C09A-4943-ADE7-24DDDD42D4D4}" type="datetimeFigureOut">
              <a:rPr lang="en-US" smtClean="0"/>
              <a:t>2/2/2014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8075E-0B7A-442A-B210-1B8CE86DCE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05231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6C86E-C09A-4943-ADE7-24DDDD42D4D4}" type="datetimeFigureOut">
              <a:rPr lang="en-US" smtClean="0"/>
              <a:t>2/2/2014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8075E-0B7A-442A-B210-1B8CE86DCE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684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6C86E-C09A-4943-ADE7-24DDDD42D4D4}" type="datetimeFigureOut">
              <a:rPr lang="en-US" smtClean="0"/>
              <a:t>2/2/2014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8075E-0B7A-442A-B210-1B8CE86DCE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29532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6C86E-C09A-4943-ADE7-24DDDD42D4D4}" type="datetimeFigureOut">
              <a:rPr lang="en-US" smtClean="0"/>
              <a:t>2/2/2014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8075E-0B7A-442A-B210-1B8CE86DCE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21559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6C86E-C09A-4943-ADE7-24DDDD42D4D4}" type="datetimeFigureOut">
              <a:rPr lang="en-US" smtClean="0"/>
              <a:t>2/2/2014</a:t>
            </a:fld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8075E-0B7A-442A-B210-1B8CE86DCE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04376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6C86E-C09A-4943-ADE7-24DDDD42D4D4}" type="datetimeFigureOut">
              <a:rPr lang="en-US" smtClean="0"/>
              <a:t>2/2/2014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8075E-0B7A-442A-B210-1B8CE86DCE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3961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6C86E-C09A-4943-ADE7-24DDDD42D4D4}" type="datetimeFigureOut">
              <a:rPr lang="en-US" smtClean="0"/>
              <a:t>2/2/2014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8075E-0B7A-442A-B210-1B8CE86DCE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00241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6C86E-C09A-4943-ADE7-24DDDD42D4D4}" type="datetimeFigureOut">
              <a:rPr lang="en-US" smtClean="0"/>
              <a:t>2/2/2014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8075E-0B7A-442A-B210-1B8CE86DCE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86664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6C86E-C09A-4943-ADE7-24DDDD42D4D4}" type="datetimeFigureOut">
              <a:rPr lang="en-US" smtClean="0"/>
              <a:t>2/2/2014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8075E-0B7A-442A-B210-1B8CE86DCE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41946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6C86E-C09A-4943-ADE7-24DDDD42D4D4}" type="datetimeFigureOut">
              <a:rPr lang="en-US" smtClean="0"/>
              <a:t>2/2/2014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8075E-0B7A-442A-B210-1B8CE86DCE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84867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46C86E-C09A-4943-ADE7-24DDDD42D4D4}" type="datetimeFigureOut">
              <a:rPr lang="en-US" smtClean="0"/>
              <a:t>2/2/2014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18075E-0B7A-442A-B210-1B8CE86DCE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65031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13" Type="http://schemas.openxmlformats.org/officeDocument/2006/relationships/image" Target="../media/image12.wmf"/><Relationship Id="rId18" Type="http://schemas.openxmlformats.org/officeDocument/2006/relationships/image" Target="../media/image17.wmf"/><Relationship Id="rId3" Type="http://schemas.openxmlformats.org/officeDocument/2006/relationships/image" Target="../media/image2.wmf"/><Relationship Id="rId7" Type="http://schemas.openxmlformats.org/officeDocument/2006/relationships/image" Target="../media/image6.wmf"/><Relationship Id="rId12" Type="http://schemas.openxmlformats.org/officeDocument/2006/relationships/image" Target="../media/image11.png"/><Relationship Id="rId17" Type="http://schemas.openxmlformats.org/officeDocument/2006/relationships/image" Target="../media/image16.wmf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15.w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wmf"/><Relationship Id="rId11" Type="http://schemas.openxmlformats.org/officeDocument/2006/relationships/image" Target="../media/image10.wmf"/><Relationship Id="rId5" Type="http://schemas.openxmlformats.org/officeDocument/2006/relationships/image" Target="../media/image4.wmf"/><Relationship Id="rId15" Type="http://schemas.openxmlformats.org/officeDocument/2006/relationships/image" Target="../media/image14.wmf"/><Relationship Id="rId10" Type="http://schemas.openxmlformats.org/officeDocument/2006/relationships/image" Target="../media/image9.wmf"/><Relationship Id="rId4" Type="http://schemas.openxmlformats.org/officeDocument/2006/relationships/image" Target="../media/image3.wmf"/><Relationship Id="rId9" Type="http://schemas.openxmlformats.org/officeDocument/2006/relationships/image" Target="../media/image8.png"/><Relationship Id="rId14" Type="http://schemas.openxmlformats.org/officeDocument/2006/relationships/image" Target="../media/image13.w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wmf"/><Relationship Id="rId11" Type="http://schemas.openxmlformats.org/officeDocument/2006/relationships/image" Target="../media/image26.wmf"/><Relationship Id="rId5" Type="http://schemas.openxmlformats.org/officeDocument/2006/relationships/image" Target="../media/image20.wmf"/><Relationship Id="rId10" Type="http://schemas.openxmlformats.org/officeDocument/2006/relationships/image" Target="../media/image25.wmf"/><Relationship Id="rId4" Type="http://schemas.openxmlformats.org/officeDocument/2006/relationships/image" Target="../media/image19.wmf"/><Relationship Id="rId9" Type="http://schemas.openxmlformats.org/officeDocument/2006/relationships/image" Target="../media/image24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32656"/>
            <a:ext cx="8640959" cy="1728192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9453176"/>
              </p:ext>
            </p:extLst>
          </p:nvPr>
        </p:nvGraphicFramePr>
        <p:xfrm>
          <a:off x="1647253" y="2276872"/>
          <a:ext cx="5705475" cy="2085975"/>
        </p:xfrm>
        <a:graphic>
          <a:graphicData uri="http://schemas.openxmlformats.org/drawingml/2006/table">
            <a:tbl>
              <a:tblPr/>
              <a:tblGrid>
                <a:gridCol w="1343025"/>
                <a:gridCol w="4362450"/>
              </a:tblGrid>
              <a:tr h="40957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ZŠ J.E. Purkyně Libochovice  a ZUŠ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957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Mgr. Barbara Bláhová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VY_32_INOVACE_34_AJ_FOOD</a:t>
                      </a:r>
                      <a:r>
                        <a:rPr lang="cs-CZ" sz="14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TEST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815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Téma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Food and </a:t>
                      </a:r>
                      <a:r>
                        <a:rPr lang="cs-CZ" sz="1400" dirty="0" err="1">
                          <a:effectLst/>
                          <a:latin typeface="Calibri"/>
                          <a:ea typeface="Calibri"/>
                          <a:cs typeface="Times New Roman"/>
                        </a:rPr>
                        <a:t>meals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767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CZ.1.07/1.04.00/21.2803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Obdélník 6"/>
          <p:cNvSpPr/>
          <p:nvPr/>
        </p:nvSpPr>
        <p:spPr>
          <a:xfrm>
            <a:off x="719571" y="4581128"/>
            <a:ext cx="756084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Anotace:</a:t>
            </a:r>
            <a:endParaRPr lang="en-US" dirty="0"/>
          </a:p>
          <a:p>
            <a:r>
              <a:rPr lang="cs-CZ" dirty="0"/>
              <a:t>Jednoduchý test pro ze znalostí slovní zásoby pro žáky 4. tříd ZŠ.</a:t>
            </a:r>
            <a:endParaRPr lang="en-US" dirty="0"/>
          </a:p>
          <a:p>
            <a:r>
              <a:rPr lang="cs-CZ" dirty="0"/>
              <a:t>Test je zaměřen na znalosti v oblasti názvů pokrmů.</a:t>
            </a:r>
            <a:endParaRPr lang="en-US" dirty="0"/>
          </a:p>
          <a:p>
            <a:r>
              <a:rPr lang="cs-CZ" dirty="0"/>
              <a:t>V první části testu žáci pouze přiřazují názvy pokrmů podle obrázků a v druhé části (v  křížovce) je musí vypsat. Nakonec napíší výsledek tajenky.</a:t>
            </a:r>
            <a:endParaRPr lang="en-US" dirty="0"/>
          </a:p>
          <a:p>
            <a:r>
              <a:rPr lang="cs-CZ" dirty="0"/>
              <a:t>Zdroje: www.office.microsoft.com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2286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Škola\AppData\Local\Microsoft\Windows\Temporary Internet Files\Content.IE5\DPWNGMEE\MC90022887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5156" y="1123783"/>
            <a:ext cx="920343" cy="738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Škola\AppData\Local\Microsoft\Windows\Temporary Internet Files\Content.IE5\BPT6I3HX\MC90029047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794" y="1955720"/>
            <a:ext cx="868771" cy="7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Škola\AppData\Local\Microsoft\Windows\Temporary Internet Files\Content.IE5\DPWNGMEE\MC90025159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8127" y="1239137"/>
            <a:ext cx="945933" cy="1183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Škola\AppData\Local\Microsoft\Windows\Temporary Internet Files\Content.IE5\05RAXWZH\MC90033127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0356" y="1623131"/>
            <a:ext cx="1122880" cy="1007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Škola\AppData\Local\Microsoft\Windows\Temporary Internet Files\Content.IE5\BPT6I3HX\MC90033128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723" y="3217151"/>
            <a:ext cx="1257842" cy="997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Škola\AppData\Local\Microsoft\Windows\Temporary Internet Files\Content.IE5\DPWNGMEE\MC900411886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283978">
            <a:off x="2149484" y="2845989"/>
            <a:ext cx="1403220" cy="1026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Škola\AppData\Local\Microsoft\Windows\Temporary Internet Files\Content.IE5\BPT6I3HX\MC900441708[1]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183" y="2743865"/>
            <a:ext cx="1227584" cy="1227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Škola\AppData\Local\Microsoft\Windows\Temporary Internet Files\Content.IE5\BPT6I3HX\MC900331259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3520" y="1064937"/>
            <a:ext cx="812735" cy="667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Škola\AppData\Local\Microsoft\Windows\Temporary Internet Files\Content.IE5\BPT6I3HX\MC900407952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512" y="4901283"/>
            <a:ext cx="958478" cy="680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Škola\AppData\Local\Microsoft\Windows\Temporary Internet Files\Content.IE5\BPT6I3HX\MC900441719[1]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01932">
            <a:off x="2284978" y="3953894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Škola\AppData\Local\Microsoft\Windows\Temporary Internet Files\Content.IE5\DPWNGMEE\MC900151163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8511" y="4320525"/>
            <a:ext cx="948928" cy="739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Škola\AppData\Local\Microsoft\Windows\Temporary Internet Files\Content.IE5\05RAXWZH\MC900293834[2]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3520" y="2292693"/>
            <a:ext cx="860907" cy="924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C:\Users\Škola\AppData\Local\Microsoft\Windows\Temporary Internet Files\Content.IE5\DPWNGMEE\MC900352067[1].wmf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513" y="5497390"/>
            <a:ext cx="1106283" cy="1053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C:\Users\Škola\AppData\Local\Microsoft\Windows\Temporary Internet Files\Content.IE5\DPWNGMEE\MC900333072[1].wmf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3463" y="5028760"/>
            <a:ext cx="563271" cy="937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3" name="Picture 19" descr="C:\Users\Škola\AppData\Local\Microsoft\Windows\Temporary Internet Files\Content.IE5\05RAXWZH\MC900290250[1].wmf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9640" y="3716060"/>
            <a:ext cx="724787" cy="808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4147804"/>
              </p:ext>
            </p:extLst>
          </p:nvPr>
        </p:nvGraphicFramePr>
        <p:xfrm>
          <a:off x="6228184" y="692695"/>
          <a:ext cx="2664296" cy="5047704"/>
        </p:xfrm>
        <a:graphic>
          <a:graphicData uri="http://schemas.openxmlformats.org/drawingml/2006/table">
            <a:tbl>
              <a:tblPr/>
              <a:tblGrid>
                <a:gridCol w="1656184"/>
                <a:gridCol w="1008112"/>
              </a:tblGrid>
              <a:tr h="341415">
                <a:tc>
                  <a:txBody>
                    <a:bodyPr/>
                    <a:lstStyle/>
                    <a:p>
                      <a:pPr marL="29972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</a:t>
                      </a:r>
                      <a:endParaRPr lang="en-US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PÍSMENO</a:t>
                      </a:r>
                      <a:endParaRPr lang="en-US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1485">
                <a:tc>
                  <a:txBody>
                    <a:bodyPr/>
                    <a:lstStyle/>
                    <a:p>
                      <a:pPr marL="29972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ICE CREAM</a:t>
                      </a:r>
                      <a:endParaRPr lang="en-US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en-US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9359">
                <a:tc>
                  <a:txBody>
                    <a:bodyPr/>
                    <a:lstStyle/>
                    <a:p>
                      <a:pPr marL="29972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MILK</a:t>
                      </a:r>
                      <a:endParaRPr lang="en-US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en-US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1485">
                <a:tc>
                  <a:txBody>
                    <a:bodyPr/>
                    <a:lstStyle/>
                    <a:p>
                      <a:pPr marL="2286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CHEESE</a:t>
                      </a:r>
                      <a:endParaRPr lang="en-US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en-US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8424">
                <a:tc>
                  <a:txBody>
                    <a:bodyPr/>
                    <a:lstStyle/>
                    <a:p>
                      <a:pPr marL="29972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HAMBURGER</a:t>
                      </a:r>
                      <a:endParaRPr lang="en-US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en-US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1485">
                <a:tc>
                  <a:txBody>
                    <a:bodyPr/>
                    <a:lstStyle/>
                    <a:p>
                      <a:pPr marL="29972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APPLE</a:t>
                      </a:r>
                      <a:endParaRPr lang="en-US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en-US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1485">
                <a:tc>
                  <a:txBody>
                    <a:bodyPr/>
                    <a:lstStyle/>
                    <a:p>
                      <a:pPr marL="29972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PEAR</a:t>
                      </a:r>
                      <a:endParaRPr lang="en-US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en-US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1485">
                <a:tc>
                  <a:txBody>
                    <a:bodyPr/>
                    <a:lstStyle/>
                    <a:p>
                      <a:pPr marL="29972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CHERRY</a:t>
                      </a:r>
                      <a:endParaRPr lang="en-US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en-US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1485">
                <a:tc>
                  <a:txBody>
                    <a:bodyPr/>
                    <a:lstStyle/>
                    <a:p>
                      <a:pPr marL="29972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CHOCOLATE</a:t>
                      </a:r>
                      <a:endParaRPr lang="en-US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en-US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1485">
                <a:tc>
                  <a:txBody>
                    <a:bodyPr/>
                    <a:lstStyle/>
                    <a:p>
                      <a:pPr marL="29972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CABBAGE</a:t>
                      </a:r>
                      <a:endParaRPr lang="en-US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en-US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1485">
                <a:tc>
                  <a:txBody>
                    <a:bodyPr/>
                    <a:lstStyle/>
                    <a:p>
                      <a:pPr marL="29972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BANANA</a:t>
                      </a:r>
                      <a:endParaRPr lang="en-US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en-US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1485">
                <a:tc>
                  <a:txBody>
                    <a:bodyPr/>
                    <a:lstStyle/>
                    <a:p>
                      <a:pPr marL="29972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POTATOE</a:t>
                      </a:r>
                      <a:endParaRPr lang="en-US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en-US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1485">
                <a:tc>
                  <a:txBody>
                    <a:bodyPr/>
                    <a:lstStyle/>
                    <a:p>
                      <a:pPr marL="29972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LEMON</a:t>
                      </a:r>
                      <a:endParaRPr lang="en-US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en-US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6261">
                <a:tc>
                  <a:txBody>
                    <a:bodyPr/>
                    <a:lstStyle/>
                    <a:p>
                      <a:pPr marL="29972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SAUSAGE</a:t>
                      </a:r>
                      <a:endParaRPr lang="en-US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en-US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3705">
                <a:tc>
                  <a:txBody>
                    <a:bodyPr/>
                    <a:lstStyle/>
                    <a:p>
                      <a:pPr marL="29972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CUCUMBER</a:t>
                      </a:r>
                      <a:endParaRPr lang="en-US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en-US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253">
                <a:tc>
                  <a:txBody>
                    <a:bodyPr/>
                    <a:lstStyle/>
                    <a:p>
                      <a:pPr marL="29972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EGG</a:t>
                      </a:r>
                      <a:endParaRPr lang="en-US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en-US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0060">
                <a:tc>
                  <a:txBody>
                    <a:bodyPr/>
                    <a:lstStyle/>
                    <a:p>
                      <a:pPr marL="29972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ORANGE</a:t>
                      </a:r>
                      <a:endParaRPr lang="en-US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en-US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Obdélník 7"/>
          <p:cNvSpPr/>
          <p:nvPr/>
        </p:nvSpPr>
        <p:spPr>
          <a:xfrm>
            <a:off x="771028" y="1308535"/>
            <a:ext cx="3241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/>
              <a:t>A</a:t>
            </a:r>
            <a:endParaRPr lang="en-US" b="1" dirty="0"/>
          </a:p>
        </p:txBody>
      </p:sp>
      <p:sp>
        <p:nvSpPr>
          <p:cNvPr id="9" name="Obdélník 8"/>
          <p:cNvSpPr/>
          <p:nvPr/>
        </p:nvSpPr>
        <p:spPr>
          <a:xfrm>
            <a:off x="2070584" y="1623131"/>
            <a:ext cx="3145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/>
              <a:t>B</a:t>
            </a:r>
            <a:endParaRPr lang="en-US" b="1" dirty="0"/>
          </a:p>
        </p:txBody>
      </p:sp>
      <p:sp>
        <p:nvSpPr>
          <p:cNvPr id="10" name="Obdélník 9"/>
          <p:cNvSpPr/>
          <p:nvPr/>
        </p:nvSpPr>
        <p:spPr>
          <a:xfrm>
            <a:off x="3705936" y="2182003"/>
            <a:ext cx="3064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/>
              <a:t>C</a:t>
            </a:r>
            <a:endParaRPr lang="en-US" b="1" dirty="0"/>
          </a:p>
        </p:txBody>
      </p:sp>
      <p:sp>
        <p:nvSpPr>
          <p:cNvPr id="11" name="Obdélník 10"/>
          <p:cNvSpPr/>
          <p:nvPr/>
        </p:nvSpPr>
        <p:spPr>
          <a:xfrm>
            <a:off x="5232836" y="801026"/>
            <a:ext cx="3305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/>
              <a:t>D</a:t>
            </a:r>
            <a:endParaRPr lang="en-US" b="1" dirty="0"/>
          </a:p>
        </p:txBody>
      </p:sp>
      <p:sp>
        <p:nvSpPr>
          <p:cNvPr id="12" name="Obdélník 11"/>
          <p:cNvSpPr/>
          <p:nvPr/>
        </p:nvSpPr>
        <p:spPr>
          <a:xfrm>
            <a:off x="621221" y="2236923"/>
            <a:ext cx="2968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/>
              <a:t>E</a:t>
            </a:r>
            <a:endParaRPr lang="en-US" b="1" dirty="0"/>
          </a:p>
        </p:txBody>
      </p:sp>
      <p:sp>
        <p:nvSpPr>
          <p:cNvPr id="13" name="Obdélník 12"/>
          <p:cNvSpPr/>
          <p:nvPr/>
        </p:nvSpPr>
        <p:spPr>
          <a:xfrm>
            <a:off x="2039085" y="3045553"/>
            <a:ext cx="2904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/>
              <a:t>F</a:t>
            </a:r>
            <a:endParaRPr lang="en-US" b="1" dirty="0"/>
          </a:p>
        </p:txBody>
      </p:sp>
      <p:sp>
        <p:nvSpPr>
          <p:cNvPr id="14" name="Obdélník 13"/>
          <p:cNvSpPr/>
          <p:nvPr/>
        </p:nvSpPr>
        <p:spPr>
          <a:xfrm>
            <a:off x="3779027" y="3531394"/>
            <a:ext cx="3321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/>
              <a:t>G</a:t>
            </a:r>
            <a:endParaRPr lang="en-US" b="1" dirty="0"/>
          </a:p>
        </p:txBody>
      </p:sp>
      <p:sp>
        <p:nvSpPr>
          <p:cNvPr id="15" name="Obdélník 14"/>
          <p:cNvSpPr/>
          <p:nvPr/>
        </p:nvSpPr>
        <p:spPr>
          <a:xfrm>
            <a:off x="5029100" y="2730327"/>
            <a:ext cx="3305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/>
              <a:t>H</a:t>
            </a:r>
            <a:endParaRPr lang="en-US" b="1" dirty="0"/>
          </a:p>
        </p:txBody>
      </p:sp>
      <p:sp>
        <p:nvSpPr>
          <p:cNvPr id="16" name="Obdélník 15"/>
          <p:cNvSpPr/>
          <p:nvPr/>
        </p:nvSpPr>
        <p:spPr>
          <a:xfrm>
            <a:off x="288825" y="3244334"/>
            <a:ext cx="2455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/>
              <a:t>I</a:t>
            </a:r>
            <a:endParaRPr lang="en-US" b="1" dirty="0"/>
          </a:p>
        </p:txBody>
      </p:sp>
      <p:sp>
        <p:nvSpPr>
          <p:cNvPr id="17" name="Obdélník 16"/>
          <p:cNvSpPr/>
          <p:nvPr/>
        </p:nvSpPr>
        <p:spPr>
          <a:xfrm>
            <a:off x="2385094" y="4558262"/>
            <a:ext cx="2616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/>
              <a:t>J</a:t>
            </a:r>
            <a:endParaRPr lang="en-US" b="1" dirty="0"/>
          </a:p>
        </p:txBody>
      </p:sp>
      <p:sp>
        <p:nvSpPr>
          <p:cNvPr id="18" name="Obdélník 17"/>
          <p:cNvSpPr/>
          <p:nvPr/>
        </p:nvSpPr>
        <p:spPr>
          <a:xfrm>
            <a:off x="3818392" y="4364542"/>
            <a:ext cx="3113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/>
              <a:t>K</a:t>
            </a:r>
            <a:endParaRPr lang="en-US" b="1" dirty="0"/>
          </a:p>
        </p:txBody>
      </p:sp>
      <p:sp>
        <p:nvSpPr>
          <p:cNvPr id="19" name="Obdélník 18"/>
          <p:cNvSpPr/>
          <p:nvPr/>
        </p:nvSpPr>
        <p:spPr>
          <a:xfrm>
            <a:off x="5233873" y="3826791"/>
            <a:ext cx="2824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/>
              <a:t>L</a:t>
            </a:r>
            <a:endParaRPr lang="en-US" b="1" dirty="0"/>
          </a:p>
        </p:txBody>
      </p:sp>
      <p:sp>
        <p:nvSpPr>
          <p:cNvPr id="20" name="Obdélník 19"/>
          <p:cNvSpPr/>
          <p:nvPr/>
        </p:nvSpPr>
        <p:spPr>
          <a:xfrm>
            <a:off x="288825" y="5128058"/>
            <a:ext cx="3866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/>
              <a:t>M</a:t>
            </a:r>
            <a:endParaRPr lang="en-US" b="1" dirty="0"/>
          </a:p>
        </p:txBody>
      </p:sp>
      <p:sp>
        <p:nvSpPr>
          <p:cNvPr id="21" name="Obdélník 20"/>
          <p:cNvSpPr/>
          <p:nvPr/>
        </p:nvSpPr>
        <p:spPr>
          <a:xfrm>
            <a:off x="1701036" y="5966020"/>
            <a:ext cx="3369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/>
              <a:t>N</a:t>
            </a:r>
            <a:endParaRPr lang="en-US" b="1" dirty="0"/>
          </a:p>
        </p:txBody>
      </p:sp>
      <p:sp>
        <p:nvSpPr>
          <p:cNvPr id="22" name="Obdélník 21"/>
          <p:cNvSpPr/>
          <p:nvPr/>
        </p:nvSpPr>
        <p:spPr>
          <a:xfrm>
            <a:off x="3165973" y="6181839"/>
            <a:ext cx="3401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/>
              <a:t>O</a:t>
            </a:r>
            <a:endParaRPr lang="en-US" b="1" dirty="0"/>
          </a:p>
        </p:txBody>
      </p:sp>
      <p:sp>
        <p:nvSpPr>
          <p:cNvPr id="23" name="Obdélník 22"/>
          <p:cNvSpPr/>
          <p:nvPr/>
        </p:nvSpPr>
        <p:spPr>
          <a:xfrm>
            <a:off x="4899920" y="5564734"/>
            <a:ext cx="3080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/>
              <a:t>P</a:t>
            </a:r>
            <a:endParaRPr lang="en-US" b="1" dirty="0"/>
          </a:p>
        </p:txBody>
      </p:sp>
      <p:sp>
        <p:nvSpPr>
          <p:cNvPr id="24" name="Obdélník 23"/>
          <p:cNvSpPr/>
          <p:nvPr/>
        </p:nvSpPr>
        <p:spPr>
          <a:xfrm>
            <a:off x="431448" y="354671"/>
            <a:ext cx="53103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u="sng" dirty="0" smtClean="0"/>
              <a:t>1. Přiřaďte k názvu správné písmeno podle obrázku:</a:t>
            </a:r>
            <a:endParaRPr lang="en-US" b="1" u="sng" dirty="0"/>
          </a:p>
        </p:txBody>
      </p:sp>
      <p:pic>
        <p:nvPicPr>
          <p:cNvPr id="1044" name="Picture 20" descr="C:\Users\Škola\AppData\Local\Microsoft\Windows\Temporary Internet Files\Content.IE5\DPWNGMEE\MC900379759[2].wmf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1290" y="5582133"/>
            <a:ext cx="800529" cy="923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5714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Škola\AppData\Local\Microsoft\Windows\Temporary Internet Files\Content.IE5\BPT6I3HX\MC900433913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2368" y="764704"/>
            <a:ext cx="713234" cy="713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Škola\AppData\Local\Microsoft\Windows\Temporary Internet Files\Content.IE5\QCXHV5K3\MC90034707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1772816"/>
            <a:ext cx="919886" cy="749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Škola\AppData\Local\Microsoft\Windows\Temporary Internet Files\Content.IE5\BPT6I3HX\MC90029900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717" y="1317371"/>
            <a:ext cx="908913" cy="778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Škola\AppData\Local\Microsoft\Windows\Temporary Internet Files\Content.IE5\BPT6I3HX\MC900232197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7036" y="5301208"/>
            <a:ext cx="1376654" cy="758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Škola\AppData\Local\Microsoft\Windows\Temporary Internet Files\Content.IE5\DPWNGMEE\MC900287189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867" y="3645024"/>
            <a:ext cx="1006614" cy="1034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Škola\AppData\Local\Microsoft\Windows\Temporary Internet Files\Content.IE5\05RAXWZH\MC900436897[1]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4989" y="3625679"/>
            <a:ext cx="857250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Škola\AppData\Local\Microsoft\Windows\Temporary Internet Files\Content.IE5\DPWNGMEE\MC900198164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5445" y="2530534"/>
            <a:ext cx="1769703" cy="1212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:\Users\Škola\AppData\Local\Microsoft\Windows\Temporary Internet Files\Content.IE5\QCXHV5K3\MC900215374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30991"/>
            <a:ext cx="1012760" cy="935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11" descr="C:\Users\Škola\AppData\Local\Microsoft\Windows\Temporary Internet Files\Content.IE5\BPT6I3HX\MC900250839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9517" y="323563"/>
            <a:ext cx="1315091" cy="993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7590872" y="1755335"/>
            <a:ext cx="3626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/>
              <a:t>1.</a:t>
            </a:r>
            <a:endParaRPr lang="en-US" b="1" dirty="0"/>
          </a:p>
        </p:txBody>
      </p:sp>
      <p:sp>
        <p:nvSpPr>
          <p:cNvPr id="5" name="Obdélník 4"/>
          <p:cNvSpPr/>
          <p:nvPr/>
        </p:nvSpPr>
        <p:spPr>
          <a:xfrm>
            <a:off x="320968" y="1686566"/>
            <a:ext cx="3626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/>
              <a:t>2.</a:t>
            </a:r>
            <a:endParaRPr lang="en-US" dirty="0"/>
          </a:p>
        </p:txBody>
      </p:sp>
      <p:sp>
        <p:nvSpPr>
          <p:cNvPr id="6" name="Obdélník 5"/>
          <p:cNvSpPr/>
          <p:nvPr/>
        </p:nvSpPr>
        <p:spPr>
          <a:xfrm>
            <a:off x="7323268" y="5673147"/>
            <a:ext cx="3626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/>
              <a:t>3.</a:t>
            </a:r>
            <a:endParaRPr lang="en-US" dirty="0"/>
          </a:p>
        </p:txBody>
      </p:sp>
      <p:sp>
        <p:nvSpPr>
          <p:cNvPr id="7" name="Obdélník 6"/>
          <p:cNvSpPr/>
          <p:nvPr/>
        </p:nvSpPr>
        <p:spPr>
          <a:xfrm>
            <a:off x="404567" y="4298263"/>
            <a:ext cx="3626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/>
              <a:t>4.</a:t>
            </a:r>
            <a:endParaRPr lang="en-US" dirty="0"/>
          </a:p>
        </p:txBody>
      </p:sp>
      <p:sp>
        <p:nvSpPr>
          <p:cNvPr id="8" name="Obdélník 7"/>
          <p:cNvSpPr/>
          <p:nvPr/>
        </p:nvSpPr>
        <p:spPr>
          <a:xfrm>
            <a:off x="7772172" y="4113597"/>
            <a:ext cx="3626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/>
              <a:t>5.</a:t>
            </a:r>
            <a:endParaRPr lang="en-US" dirty="0"/>
          </a:p>
        </p:txBody>
      </p:sp>
      <p:sp>
        <p:nvSpPr>
          <p:cNvPr id="9" name="Obdélník 8"/>
          <p:cNvSpPr/>
          <p:nvPr/>
        </p:nvSpPr>
        <p:spPr>
          <a:xfrm>
            <a:off x="6858007" y="881315"/>
            <a:ext cx="3626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/>
              <a:t>6.</a:t>
            </a:r>
            <a:endParaRPr lang="en-US" b="1" dirty="0"/>
          </a:p>
        </p:txBody>
      </p:sp>
      <p:sp>
        <p:nvSpPr>
          <p:cNvPr id="10" name="Obdélník 9"/>
          <p:cNvSpPr/>
          <p:nvPr/>
        </p:nvSpPr>
        <p:spPr>
          <a:xfrm>
            <a:off x="5804145" y="2764553"/>
            <a:ext cx="3626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/>
              <a:t>7.</a:t>
            </a:r>
            <a:endParaRPr lang="en-US" b="1" dirty="0"/>
          </a:p>
        </p:txBody>
      </p:sp>
      <p:sp>
        <p:nvSpPr>
          <p:cNvPr id="11" name="Obdélník 10"/>
          <p:cNvSpPr/>
          <p:nvPr/>
        </p:nvSpPr>
        <p:spPr>
          <a:xfrm>
            <a:off x="5206078" y="1007084"/>
            <a:ext cx="3626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/>
              <a:t>8.</a:t>
            </a:r>
            <a:endParaRPr lang="en-US" b="1" dirty="0"/>
          </a:p>
        </p:txBody>
      </p:sp>
      <p:sp>
        <p:nvSpPr>
          <p:cNvPr id="12" name="Obdélník 11"/>
          <p:cNvSpPr/>
          <p:nvPr/>
        </p:nvSpPr>
        <p:spPr>
          <a:xfrm>
            <a:off x="2669517" y="714130"/>
            <a:ext cx="3626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/>
              <a:t>9.</a:t>
            </a:r>
            <a:endParaRPr lang="en-US" b="1" dirty="0"/>
          </a:p>
        </p:txBody>
      </p:sp>
      <p:sp>
        <p:nvSpPr>
          <p:cNvPr id="16" name="Obdélník 15"/>
          <p:cNvSpPr/>
          <p:nvPr/>
        </p:nvSpPr>
        <p:spPr>
          <a:xfrm>
            <a:off x="320968" y="354613"/>
            <a:ext cx="20942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/>
              <a:t>2.</a:t>
            </a:r>
            <a:r>
              <a:rPr lang="cs-CZ" b="1" baseline="0" dirty="0" smtClean="0"/>
              <a:t> Doplňte křížovku:</a:t>
            </a:r>
            <a:endParaRPr lang="en-US" dirty="0"/>
          </a:p>
        </p:txBody>
      </p:sp>
      <p:sp>
        <p:nvSpPr>
          <p:cNvPr id="17" name="Obdélník 16"/>
          <p:cNvSpPr/>
          <p:nvPr/>
        </p:nvSpPr>
        <p:spPr>
          <a:xfrm>
            <a:off x="129196" y="6042479"/>
            <a:ext cx="71940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/>
              <a:t>3. Napište</a:t>
            </a:r>
            <a:r>
              <a:rPr lang="cs-CZ" b="1" baseline="0" dirty="0" smtClean="0"/>
              <a:t> </a:t>
            </a:r>
            <a:r>
              <a:rPr lang="cs-CZ" b="1" dirty="0" smtClean="0"/>
              <a:t>výsledek tajenky: _____________________________</a:t>
            </a:r>
            <a:endParaRPr lang="en-US" dirty="0"/>
          </a:p>
        </p:txBody>
      </p:sp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479806"/>
              </p:ext>
            </p:extLst>
          </p:nvPr>
        </p:nvGraphicFramePr>
        <p:xfrm>
          <a:off x="1467970" y="1787929"/>
          <a:ext cx="6096000" cy="2868186"/>
        </p:xfrm>
        <a:graphic>
          <a:graphicData uri="http://schemas.openxmlformats.org/drawingml/2006/table">
            <a:tbl>
              <a:tblPr/>
              <a:tblGrid>
                <a:gridCol w="381000"/>
                <a:gridCol w="381000"/>
                <a:gridCol w="381000"/>
                <a:gridCol w="381000"/>
                <a:gridCol w="381000"/>
                <a:gridCol w="381000"/>
                <a:gridCol w="381000"/>
                <a:gridCol w="381000"/>
                <a:gridCol w="381000"/>
                <a:gridCol w="381000"/>
                <a:gridCol w="381000"/>
                <a:gridCol w="381000"/>
                <a:gridCol w="381000"/>
                <a:gridCol w="381000"/>
                <a:gridCol w="381000"/>
                <a:gridCol w="381000"/>
              </a:tblGrid>
              <a:tr h="333266"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34607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ANSWERS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cs-CZ" dirty="0" smtClean="0"/>
              <a:t>P,N,A,O,G,H,J,L,C,F,I,M,E,D,B,K</a:t>
            </a:r>
          </a:p>
          <a:p>
            <a:pPr marL="514350" indent="-514350">
              <a:buAutoNum type="arabicPeriod"/>
            </a:pPr>
            <a:endParaRPr lang="en-US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524000" y="2437289"/>
          <a:ext cx="6096000" cy="2851785"/>
        </p:xfrm>
        <a:graphic>
          <a:graphicData uri="http://schemas.openxmlformats.org/drawingml/2006/table">
            <a:tbl>
              <a:tblPr/>
              <a:tblGrid>
                <a:gridCol w="381000"/>
                <a:gridCol w="381000"/>
                <a:gridCol w="381000"/>
                <a:gridCol w="381000"/>
                <a:gridCol w="381000"/>
                <a:gridCol w="381000"/>
                <a:gridCol w="381000"/>
                <a:gridCol w="381000"/>
                <a:gridCol w="381000"/>
                <a:gridCol w="381000"/>
                <a:gridCol w="381000"/>
                <a:gridCol w="381000"/>
                <a:gridCol w="381000"/>
                <a:gridCol w="381000"/>
                <a:gridCol w="381000"/>
                <a:gridCol w="381000"/>
              </a:tblGrid>
              <a:tr h="316865"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U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J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W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Z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Z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W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Y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22707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231</Words>
  <Application>Microsoft Office PowerPoint</Application>
  <PresentationFormat>Předvádění na obrazovce (4:3)</PresentationFormat>
  <Paragraphs>284</Paragraphs>
  <Slides>4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systému Office</vt:lpstr>
      <vt:lpstr>Prezentace aplikace PowerPoint</vt:lpstr>
      <vt:lpstr>Prezentace aplikace PowerPoint</vt:lpstr>
      <vt:lpstr>Prezentace aplikace PowerPoint</vt:lpstr>
      <vt:lpstr>ANSWERS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Škola</dc:creator>
  <cp:lastModifiedBy>Škola</cp:lastModifiedBy>
  <cp:revision>10</cp:revision>
  <dcterms:created xsi:type="dcterms:W3CDTF">2014-01-06T19:35:07Z</dcterms:created>
  <dcterms:modified xsi:type="dcterms:W3CDTF">2014-02-02T16:42:47Z</dcterms:modified>
</cp:coreProperties>
</file>