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56" r:id="rId3"/>
    <p:sldId id="259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714372-69F2-4C87-9E3C-EC22E89B887A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0ACE0A-1B60-4D9E-A535-982A559EC6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349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Doplňte slova k obrázkům: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0ACE0A-1B60-4D9E-A535-982A559EC6B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716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Vystřihněte: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0ACE0A-1B60-4D9E-A535-982A559EC6B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6515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2.Doplňte názvy členů rodiny: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0ACE0A-1B60-4D9E-A535-982A559EC6B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387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3. Doplňte jména svých členů rodiny: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0ACE0A-1B60-4D9E-A535-982A559EC6B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837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986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11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149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19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84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880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80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238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2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898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269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25A6E-7A66-4BFF-B3BA-03CB113AFE49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762A73-F998-4686-B239-AD76D6946B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542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4581128"/>
            <a:ext cx="6760840" cy="158417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Anotace: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Jedná se o cvičení k seznámení se a upevnění  názvů členů rodiny a přídavných jmen pro žáky 3. ročníků ZŠ.</a:t>
            </a:r>
          </a:p>
          <a:p>
            <a:pPr marL="228600" indent="-228600" algn="l">
              <a:buAutoNum type="arabicPeriod"/>
            </a:pPr>
            <a:r>
              <a:rPr lang="cs-CZ" sz="1200" dirty="0" smtClean="0">
                <a:solidFill>
                  <a:schemeClr val="tx1"/>
                </a:solidFill>
              </a:rPr>
              <a:t>Žáci si zopakují slovní zásobu  přídavných jmen</a:t>
            </a:r>
          </a:p>
          <a:p>
            <a:pPr marL="228600" indent="-228600" algn="l">
              <a:buAutoNum type="arabicPeriod"/>
            </a:pPr>
            <a:r>
              <a:rPr lang="cs-CZ" sz="1200" dirty="0" smtClean="0">
                <a:solidFill>
                  <a:schemeClr val="tx1"/>
                </a:solidFill>
              </a:rPr>
              <a:t>Žáci vystřihnou názvy členů rodiny. Položí je na správné místo. Po kontrole názvy správně nalepí.</a:t>
            </a:r>
          </a:p>
          <a:p>
            <a:pPr marL="228600" indent="-228600" algn="l">
              <a:buAutoNum type="arabicPeriod"/>
            </a:pPr>
            <a:r>
              <a:rPr lang="cs-CZ" sz="1200" dirty="0" smtClean="0">
                <a:solidFill>
                  <a:schemeClr val="tx1"/>
                </a:solidFill>
              </a:rPr>
              <a:t>Žáci doplní písemně názvy členů rodiny podle předchozího cvičení. Pak podle  názvů dokreslí mužské a ženské postavy,  podle toho jak doplnili názvy.</a:t>
            </a:r>
          </a:p>
          <a:p>
            <a:pPr algn="l"/>
            <a:endParaRPr lang="cs-CZ" sz="1200" dirty="0">
              <a:solidFill>
                <a:schemeClr val="tx1"/>
              </a:solidFill>
            </a:endParaRPr>
          </a:p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Zdroje: </a:t>
            </a:r>
            <a:r>
              <a:rPr lang="cs-CZ" sz="1200" dirty="0" smtClean="0">
                <a:solidFill>
                  <a:schemeClr val="tx1"/>
                </a:solidFill>
                <a:hlinkClick r:id="rId2"/>
              </a:rPr>
              <a:t>www.office.microsoft.com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endParaRPr lang="en-US" sz="1200" dirty="0"/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0" y="177474"/>
            <a:ext cx="8953725" cy="1844824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339742"/>
              </p:ext>
            </p:extLst>
          </p:nvPr>
        </p:nvGraphicFramePr>
        <p:xfrm>
          <a:off x="1648144" y="2021198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VY_32_INOVACE_48_FAMILY 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MEMBERS AND ADJECTIVES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FAMILY MEMBERS AND ADJECTIVES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467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Škola\AppData\Local\Microsoft\Windows\Temporary Internet Files\Content.IE5\Y0OFWMJ6\MC9000370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35" y="2770385"/>
            <a:ext cx="1374859" cy="114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XU2Q5142\MC90043640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3452" y="2704946"/>
            <a:ext cx="1274327" cy="127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kola\AppData\Local\Microsoft\Windows\Temporary Internet Files\Content.IE5\XU2Q5142\MC900078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48680"/>
            <a:ext cx="1218106" cy="236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kola\AppData\Local\Microsoft\Windows\Temporary Internet Files\Content.IE5\U9M9ITX4\MC9004231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998" y="4608893"/>
            <a:ext cx="1107805" cy="110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CL0140GL\MC9003233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1566" y="4669766"/>
            <a:ext cx="1036692" cy="1047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66764" y="2112281"/>
            <a:ext cx="1800200" cy="3849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Zaoblený obdélník 11"/>
          <p:cNvSpPr/>
          <p:nvPr/>
        </p:nvSpPr>
        <p:spPr>
          <a:xfrm>
            <a:off x="2879812" y="2116013"/>
            <a:ext cx="1800200" cy="3849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Zaoblený obdélník 12"/>
          <p:cNvSpPr/>
          <p:nvPr/>
        </p:nvSpPr>
        <p:spPr>
          <a:xfrm>
            <a:off x="566764" y="4051235"/>
            <a:ext cx="1800200" cy="3849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Zaoblený obdélník 13"/>
          <p:cNvSpPr/>
          <p:nvPr/>
        </p:nvSpPr>
        <p:spPr>
          <a:xfrm>
            <a:off x="2879812" y="4041071"/>
            <a:ext cx="1800200" cy="3849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Zaoblený obdélník 14"/>
          <p:cNvSpPr/>
          <p:nvPr/>
        </p:nvSpPr>
        <p:spPr>
          <a:xfrm>
            <a:off x="2920516" y="5974160"/>
            <a:ext cx="1800200" cy="3849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Zaoblený obdélník 15"/>
          <p:cNvSpPr/>
          <p:nvPr/>
        </p:nvSpPr>
        <p:spPr>
          <a:xfrm>
            <a:off x="608801" y="5974160"/>
            <a:ext cx="1800200" cy="3849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Zaoblený obdélník 16"/>
          <p:cNvSpPr/>
          <p:nvPr/>
        </p:nvSpPr>
        <p:spPr>
          <a:xfrm>
            <a:off x="4932040" y="2925360"/>
            <a:ext cx="1800200" cy="3849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Zaoblený obdélník 17"/>
          <p:cNvSpPr/>
          <p:nvPr/>
        </p:nvSpPr>
        <p:spPr>
          <a:xfrm>
            <a:off x="7164288" y="2957189"/>
            <a:ext cx="1800200" cy="384920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bdélník 5"/>
          <p:cNvSpPr/>
          <p:nvPr/>
        </p:nvSpPr>
        <p:spPr>
          <a:xfrm rot="1547086">
            <a:off x="8115969" y="5647212"/>
            <a:ext cx="57740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OLD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33" name="Picture 9" descr="C:\Users\Škola\AppData\Local\Microsoft\Windows\Temporary Internet Files\Content.IE5\XU2Q5142\MC9003360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4635" y="707032"/>
            <a:ext cx="1430554" cy="115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kola\AppData\Local\Microsoft\Windows\Temporary Internet Files\Content.IE5\Y0OFWMJ6\MC9003973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615" y="638038"/>
            <a:ext cx="1026498" cy="129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 rot="763620">
            <a:off x="6722212" y="5704433"/>
            <a:ext cx="88415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YOUNG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7295202" y="3991587"/>
            <a:ext cx="50475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FAT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73378" y="5797288"/>
            <a:ext cx="64312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SLIM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rot="21108402">
            <a:off x="6959628" y="4734340"/>
            <a:ext cx="56451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SAD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 rot="19773156">
            <a:off x="5989920" y="3974429"/>
            <a:ext cx="81022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HAPPY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 rot="805177">
            <a:off x="5258038" y="4827055"/>
            <a:ext cx="82202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SHORT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905306" y="4552044"/>
            <a:ext cx="60747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TALL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14659" y="179348"/>
            <a:ext cx="29517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1. Doplňte slova k obrázkům: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488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018798" y="127969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GRANDMA</a:t>
            </a:r>
            <a:endParaRPr lang="en-US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345307" y="127969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GRANDPA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652120" y="127969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MOTHER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28429" y="213285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FATHER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345307" y="213285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BROTHER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652120" y="2137934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SISTER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028429" y="285293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UNCLE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345307" y="2844431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AUNT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52120" y="2858014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COUSIN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9512" y="188640"/>
            <a:ext cx="13495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Vystřihněte: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7791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Škola\AppData\Local\Microsoft\Windows\Temporary Internet Files\Content.IE5\U9M9ITX4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6003" y="405325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kola\AppData\Local\Microsoft\Windows\Temporary Internet Files\Content.IE5\XU2Q5142\MC9001571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5325"/>
            <a:ext cx="14136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Škola\AppData\Local\Microsoft\Windows\Temporary Internet Files\Content.IE5\U9M9ITX4\MC9004405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56" y="4221088"/>
            <a:ext cx="96910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Škola\AppData\Local\Microsoft\Windows\Temporary Internet Files\Content.IE5\U9M9ITX4\MC90044067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427" y="4221088"/>
            <a:ext cx="1180574" cy="118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Škola\AppData\Local\Microsoft\Windows\Temporary Internet Files\Content.IE5\CL0140GL\MC90044056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750" y="4459220"/>
            <a:ext cx="1460318" cy="146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Škola\AppData\Local\Microsoft\Windows\Temporary Internet Files\Content.IE5\Y0OFWMJ6\MC90044066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20888"/>
            <a:ext cx="1460318" cy="151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Škola\AppData\Local\Microsoft\Windows\Temporary Internet Files\Content.IE5\XU2Q5142\MC900440584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501" y="2420888"/>
            <a:ext cx="1560439" cy="151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Škola\AppData\Local\Microsoft\Windows\Temporary Internet Files\Content.IE5\U9M9ITX4\MC9004404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654" y="4454041"/>
            <a:ext cx="1164286" cy="1470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Škola\AppData\Local\Microsoft\Windows\Temporary Internet Files\Content.IE5\Y0OFWMJ6\MC90031024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1725968"/>
            <a:ext cx="1831543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018798" y="1040944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Zaoblený obdélník 20"/>
          <p:cNvSpPr/>
          <p:nvPr/>
        </p:nvSpPr>
        <p:spPr>
          <a:xfrm>
            <a:off x="6352500" y="107050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Zaoblený obdélník 21"/>
          <p:cNvSpPr/>
          <p:nvPr/>
        </p:nvSpPr>
        <p:spPr>
          <a:xfrm>
            <a:off x="191978" y="3568785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Zaoblený obdélník 22"/>
          <p:cNvSpPr/>
          <p:nvPr/>
        </p:nvSpPr>
        <p:spPr>
          <a:xfrm>
            <a:off x="2411760" y="3570638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Zaoblený obdélník 23"/>
          <p:cNvSpPr/>
          <p:nvPr/>
        </p:nvSpPr>
        <p:spPr>
          <a:xfrm>
            <a:off x="453320" y="5660110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Zaoblený obdélník 24"/>
          <p:cNvSpPr/>
          <p:nvPr/>
        </p:nvSpPr>
        <p:spPr>
          <a:xfrm>
            <a:off x="2679764" y="5660110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Zaoblený obdélník 25"/>
          <p:cNvSpPr/>
          <p:nvPr/>
        </p:nvSpPr>
        <p:spPr>
          <a:xfrm>
            <a:off x="4754987" y="3924825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Zaoblený obdélník 26"/>
          <p:cNvSpPr/>
          <p:nvPr/>
        </p:nvSpPr>
        <p:spPr>
          <a:xfrm>
            <a:off x="6750501" y="3924825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Zaoblený obdélník 28"/>
          <p:cNvSpPr/>
          <p:nvPr/>
        </p:nvSpPr>
        <p:spPr>
          <a:xfrm>
            <a:off x="5970281" y="5935869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142578" y="220659"/>
            <a:ext cx="3019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2.Doplňte názvy členů rodiny: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2045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157348" y="188640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ál 4"/>
          <p:cNvSpPr/>
          <p:nvPr/>
        </p:nvSpPr>
        <p:spPr>
          <a:xfrm>
            <a:off x="4565638" y="188640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ál 5"/>
          <p:cNvSpPr/>
          <p:nvPr/>
        </p:nvSpPr>
        <p:spPr>
          <a:xfrm>
            <a:off x="539552" y="2060848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ál 6"/>
          <p:cNvSpPr/>
          <p:nvPr/>
        </p:nvSpPr>
        <p:spPr>
          <a:xfrm>
            <a:off x="2497992" y="2060848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5401300" y="2090192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ál 8"/>
          <p:cNvSpPr/>
          <p:nvPr/>
        </p:nvSpPr>
        <p:spPr>
          <a:xfrm>
            <a:off x="7308304" y="2060848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ál 9"/>
          <p:cNvSpPr/>
          <p:nvPr/>
        </p:nvSpPr>
        <p:spPr>
          <a:xfrm>
            <a:off x="479554" y="4293096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ál 10"/>
          <p:cNvSpPr/>
          <p:nvPr/>
        </p:nvSpPr>
        <p:spPr>
          <a:xfrm>
            <a:off x="2509276" y="4293096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5401300" y="4293096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ál 12"/>
          <p:cNvSpPr/>
          <p:nvPr/>
        </p:nvSpPr>
        <p:spPr>
          <a:xfrm>
            <a:off x="7308304" y="4293096"/>
            <a:ext cx="1296144" cy="1872208"/>
          </a:xfrm>
          <a:prstGeom prst="ellips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Zaoblený obdélník 13"/>
          <p:cNvSpPr/>
          <p:nvPr/>
        </p:nvSpPr>
        <p:spPr>
          <a:xfrm>
            <a:off x="1018798" y="127969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Zaoblený obdélník 14"/>
          <p:cNvSpPr/>
          <p:nvPr/>
        </p:nvSpPr>
        <p:spPr>
          <a:xfrm>
            <a:off x="6049372" y="127969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Zaoblený obdélník 15"/>
          <p:cNvSpPr/>
          <p:nvPr/>
        </p:nvSpPr>
        <p:spPr>
          <a:xfrm>
            <a:off x="208404" y="3668448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Zaoblený obdélník 16"/>
          <p:cNvSpPr/>
          <p:nvPr/>
        </p:nvSpPr>
        <p:spPr>
          <a:xfrm>
            <a:off x="2166844" y="3668448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Zaoblený obdélník 17"/>
          <p:cNvSpPr/>
          <p:nvPr/>
        </p:nvSpPr>
        <p:spPr>
          <a:xfrm>
            <a:off x="5070152" y="3668448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Zaoblený obdélník 18"/>
          <p:cNvSpPr/>
          <p:nvPr/>
        </p:nvSpPr>
        <p:spPr>
          <a:xfrm>
            <a:off x="7028592" y="3668448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Zaoblený obdélník 19"/>
          <p:cNvSpPr/>
          <p:nvPr/>
        </p:nvSpPr>
        <p:spPr>
          <a:xfrm>
            <a:off x="208404" y="6021288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Zaoblený obdélník 20"/>
          <p:cNvSpPr/>
          <p:nvPr/>
        </p:nvSpPr>
        <p:spPr>
          <a:xfrm>
            <a:off x="2178128" y="603699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Zaoblený obdélník 21"/>
          <p:cNvSpPr/>
          <p:nvPr/>
        </p:nvSpPr>
        <p:spPr>
          <a:xfrm>
            <a:off x="5997936" y="6036996"/>
            <a:ext cx="1958440" cy="5292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bdélník 23"/>
          <p:cNvSpPr/>
          <p:nvPr/>
        </p:nvSpPr>
        <p:spPr>
          <a:xfrm>
            <a:off x="188261" y="188640"/>
            <a:ext cx="27354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/>
              <a:t>3. Doplňte členy rodiny podle </a:t>
            </a:r>
            <a:r>
              <a:rPr lang="cs-CZ" sz="1400" b="1" dirty="0" err="1" smtClean="0"/>
              <a:t>cv</a:t>
            </a:r>
            <a:r>
              <a:rPr lang="cs-CZ" sz="1400" b="1" dirty="0" smtClean="0"/>
              <a:t>. 2</a:t>
            </a:r>
          </a:p>
          <a:p>
            <a:r>
              <a:rPr lang="cs-CZ" sz="1400" b="1" dirty="0" smtClean="0"/>
              <a:t>     a libovolně domalujte obrázky: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497313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ANSWERS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170584" cy="17567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1.</a:t>
            </a:r>
          </a:p>
          <a:p>
            <a:r>
              <a:rPr lang="cs-CZ" sz="1800" dirty="0" smtClean="0"/>
              <a:t>OLD-YOUNG</a:t>
            </a:r>
          </a:p>
          <a:p>
            <a:r>
              <a:rPr lang="cs-CZ" sz="1800" dirty="0" smtClean="0"/>
              <a:t>FAT-SLIM</a:t>
            </a:r>
          </a:p>
          <a:p>
            <a:r>
              <a:rPr lang="cs-CZ" sz="1800" dirty="0" smtClean="0"/>
              <a:t>HAPPY – SAD</a:t>
            </a:r>
          </a:p>
          <a:p>
            <a:r>
              <a:rPr lang="cs-CZ" sz="1800" dirty="0" smtClean="0"/>
              <a:t>TALL - SHORT</a:t>
            </a:r>
            <a:endParaRPr lang="en-US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1700808"/>
            <a:ext cx="27363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GRANDMA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GRANDPA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FATHER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AUNT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UNCLE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BROTHER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SISTER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COUSIN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3527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196</Words>
  <Application>Microsoft Office PowerPoint</Application>
  <PresentationFormat>Předvádění na obrazovce (4:3)</PresentationFormat>
  <Paragraphs>63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ANSWERS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17</cp:revision>
  <dcterms:created xsi:type="dcterms:W3CDTF">2014-01-08T19:33:24Z</dcterms:created>
  <dcterms:modified xsi:type="dcterms:W3CDTF">2014-02-02T18:08:16Z</dcterms:modified>
</cp:coreProperties>
</file>