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5" r:id="rId2"/>
    <p:sldId id="256" r:id="rId3"/>
    <p:sldId id="274" r:id="rId4"/>
    <p:sldId id="266" r:id="rId5"/>
    <p:sldId id="276" r:id="rId6"/>
    <p:sldId id="257" r:id="rId7"/>
    <p:sldId id="267" r:id="rId8"/>
    <p:sldId id="268" r:id="rId9"/>
    <p:sldId id="269" r:id="rId10"/>
    <p:sldId id="270" r:id="rId11"/>
    <p:sldId id="272" r:id="rId12"/>
    <p:sldId id="278" r:id="rId13"/>
    <p:sldId id="279" r:id="rId14"/>
    <p:sldId id="280" r:id="rId15"/>
    <p:sldId id="281" r:id="rId16"/>
    <p:sldId id="282" r:id="rId17"/>
    <p:sldId id="283" r:id="rId18"/>
    <p:sldId id="284" r:id="rId19"/>
    <p:sldId id="28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D62A"/>
    <a:srgbClr val="CFE21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1362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757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186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13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592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238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4831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801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154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119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827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5F7D89-B74C-4ECC-AEB1-6CE220501332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54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58343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4.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VY_32_INOVACE_05_Slovesa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Miroslava Kloudová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27071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D6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0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SLOVESA</a:t>
            </a:r>
            <a:endParaRPr lang="cs-CZ" sz="8000" b="1" dirty="0">
              <a:ln w="11430"/>
              <a:solidFill>
                <a:srgbClr val="00206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68694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2736304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Slovesa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jsou slova, která vyjadřují děj,</a:t>
            </a:r>
          </a:p>
          <a:p>
            <a:pPr marL="0" indent="0">
              <a:buNone/>
            </a:pPr>
            <a:r>
              <a:rPr lang="cs-CZ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vyjadřují, co osoby, zvířata a věci dělají.</a:t>
            </a:r>
            <a:endParaRPr lang="cs-CZ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47936" y="3429000"/>
            <a:ext cx="8229600" cy="32403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Např.: pracuji, přiběhl, budou číst, píšeme, jede </a:t>
            </a:r>
          </a:p>
          <a:p>
            <a:pPr marL="0" indent="0">
              <a:buFont typeface="Arial" pitchFamily="34" charset="0"/>
              <a:buNone/>
            </a:pPr>
            <a:r>
              <a:rPr lang="cs-CZ" i="1" dirty="0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  křičeli jste, nakoupí, udělám.</a:t>
            </a:r>
            <a:endParaRPr lang="cs-CZ" i="1" dirty="0">
              <a:ln w="11430"/>
              <a:solidFill>
                <a:schemeClr val="accent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28084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964704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Slovesa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různými tvary vyjadřují různou:</a:t>
            </a:r>
            <a:endParaRPr lang="cs-CZ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3331840" y="1661899"/>
            <a:ext cx="21336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48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osobu</a:t>
            </a:r>
            <a:endParaRPr lang="cs-CZ" sz="4800" b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3547864" y="2525995"/>
            <a:ext cx="21336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48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číslo</a:t>
            </a:r>
            <a:endParaRPr lang="cs-CZ" sz="48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3691880" y="3462099"/>
            <a:ext cx="21336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4800" b="1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</a:t>
            </a:r>
            <a:endParaRPr lang="cs-CZ" sz="4800" b="1" dirty="0">
              <a:ln w="11430"/>
              <a:solidFill>
                <a:schemeClr val="accent4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99864" y="4653136"/>
            <a:ext cx="8229600" cy="144016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4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Slovesa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mění své tvary podle osoby, čísla a času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-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48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časují se</a:t>
            </a:r>
            <a:r>
              <a:rPr lang="cs-CZ" sz="48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48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03683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6408712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b="1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Slovesný tvar</a:t>
            </a:r>
            <a:r>
              <a:rPr lang="cs-CZ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který vyjadřuje osobu, číslo a čas, je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tvar určitý</a:t>
            </a:r>
            <a:r>
              <a:rPr lang="cs-CZ" sz="36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</a:p>
          <a:p>
            <a:pPr marL="0" indent="0">
              <a:buNone/>
            </a:pPr>
            <a:r>
              <a:rPr lang="cs-CZ" sz="2800" b="1" i="1" dirty="0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Např.: pracuji, čteme, napíšete, udělal jsem.</a:t>
            </a:r>
          </a:p>
          <a:p>
            <a:pPr marL="0" indent="0">
              <a:buNone/>
            </a:pPr>
            <a:endParaRPr lang="cs-CZ" sz="3600" b="1" dirty="0" smtClean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Slovesný tvar</a:t>
            </a:r>
            <a:r>
              <a:rPr lang="cs-CZ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který nevyjadřuje osobu, číslo a čas, je </a:t>
            </a:r>
            <a:r>
              <a:rPr lang="cs-CZ" sz="36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infinitiv</a:t>
            </a:r>
            <a:r>
              <a:rPr lang="cs-CZ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 </a:t>
            </a:r>
            <a:r>
              <a:rPr lang="cs-CZ" b="1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Infinitiv</a:t>
            </a:r>
            <a:r>
              <a:rPr lang="cs-CZ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je </a:t>
            </a:r>
            <a:r>
              <a:rPr lang="cs-CZ" sz="36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tvar neurčitý</a:t>
            </a:r>
            <a:r>
              <a:rPr lang="cs-CZ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</a:p>
          <a:p>
            <a:pPr marL="0" indent="0">
              <a:buNone/>
            </a:pPr>
            <a:r>
              <a:rPr lang="cs-CZ" sz="2800" b="1" i="1" dirty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Např.: </a:t>
            </a:r>
            <a:r>
              <a:rPr lang="cs-CZ" sz="2800" b="1" i="1" dirty="0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pracovat, přiběhnout, číst</a:t>
            </a:r>
            <a:r>
              <a:rPr lang="cs-CZ" sz="2800" b="1" i="1" dirty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</a:t>
            </a:r>
            <a:r>
              <a:rPr lang="cs-CZ" sz="2800" b="1" i="1" dirty="0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psát, mluvit.</a:t>
            </a:r>
          </a:p>
          <a:p>
            <a:pPr marL="0" indent="0">
              <a:buNone/>
            </a:pPr>
            <a:endParaRPr lang="cs-CZ" sz="2800" b="1" i="1" dirty="0" smtClean="0">
              <a:ln w="11430"/>
              <a:solidFill>
                <a:schemeClr val="accent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Slovesné tvary </a:t>
            </a:r>
            <a:r>
              <a:rPr lang="cs-CZ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jsou: </a:t>
            </a:r>
          </a:p>
          <a:p>
            <a:pPr marL="0" indent="0">
              <a:buNone/>
            </a:pPr>
            <a:r>
              <a:rPr lang="cs-CZ" sz="36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jednoduché</a:t>
            </a:r>
            <a:r>
              <a:rPr lang="cs-CZ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i="1" dirty="0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(napíšu, voláme, kreslíte, křičí) </a:t>
            </a:r>
          </a:p>
          <a:p>
            <a:pPr marL="0" indent="0">
              <a:buNone/>
            </a:pPr>
            <a:r>
              <a:rPr lang="cs-CZ" sz="36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složené</a:t>
            </a:r>
            <a:r>
              <a:rPr lang="cs-CZ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800" b="1" i="1" dirty="0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(budu psát, volal jsem, budeme křičet)</a:t>
            </a:r>
            <a:endParaRPr lang="cs-CZ" sz="2800" b="1" i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66533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solidFill>
                  <a:schemeClr val="tx2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Slovesná osoba</a:t>
            </a:r>
            <a:endParaRPr lang="cs-CZ" sz="6000" b="1" dirty="0">
              <a:ln w="11430"/>
              <a:solidFill>
                <a:schemeClr val="tx2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5724128" y="2132856"/>
            <a:ext cx="288032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40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(my) </a:t>
            </a:r>
            <a:r>
              <a:rPr lang="cs-CZ" sz="40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voláme</a:t>
            </a:r>
            <a:endParaRPr lang="cs-CZ" sz="40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Text Box 5"/>
          <p:cNvSpPr txBox="1">
            <a:spLocks noChangeArrowheads="1"/>
          </p:cNvSpPr>
          <p:nvPr/>
        </p:nvSpPr>
        <p:spPr bwMode="auto">
          <a:xfrm>
            <a:off x="395536" y="3153162"/>
            <a:ext cx="213360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4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</a:t>
            </a:r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ruhá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Text Box 5"/>
          <p:cNvSpPr txBox="1">
            <a:spLocks noChangeArrowheads="1"/>
          </p:cNvSpPr>
          <p:nvPr/>
        </p:nvSpPr>
        <p:spPr bwMode="auto">
          <a:xfrm>
            <a:off x="422176" y="4305290"/>
            <a:ext cx="213360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třetí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2051720" y="2105026"/>
            <a:ext cx="254097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4000" i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</a:t>
            </a:r>
            <a:r>
              <a:rPr lang="cs-CZ" sz="40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já) </a:t>
            </a:r>
            <a:r>
              <a:rPr lang="cs-CZ" sz="40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volám</a:t>
            </a:r>
            <a:endParaRPr lang="cs-CZ" sz="40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Text Box 5"/>
          <p:cNvSpPr txBox="1">
            <a:spLocks noChangeArrowheads="1"/>
          </p:cNvSpPr>
          <p:nvPr/>
        </p:nvSpPr>
        <p:spPr bwMode="auto">
          <a:xfrm>
            <a:off x="422176" y="2132856"/>
            <a:ext cx="213360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první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Text Box 5"/>
          <p:cNvSpPr txBox="1">
            <a:spLocks noChangeArrowheads="1"/>
          </p:cNvSpPr>
          <p:nvPr/>
        </p:nvSpPr>
        <p:spPr bwMode="auto">
          <a:xfrm>
            <a:off x="5737448" y="3081154"/>
            <a:ext cx="250696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40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(vy) </a:t>
            </a:r>
            <a:r>
              <a:rPr lang="cs-CZ" sz="40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voláte</a:t>
            </a:r>
            <a:endParaRPr lang="cs-CZ" sz="40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Text Box 5"/>
          <p:cNvSpPr txBox="1">
            <a:spLocks noChangeArrowheads="1"/>
          </p:cNvSpPr>
          <p:nvPr/>
        </p:nvSpPr>
        <p:spPr bwMode="auto">
          <a:xfrm>
            <a:off x="2051720" y="3153162"/>
            <a:ext cx="2630895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40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(ty) </a:t>
            </a:r>
            <a:r>
              <a:rPr lang="cs-CZ" sz="40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voláš</a:t>
            </a:r>
            <a:endParaRPr lang="cs-CZ" sz="40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Text Box 5"/>
          <p:cNvSpPr txBox="1">
            <a:spLocks noChangeArrowheads="1"/>
          </p:cNvSpPr>
          <p:nvPr/>
        </p:nvSpPr>
        <p:spPr bwMode="auto">
          <a:xfrm>
            <a:off x="2051720" y="4193793"/>
            <a:ext cx="3816424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40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</a:t>
            </a:r>
            <a:r>
              <a:rPr lang="cs-CZ" sz="40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 – ona - </a:t>
            </a:r>
            <a:r>
              <a:rPr lang="cs-CZ" sz="40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ono) </a:t>
            </a:r>
            <a:r>
              <a:rPr lang="cs-CZ" sz="40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volá</a:t>
            </a:r>
            <a:endParaRPr lang="cs-CZ" sz="40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Text Box 5"/>
          <p:cNvSpPr txBox="1">
            <a:spLocks noChangeArrowheads="1"/>
          </p:cNvSpPr>
          <p:nvPr/>
        </p:nvSpPr>
        <p:spPr bwMode="auto">
          <a:xfrm>
            <a:off x="5724128" y="4193793"/>
            <a:ext cx="3816424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40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</a:t>
            </a:r>
            <a:r>
              <a:rPr lang="cs-CZ" sz="40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oni – ony - </a:t>
            </a:r>
            <a:r>
              <a:rPr lang="cs-CZ" sz="40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ona) </a:t>
            </a:r>
            <a:r>
              <a:rPr lang="cs-CZ" sz="40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volají</a:t>
            </a:r>
            <a:endParaRPr lang="cs-CZ" sz="40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13633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9" grpId="0" build="p"/>
      <p:bldP spid="10" grpId="0" build="p"/>
      <p:bldP spid="11" grpId="0"/>
      <p:bldP spid="12" grpId="0" build="p"/>
      <p:bldP spid="13" grpId="0"/>
      <p:bldP spid="14" grpId="0"/>
      <p:bldP spid="15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Slovesné číslo</a:t>
            </a:r>
            <a:endParaRPr lang="cs-CZ" sz="60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397294" y="1556792"/>
            <a:ext cx="213360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jednotné 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494184" y="4005064"/>
            <a:ext cx="213360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množné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2895126" y="1568986"/>
            <a:ext cx="254097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4000" i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</a:t>
            </a:r>
            <a:r>
              <a:rPr lang="cs-CZ" sz="40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já) </a:t>
            </a:r>
            <a:r>
              <a:rPr lang="cs-CZ" sz="40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volám</a:t>
            </a:r>
            <a:endParaRPr lang="cs-CZ" sz="40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2877209" y="2289066"/>
            <a:ext cx="2630895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40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(ty) </a:t>
            </a:r>
            <a:r>
              <a:rPr lang="cs-CZ" sz="40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voláš</a:t>
            </a:r>
            <a:endParaRPr lang="cs-CZ" sz="40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Text Box 5"/>
          <p:cNvSpPr txBox="1">
            <a:spLocks noChangeArrowheads="1"/>
          </p:cNvSpPr>
          <p:nvPr/>
        </p:nvSpPr>
        <p:spPr bwMode="auto">
          <a:xfrm>
            <a:off x="2843808" y="3081154"/>
            <a:ext cx="4968552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40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</a:t>
            </a:r>
            <a:r>
              <a:rPr lang="cs-CZ" sz="40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 – ona - </a:t>
            </a:r>
            <a:r>
              <a:rPr lang="cs-CZ" sz="40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ono) </a:t>
            </a:r>
            <a:r>
              <a:rPr lang="cs-CZ" sz="40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volá</a:t>
            </a:r>
            <a:endParaRPr lang="cs-CZ" sz="40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Text Box 5"/>
          <p:cNvSpPr txBox="1">
            <a:spLocks noChangeArrowheads="1"/>
          </p:cNvSpPr>
          <p:nvPr/>
        </p:nvSpPr>
        <p:spPr bwMode="auto">
          <a:xfrm>
            <a:off x="2898372" y="4005064"/>
            <a:ext cx="288032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40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(my) </a:t>
            </a:r>
            <a:r>
              <a:rPr lang="cs-CZ" sz="40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voláme</a:t>
            </a:r>
            <a:endParaRPr lang="cs-CZ" sz="40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2857128" y="4725144"/>
            <a:ext cx="250696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40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(vy) </a:t>
            </a:r>
            <a:r>
              <a:rPr lang="cs-CZ" sz="40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voláte</a:t>
            </a:r>
            <a:endParaRPr lang="cs-CZ" sz="40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Text Box 5"/>
          <p:cNvSpPr txBox="1">
            <a:spLocks noChangeArrowheads="1"/>
          </p:cNvSpPr>
          <p:nvPr/>
        </p:nvSpPr>
        <p:spPr bwMode="auto">
          <a:xfrm>
            <a:off x="2836978" y="5445224"/>
            <a:ext cx="5119398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40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</a:t>
            </a:r>
            <a:r>
              <a:rPr lang="cs-CZ" sz="40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oni – ony - </a:t>
            </a:r>
            <a:r>
              <a:rPr lang="cs-CZ" sz="40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ona) </a:t>
            </a:r>
            <a:r>
              <a:rPr lang="cs-CZ" sz="40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volají</a:t>
            </a:r>
            <a:endParaRPr lang="cs-CZ" sz="40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31345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Slovesný čas</a:t>
            </a:r>
            <a:endParaRPr lang="cs-CZ" sz="6000" b="1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3537248" y="3153162"/>
            <a:ext cx="213360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přítomný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3563888" y="4305290"/>
            <a:ext cx="213360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budoucí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3563888" y="2132856"/>
            <a:ext cx="213360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minulý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28997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  <p:bldP spid="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Slovesný čas</a:t>
            </a:r>
            <a:endParaRPr lang="cs-CZ" sz="6000" b="1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 Box 5"/>
          <p:cNvSpPr txBox="1">
            <a:spLocks noChangeArrowheads="1"/>
          </p:cNvSpPr>
          <p:nvPr/>
        </p:nvSpPr>
        <p:spPr bwMode="auto">
          <a:xfrm>
            <a:off x="3281805" y="1208946"/>
            <a:ext cx="2514331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minulý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24947" y="3004648"/>
            <a:ext cx="328762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3600" b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</a:t>
            </a:r>
            <a:r>
              <a:rPr lang="cs-CZ" sz="36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olal jsem</a:t>
            </a:r>
            <a:r>
              <a:rPr lang="cs-CZ" sz="3600" i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(já) </a:t>
            </a:r>
            <a:endParaRPr lang="cs-CZ" sz="36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251520" y="3835784"/>
            <a:ext cx="263089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3600" b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</a:t>
            </a:r>
            <a:r>
              <a:rPr lang="cs-CZ" sz="36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olal jsi</a:t>
            </a:r>
            <a:r>
              <a:rPr lang="cs-CZ" sz="3600" i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(ty) </a:t>
            </a:r>
            <a:endParaRPr lang="cs-CZ" sz="36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251520" y="4769857"/>
            <a:ext cx="4392488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volal, volala, volalo</a:t>
            </a:r>
          </a:p>
          <a:p>
            <a:pPr algn="ctr"/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</a:t>
            </a:r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 – ona - ono</a:t>
            </a:r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)</a:t>
            </a:r>
            <a:endParaRPr lang="cs-CZ" sz="36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4986604" y="3006753"/>
            <a:ext cx="383386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volali jsme</a:t>
            </a:r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600" i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(my) </a:t>
            </a:r>
            <a:endParaRPr lang="cs-CZ" sz="36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5017368" y="3905761"/>
            <a:ext cx="329904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3600" b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</a:t>
            </a:r>
            <a:r>
              <a:rPr lang="cs-CZ" sz="36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olali jste</a:t>
            </a:r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600" i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(vy) </a:t>
            </a:r>
            <a:endParaRPr lang="cs-CZ" sz="36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Text Box 5"/>
          <p:cNvSpPr txBox="1">
            <a:spLocks noChangeArrowheads="1"/>
          </p:cNvSpPr>
          <p:nvPr/>
        </p:nvSpPr>
        <p:spPr bwMode="auto">
          <a:xfrm>
            <a:off x="5069226" y="4769857"/>
            <a:ext cx="324719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volali, -y, -a</a:t>
            </a:r>
            <a:endParaRPr lang="cs-CZ" sz="36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</a:t>
            </a:r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oni – ony - ona</a:t>
            </a:r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)</a:t>
            </a:r>
            <a:endParaRPr lang="cs-CZ" sz="36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Text Box 5"/>
          <p:cNvSpPr txBox="1">
            <a:spLocks noChangeArrowheads="1"/>
          </p:cNvSpPr>
          <p:nvPr/>
        </p:nvSpPr>
        <p:spPr bwMode="auto">
          <a:xfrm>
            <a:off x="539552" y="2268161"/>
            <a:ext cx="259228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3200" b="1" dirty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</a:t>
            </a:r>
            <a:r>
              <a:rPr lang="cs-CZ" sz="32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ednotné číslo </a:t>
            </a:r>
            <a:endParaRPr lang="cs-CZ" sz="32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5069226" y="2268161"/>
            <a:ext cx="259228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množné číslo </a:t>
            </a:r>
            <a:endParaRPr lang="cs-CZ" sz="32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16145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5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5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7500"/>
                            </p:stCondLst>
                            <p:childTnLst>
                              <p:par>
                                <p:cTn id="5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8500"/>
                            </p:stCondLst>
                            <p:childTnLst>
                              <p:par>
                                <p:cTn id="5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 build="p"/>
      <p:bldP spid="11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Slovesný čas</a:t>
            </a:r>
            <a:endParaRPr lang="cs-CZ" sz="6000" b="1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 Box 5"/>
          <p:cNvSpPr txBox="1">
            <a:spLocks noChangeArrowheads="1"/>
          </p:cNvSpPr>
          <p:nvPr/>
        </p:nvSpPr>
        <p:spPr bwMode="auto">
          <a:xfrm>
            <a:off x="3131841" y="1208946"/>
            <a:ext cx="3240359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přítomný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24946" y="3329918"/>
            <a:ext cx="328762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volám</a:t>
            </a:r>
            <a:r>
              <a:rPr lang="cs-CZ" sz="3600" i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(já)</a:t>
            </a:r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cs-CZ" sz="36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251519" y="4161054"/>
            <a:ext cx="263089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voláš</a:t>
            </a:r>
            <a:r>
              <a:rPr lang="cs-CZ" sz="3600" i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(ty) </a:t>
            </a:r>
            <a:endParaRPr lang="cs-CZ" sz="36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251519" y="5095127"/>
            <a:ext cx="439248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volá</a:t>
            </a:r>
            <a:r>
              <a:rPr lang="cs-CZ" sz="3600" i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(</a:t>
            </a:r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 – ona - ono</a:t>
            </a:r>
            <a:r>
              <a:rPr lang="cs-CZ" sz="3600" i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)</a:t>
            </a:r>
            <a:r>
              <a:rPr lang="cs-CZ" sz="3600" b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4986604" y="3329918"/>
            <a:ext cx="383386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voláme </a:t>
            </a:r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(my</a:t>
            </a:r>
            <a:r>
              <a:rPr lang="cs-CZ" sz="3600" i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) </a:t>
            </a:r>
            <a:endParaRPr lang="cs-CZ" sz="36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5017368" y="4228926"/>
            <a:ext cx="329904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voláte </a:t>
            </a:r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(vy</a:t>
            </a:r>
            <a:r>
              <a:rPr lang="cs-CZ" sz="3600" i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) </a:t>
            </a:r>
            <a:endParaRPr lang="cs-CZ" sz="36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Text Box 5"/>
          <p:cNvSpPr txBox="1">
            <a:spLocks noChangeArrowheads="1"/>
          </p:cNvSpPr>
          <p:nvPr/>
        </p:nvSpPr>
        <p:spPr bwMode="auto">
          <a:xfrm>
            <a:off x="4860032" y="5093022"/>
            <a:ext cx="4543334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volají </a:t>
            </a:r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</a:t>
            </a:r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oni – ony - ona</a:t>
            </a:r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)</a:t>
            </a:r>
            <a:endParaRPr lang="cs-CZ" sz="36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Text Box 5"/>
          <p:cNvSpPr txBox="1">
            <a:spLocks noChangeArrowheads="1"/>
          </p:cNvSpPr>
          <p:nvPr/>
        </p:nvSpPr>
        <p:spPr bwMode="auto">
          <a:xfrm>
            <a:off x="539552" y="2268161"/>
            <a:ext cx="259228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3200" b="1" dirty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</a:t>
            </a:r>
            <a:r>
              <a:rPr lang="cs-CZ" sz="32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ednotné číslo </a:t>
            </a:r>
            <a:endParaRPr lang="cs-CZ" sz="32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5292081" y="2268161"/>
            <a:ext cx="259228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množné číslo </a:t>
            </a:r>
            <a:endParaRPr lang="cs-CZ" sz="32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20894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70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000"/>
                            </p:stCondLst>
                            <p:childTnLst>
                              <p:par>
                                <p:cTn id="5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9000"/>
                            </p:stCondLst>
                            <p:childTnLst>
                              <p:par>
                                <p:cTn id="5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 build="p"/>
      <p:bldP spid="1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Slovesný čas</a:t>
            </a:r>
            <a:endParaRPr lang="cs-CZ" sz="6000" b="1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 Box 5"/>
          <p:cNvSpPr txBox="1">
            <a:spLocks noChangeArrowheads="1"/>
          </p:cNvSpPr>
          <p:nvPr/>
        </p:nvSpPr>
        <p:spPr bwMode="auto">
          <a:xfrm>
            <a:off x="3131841" y="1208946"/>
            <a:ext cx="3240359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budoucí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24946" y="3329918"/>
            <a:ext cx="328762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budu volat</a:t>
            </a:r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600" i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(já)</a:t>
            </a:r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cs-CZ" sz="36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251519" y="4161054"/>
            <a:ext cx="352839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budeš volat </a:t>
            </a:r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</a:t>
            </a:r>
            <a:r>
              <a:rPr lang="cs-CZ" sz="3600" i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ty) </a:t>
            </a:r>
            <a:endParaRPr lang="cs-CZ" sz="36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251518" y="5095127"/>
            <a:ext cx="3384377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</a:t>
            </a:r>
            <a:r>
              <a:rPr lang="cs-CZ" sz="36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ude volat</a:t>
            </a:r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</a:p>
          <a:p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</a:t>
            </a:r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 – ona - ono</a:t>
            </a:r>
            <a:r>
              <a:rPr lang="cs-CZ" sz="3600" i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)</a:t>
            </a:r>
            <a:r>
              <a:rPr lang="cs-CZ" sz="3600" b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4986604" y="3329918"/>
            <a:ext cx="404989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budeme volat </a:t>
            </a:r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(my</a:t>
            </a:r>
            <a:r>
              <a:rPr lang="cs-CZ" sz="3600" i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) </a:t>
            </a:r>
            <a:endParaRPr lang="cs-CZ" sz="36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5017368" y="4228926"/>
            <a:ext cx="358708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36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budete volat </a:t>
            </a:r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(vy</a:t>
            </a:r>
            <a:r>
              <a:rPr lang="cs-CZ" sz="3600" i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) </a:t>
            </a:r>
            <a:endParaRPr lang="cs-CZ" sz="36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Text Box 5"/>
          <p:cNvSpPr txBox="1">
            <a:spLocks noChangeArrowheads="1"/>
          </p:cNvSpPr>
          <p:nvPr/>
        </p:nvSpPr>
        <p:spPr bwMode="auto">
          <a:xfrm>
            <a:off x="5069226" y="5093022"/>
            <a:ext cx="324719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budou volat</a:t>
            </a:r>
          </a:p>
          <a:p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</a:t>
            </a:r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oni – ony - ona</a:t>
            </a:r>
            <a:r>
              <a:rPr lang="cs-CZ" sz="3600" i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)</a:t>
            </a:r>
            <a:endParaRPr lang="cs-CZ" sz="36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Text Box 5"/>
          <p:cNvSpPr txBox="1">
            <a:spLocks noChangeArrowheads="1"/>
          </p:cNvSpPr>
          <p:nvPr/>
        </p:nvSpPr>
        <p:spPr bwMode="auto">
          <a:xfrm>
            <a:off x="539552" y="2268161"/>
            <a:ext cx="259228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3200" b="1" dirty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</a:t>
            </a:r>
            <a:r>
              <a:rPr lang="cs-CZ" sz="32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ednotné číslo </a:t>
            </a:r>
            <a:endParaRPr lang="cs-CZ" sz="32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5292081" y="2268161"/>
            <a:ext cx="259228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množné číslo </a:t>
            </a:r>
            <a:endParaRPr lang="cs-CZ" sz="32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34412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70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000"/>
                            </p:stCondLst>
                            <p:childTnLst>
                              <p:par>
                                <p:cTn id="5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9000"/>
                            </p:stCondLst>
                            <p:childTnLst>
                              <p:par>
                                <p:cTn id="5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 build="p"/>
      <p:bldP spid="1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67138" y="47667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chemeClr val="accent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Urči u sloves číslo.</a:t>
            </a:r>
            <a:endParaRPr lang="cs-CZ" b="1" dirty="0">
              <a:ln w="11430"/>
              <a:solidFill>
                <a:schemeClr val="accent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916832"/>
            <a:ext cx="36004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děkuji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…….…………………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běhá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…………..…….………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sekají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………...……………..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litujeme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…....……………..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točím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….…………………….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děláme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……………………...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vezete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svítím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……….……………….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kvete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……….……………….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3885" y="1916832"/>
            <a:ext cx="388843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trháme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………………………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pletou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……..………………..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jedeš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…….……………..……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šplhá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………………………...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cestují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……...……………....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lituji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………………………...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hraješ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……….………………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řídíte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……………………….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kupují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………………………..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1978833" y="184482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jednotné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1979712" y="2257708"/>
            <a:ext cx="164651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jednotné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979712" y="270892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množné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1979712" y="312180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množné</a:t>
            </a: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1979712" y="357301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jednotné</a:t>
            </a: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1979712" y="398590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množné</a:t>
            </a: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1979712" y="4417948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množné</a:t>
            </a: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1979712" y="484999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jednotné</a:t>
            </a:r>
          </a:p>
        </p:txBody>
      </p:sp>
      <p:sp>
        <p:nvSpPr>
          <p:cNvPr id="13" name="Text Box 4"/>
          <p:cNvSpPr txBox="1">
            <a:spLocks noChangeArrowheads="1"/>
          </p:cNvSpPr>
          <p:nvPr/>
        </p:nvSpPr>
        <p:spPr bwMode="auto">
          <a:xfrm>
            <a:off x="1979712" y="522920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jednotné</a:t>
            </a:r>
          </a:p>
        </p:txBody>
      </p:sp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6515337" y="184482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množné</a:t>
            </a: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6515337" y="2257708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množné</a:t>
            </a: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6515337" y="270892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jednotné</a:t>
            </a:r>
          </a:p>
        </p:txBody>
      </p:sp>
      <p:sp>
        <p:nvSpPr>
          <p:cNvPr id="17" name="Text Box 4"/>
          <p:cNvSpPr txBox="1">
            <a:spLocks noChangeArrowheads="1"/>
          </p:cNvSpPr>
          <p:nvPr/>
        </p:nvSpPr>
        <p:spPr bwMode="auto">
          <a:xfrm>
            <a:off x="6515337" y="3117161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jednotné</a:t>
            </a:r>
          </a:p>
        </p:txBody>
      </p:sp>
      <p:sp>
        <p:nvSpPr>
          <p:cNvPr id="18" name="Text Box 4"/>
          <p:cNvSpPr txBox="1">
            <a:spLocks noChangeArrowheads="1"/>
          </p:cNvSpPr>
          <p:nvPr/>
        </p:nvSpPr>
        <p:spPr bwMode="auto">
          <a:xfrm>
            <a:off x="6515337" y="351727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množné</a:t>
            </a:r>
          </a:p>
        </p:txBody>
      </p:sp>
      <p:sp>
        <p:nvSpPr>
          <p:cNvPr id="19" name="Text Box 4"/>
          <p:cNvSpPr txBox="1">
            <a:spLocks noChangeArrowheads="1"/>
          </p:cNvSpPr>
          <p:nvPr/>
        </p:nvSpPr>
        <p:spPr bwMode="auto">
          <a:xfrm>
            <a:off x="6515337" y="400506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jednotné</a:t>
            </a:r>
          </a:p>
        </p:txBody>
      </p:sp>
      <p:sp>
        <p:nvSpPr>
          <p:cNvPr id="20" name="Text Box 4"/>
          <p:cNvSpPr txBox="1">
            <a:spLocks noChangeArrowheads="1"/>
          </p:cNvSpPr>
          <p:nvPr/>
        </p:nvSpPr>
        <p:spPr bwMode="auto">
          <a:xfrm>
            <a:off x="6519190" y="4424761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jednotné</a:t>
            </a:r>
          </a:p>
        </p:txBody>
      </p:sp>
      <p:sp>
        <p:nvSpPr>
          <p:cNvPr id="21" name="Text Box 4"/>
          <p:cNvSpPr txBox="1">
            <a:spLocks noChangeArrowheads="1"/>
          </p:cNvSpPr>
          <p:nvPr/>
        </p:nvSpPr>
        <p:spPr bwMode="auto">
          <a:xfrm>
            <a:off x="6588224" y="484999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množné</a:t>
            </a:r>
          </a:p>
        </p:txBody>
      </p:sp>
      <p:sp>
        <p:nvSpPr>
          <p:cNvPr id="22" name="Text Box 4"/>
          <p:cNvSpPr txBox="1">
            <a:spLocks noChangeArrowheads="1"/>
          </p:cNvSpPr>
          <p:nvPr/>
        </p:nvSpPr>
        <p:spPr bwMode="auto">
          <a:xfrm>
            <a:off x="6732240" y="5233283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množné</a:t>
            </a:r>
          </a:p>
        </p:txBody>
      </p:sp>
      <p:sp>
        <p:nvSpPr>
          <p:cNvPr id="23" name="Veselý obličej 22"/>
          <p:cNvSpPr/>
          <p:nvPr/>
        </p:nvSpPr>
        <p:spPr>
          <a:xfrm>
            <a:off x="8100392" y="5887150"/>
            <a:ext cx="720080" cy="864096"/>
          </a:xfrm>
          <a:prstGeom prst="smileyFace">
            <a:avLst/>
          </a:prstGeom>
          <a:solidFill>
            <a:srgbClr val="80D62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8502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5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5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6500"/>
                            </p:stCondLst>
                            <p:childTnLst>
                              <p:par>
                                <p:cTn id="4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5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8500"/>
                            </p:stCondLst>
                            <p:childTnLst>
                              <p:par>
                                <p:cTn id="5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9500"/>
                            </p:stCondLst>
                            <p:childTnLst>
                              <p:par>
                                <p:cTn id="6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500"/>
                            </p:stCondLst>
                            <p:childTnLst>
                              <p:par>
                                <p:cTn id="6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1500"/>
                            </p:stCondLst>
                            <p:childTnLst>
                              <p:par>
                                <p:cTn id="7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2500"/>
                            </p:stCondLst>
                            <p:childTnLst>
                              <p:par>
                                <p:cTn id="7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3500"/>
                            </p:stCondLst>
                            <p:childTnLst>
                              <p:par>
                                <p:cTn id="8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4500"/>
                            </p:stCondLst>
                            <p:childTnLst>
                              <p:par>
                                <p:cTn id="9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5500"/>
                            </p:stCondLst>
                            <p:childTnLst>
                              <p:par>
                                <p:cTn id="9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6500"/>
                            </p:stCondLst>
                            <p:childTnLst>
                              <p:par>
                                <p:cTn id="10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17500"/>
                            </p:stCondLst>
                            <p:childTnLst>
                              <p:par>
                                <p:cTn id="10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18500"/>
                            </p:stCondLst>
                            <p:childTnLst>
                              <p:par>
                                <p:cTn id="1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5" fill="hold">
                      <p:stCondLst>
                        <p:cond delay="indefinite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1" fill="hold">
                      <p:stCondLst>
                        <p:cond delay="indefinite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9" fill="hold">
                      <p:stCondLst>
                        <p:cond delay="indefinite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7" fill="hold">
                      <p:stCondLst>
                        <p:cond delay="indefinite"/>
                      </p:stCondLst>
                      <p:childTnLst>
                        <p:par>
                          <p:cTn id="318" fill="hold">
                            <p:stCondLst>
                              <p:cond delay="0"/>
                            </p:stCondLst>
                            <p:childTnLst>
                              <p:par>
                                <p:cTn id="3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5" fill="hold">
                      <p:stCondLst>
                        <p:cond delay="indefinite"/>
                      </p:stCondLst>
                      <p:childTnLst>
                        <p:par>
                          <p:cTn id="336" fill="hold">
                            <p:stCondLst>
                              <p:cond delay="0"/>
                            </p:stCondLst>
                            <p:childTnLst>
                              <p:par>
                                <p:cTn id="3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3" fill="hold">
                      <p:stCondLst>
                        <p:cond delay="indefinite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1" fill="hold">
                      <p:stCondLst>
                        <p:cond delay="indefinite"/>
                      </p:stCondLst>
                      <p:childTnLst>
                        <p:par>
                          <p:cTn id="372" fill="hold">
                            <p:stCondLst>
                              <p:cond delay="0"/>
                            </p:stCondLst>
                            <p:childTnLst>
                              <p:par>
                                <p:cTn id="3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9" fill="hold">
                      <p:stCondLst>
                        <p:cond delay="indefinite"/>
                      </p:stCondLst>
                      <p:childTnLst>
                        <p:par>
                          <p:cTn id="390" fill="hold">
                            <p:stCondLst>
                              <p:cond delay="0"/>
                            </p:stCondLst>
                            <p:childTnLst>
                              <p:par>
                                <p:cTn id="3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7" fill="hold">
                      <p:stCondLst>
                        <p:cond delay="indefinite"/>
                      </p:stCondLst>
                      <p:childTnLst>
                        <p:par>
                          <p:cTn id="408" fill="hold">
                            <p:stCondLst>
                              <p:cond delay="0"/>
                            </p:stCondLst>
                            <p:childTnLst>
                              <p:par>
                                <p:cTn id="40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5" fill="hold">
                      <p:stCondLst>
                        <p:cond delay="indefinite"/>
                      </p:stCondLst>
                      <p:childTnLst>
                        <p:par>
                          <p:cTn id="426" fill="hold">
                            <p:stCondLst>
                              <p:cond delay="0"/>
                            </p:stCondLst>
                            <p:childTnLst>
                              <p:par>
                                <p:cTn id="4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3" fill="hold">
                      <p:stCondLst>
                        <p:cond delay="indefinite"/>
                      </p:stCondLst>
                      <p:childTnLst>
                        <p:par>
                          <p:cTn id="444" fill="hold">
                            <p:stCondLst>
                              <p:cond delay="0"/>
                            </p:stCondLst>
                            <p:childTnLst>
                              <p:par>
                                <p:cTn id="44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916832"/>
            <a:ext cx="36004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odnesu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…….…………………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smál se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………..…….………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posílá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………...……………..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ozývá se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…....……………..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bude psát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hrabe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……………..………...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jedete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střílejí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……….……………….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pili jste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…….……………….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63885" y="1916832"/>
            <a:ext cx="388843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vyrostou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táhneš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……..………………..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nalijí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…….……………..……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poznáme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…………………...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ohrozil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……...……………....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kašlalo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……………………...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sypal se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……….……….……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řídíš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………….……………….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kupujete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2266865" y="184482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budoucí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2267744" y="2257708"/>
            <a:ext cx="216024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minulý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2267744" y="270892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přítomný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267744" y="312180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přítomný</a:t>
            </a: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2267744" y="357301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budoucí</a:t>
            </a: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2267744" y="398590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přítomný</a:t>
            </a: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2266865" y="4417948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přítomný</a:t>
            </a: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2266865" y="484999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přítomný</a:t>
            </a: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2267744" y="522920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minulý</a:t>
            </a:r>
          </a:p>
        </p:txBody>
      </p:sp>
      <p:sp>
        <p:nvSpPr>
          <p:cNvPr id="13" name="Text Box 4"/>
          <p:cNvSpPr txBox="1">
            <a:spLocks noChangeArrowheads="1"/>
          </p:cNvSpPr>
          <p:nvPr/>
        </p:nvSpPr>
        <p:spPr bwMode="auto">
          <a:xfrm>
            <a:off x="6515337" y="184482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budoucí</a:t>
            </a:r>
          </a:p>
        </p:txBody>
      </p:sp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6515337" y="2257708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přítomný</a:t>
            </a: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6515337" y="270892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budoucí</a:t>
            </a: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6515337" y="3117161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budoucí</a:t>
            </a:r>
          </a:p>
        </p:txBody>
      </p:sp>
      <p:sp>
        <p:nvSpPr>
          <p:cNvPr id="17" name="Text Box 4"/>
          <p:cNvSpPr txBox="1">
            <a:spLocks noChangeArrowheads="1"/>
          </p:cNvSpPr>
          <p:nvPr/>
        </p:nvSpPr>
        <p:spPr bwMode="auto">
          <a:xfrm>
            <a:off x="6515337" y="351727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minulý</a:t>
            </a:r>
          </a:p>
        </p:txBody>
      </p:sp>
      <p:sp>
        <p:nvSpPr>
          <p:cNvPr id="18" name="Text Box 4"/>
          <p:cNvSpPr txBox="1">
            <a:spLocks noChangeArrowheads="1"/>
          </p:cNvSpPr>
          <p:nvPr/>
        </p:nvSpPr>
        <p:spPr bwMode="auto">
          <a:xfrm>
            <a:off x="6515337" y="400506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minulý</a:t>
            </a:r>
          </a:p>
        </p:txBody>
      </p:sp>
      <p:sp>
        <p:nvSpPr>
          <p:cNvPr id="19" name="Text Box 4"/>
          <p:cNvSpPr txBox="1">
            <a:spLocks noChangeArrowheads="1"/>
          </p:cNvSpPr>
          <p:nvPr/>
        </p:nvSpPr>
        <p:spPr bwMode="auto">
          <a:xfrm>
            <a:off x="6519190" y="4424761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minulý</a:t>
            </a:r>
          </a:p>
        </p:txBody>
      </p:sp>
      <p:sp>
        <p:nvSpPr>
          <p:cNvPr id="20" name="Text Box 4"/>
          <p:cNvSpPr txBox="1">
            <a:spLocks noChangeArrowheads="1"/>
          </p:cNvSpPr>
          <p:nvPr/>
        </p:nvSpPr>
        <p:spPr bwMode="auto">
          <a:xfrm>
            <a:off x="6516216" y="484999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přítomný</a:t>
            </a:r>
          </a:p>
        </p:txBody>
      </p:sp>
      <p:sp>
        <p:nvSpPr>
          <p:cNvPr id="21" name="Text Box 4"/>
          <p:cNvSpPr txBox="1">
            <a:spLocks noChangeArrowheads="1"/>
          </p:cNvSpPr>
          <p:nvPr/>
        </p:nvSpPr>
        <p:spPr bwMode="auto">
          <a:xfrm>
            <a:off x="6516216" y="5233283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přítomný</a:t>
            </a:r>
          </a:p>
        </p:txBody>
      </p:sp>
      <p:sp>
        <p:nvSpPr>
          <p:cNvPr id="22" name="Veselý obličej 21"/>
          <p:cNvSpPr/>
          <p:nvPr/>
        </p:nvSpPr>
        <p:spPr>
          <a:xfrm>
            <a:off x="8100392" y="5887150"/>
            <a:ext cx="720080" cy="864096"/>
          </a:xfrm>
          <a:prstGeom prst="smileyFace">
            <a:avLst/>
          </a:prstGeom>
          <a:solidFill>
            <a:srgbClr val="80D62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367138" y="47667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92D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Urči u sloves čas.</a:t>
            </a:r>
            <a:endParaRPr lang="cs-CZ" b="1" dirty="0">
              <a:ln w="11430"/>
              <a:solidFill>
                <a:srgbClr val="92D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13179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6000"/>
                            </p:stCondLst>
                            <p:childTnLst>
                              <p:par>
                                <p:cTn id="4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0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8000"/>
                            </p:stCondLst>
                            <p:childTnLst>
                              <p:par>
                                <p:cTn id="5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9000"/>
                            </p:stCondLst>
                            <p:childTnLst>
                              <p:par>
                                <p:cTn id="6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0"/>
                            </p:stCondLst>
                            <p:childTnLst>
                              <p:par>
                                <p:cTn id="6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1000"/>
                            </p:stCondLst>
                            <p:childTnLst>
                              <p:par>
                                <p:cTn id="7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2000"/>
                            </p:stCondLst>
                            <p:childTnLst>
                              <p:par>
                                <p:cTn id="7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3000"/>
                            </p:stCondLst>
                            <p:childTnLst>
                              <p:par>
                                <p:cTn id="8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4000"/>
                            </p:stCondLst>
                            <p:childTnLst>
                              <p:par>
                                <p:cTn id="9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5000"/>
                            </p:stCondLst>
                            <p:childTnLst>
                              <p:par>
                                <p:cTn id="9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6000"/>
                            </p:stCondLst>
                            <p:childTnLst>
                              <p:par>
                                <p:cTn id="10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17000"/>
                            </p:stCondLst>
                            <p:childTnLst>
                              <p:par>
                                <p:cTn id="10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18000"/>
                            </p:stCondLst>
                            <p:childTnLst>
                              <p:par>
                                <p:cTn id="1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0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5" fill="hold">
                      <p:stCondLst>
                        <p:cond delay="indefinite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1" fill="hold">
                      <p:stCondLst>
                        <p:cond delay="indefinite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9" fill="hold">
                      <p:stCondLst>
                        <p:cond delay="indefinite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7" fill="hold">
                      <p:stCondLst>
                        <p:cond delay="indefinite"/>
                      </p:stCondLst>
                      <p:childTnLst>
                        <p:par>
                          <p:cTn id="318" fill="hold">
                            <p:stCondLst>
                              <p:cond delay="0"/>
                            </p:stCondLst>
                            <p:childTnLst>
                              <p:par>
                                <p:cTn id="3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5" fill="hold">
                      <p:stCondLst>
                        <p:cond delay="indefinite"/>
                      </p:stCondLst>
                      <p:childTnLst>
                        <p:par>
                          <p:cTn id="336" fill="hold">
                            <p:stCondLst>
                              <p:cond delay="0"/>
                            </p:stCondLst>
                            <p:childTnLst>
                              <p:par>
                                <p:cTn id="3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3" fill="hold">
                      <p:stCondLst>
                        <p:cond delay="indefinite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  <p:bldP spid="4" grpId="0" build="p"/>
      <p:bldP spid="5" grpId="0" build="p"/>
      <p:bldP spid="6" grpId="0" build="p"/>
      <p:bldP spid="7" grpId="0" build="p"/>
      <p:bldP spid="8" grpId="0" build="p"/>
      <p:bldP spid="9" grpId="0" build="p"/>
      <p:bldP spid="10" grpId="0" build="p"/>
      <p:bldP spid="11" grpId="0" build="p"/>
      <p:bldP spid="12" grpId="0" build="p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 animBg="1"/>
      <p:bldP spid="2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67138" y="47667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Urči u sloves osobu a číslo.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1916832"/>
            <a:ext cx="36004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odnesu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…….…………………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smál se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………..…….………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posílá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………...……………..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ozývá se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…....……………..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bude psát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hrabe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……………..………...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jedete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střílejí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……….……………….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pili jste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…….……………….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3885" y="1916832"/>
            <a:ext cx="388843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vyrostou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táhneš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……..………………..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nalijí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…….……………..……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poznáme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…………………...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ohrozil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……...……………....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kašlalo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……………………...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sypal se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……….……….……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řídíš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………….……………….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kupujete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2266865" y="184482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1. os. č. j.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2267744" y="2257708"/>
            <a:ext cx="216024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3. os. č. j.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267744" y="270892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3. os. č. j.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2267744" y="312180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3. os. č. j.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2267744" y="357301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3. os. č. j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2267744" y="398590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3. os. č. j.</a:t>
            </a: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2266865" y="4417948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2. </a:t>
            </a:r>
            <a:r>
              <a:rPr lang="cs-CZ" sz="2800" b="1" dirty="0">
                <a:solidFill>
                  <a:srgbClr val="FF0000"/>
                </a:solidFill>
              </a:rPr>
              <a:t>os. č. </a:t>
            </a:r>
            <a:r>
              <a:rPr lang="cs-CZ" sz="2800" b="1" dirty="0" smtClean="0">
                <a:solidFill>
                  <a:srgbClr val="FF0000"/>
                </a:solidFill>
              </a:rPr>
              <a:t>mn.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2266865" y="4849996"/>
            <a:ext cx="216111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3. os. č. </a:t>
            </a:r>
            <a:r>
              <a:rPr lang="cs-CZ" sz="2800" b="1" dirty="0" smtClean="0">
                <a:solidFill>
                  <a:srgbClr val="FF0000"/>
                </a:solidFill>
              </a:rPr>
              <a:t>mn.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 Box 4"/>
          <p:cNvSpPr txBox="1">
            <a:spLocks noChangeArrowheads="1"/>
          </p:cNvSpPr>
          <p:nvPr/>
        </p:nvSpPr>
        <p:spPr bwMode="auto">
          <a:xfrm>
            <a:off x="2267744" y="522920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2. os. č. mn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6515337" y="1844824"/>
            <a:ext cx="2233127" cy="1169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3. os. č. mn.</a:t>
            </a:r>
          </a:p>
          <a:p>
            <a:pPr>
              <a:spcBef>
                <a:spcPct val="50000"/>
              </a:spcBef>
            </a:pP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6515337" y="2257708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2. os. č. j.</a:t>
            </a: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6515337" y="270892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3. os. č. mn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 Box 4"/>
          <p:cNvSpPr txBox="1">
            <a:spLocks noChangeArrowheads="1"/>
          </p:cNvSpPr>
          <p:nvPr/>
        </p:nvSpPr>
        <p:spPr bwMode="auto">
          <a:xfrm>
            <a:off x="6515337" y="3117161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1. </a:t>
            </a:r>
            <a:r>
              <a:rPr lang="cs-CZ" sz="2800" b="1" dirty="0">
                <a:solidFill>
                  <a:srgbClr val="FF0000"/>
                </a:solidFill>
              </a:rPr>
              <a:t>os. č. </a:t>
            </a:r>
            <a:r>
              <a:rPr lang="cs-CZ" sz="2800" b="1" dirty="0" smtClean="0">
                <a:solidFill>
                  <a:srgbClr val="FF0000"/>
                </a:solidFill>
              </a:rPr>
              <a:t>mn.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 Box 4"/>
          <p:cNvSpPr txBox="1">
            <a:spLocks noChangeArrowheads="1"/>
          </p:cNvSpPr>
          <p:nvPr/>
        </p:nvSpPr>
        <p:spPr bwMode="auto">
          <a:xfrm>
            <a:off x="6515337" y="3553852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3. os. č. j.</a:t>
            </a:r>
          </a:p>
        </p:txBody>
      </p:sp>
      <p:sp>
        <p:nvSpPr>
          <p:cNvPr id="19" name="Text Box 4"/>
          <p:cNvSpPr txBox="1">
            <a:spLocks noChangeArrowheads="1"/>
          </p:cNvSpPr>
          <p:nvPr/>
        </p:nvSpPr>
        <p:spPr bwMode="auto">
          <a:xfrm>
            <a:off x="6515337" y="400506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3. os. č. j.</a:t>
            </a:r>
          </a:p>
        </p:txBody>
      </p:sp>
      <p:sp>
        <p:nvSpPr>
          <p:cNvPr id="20" name="Text Box 4"/>
          <p:cNvSpPr txBox="1">
            <a:spLocks noChangeArrowheads="1"/>
          </p:cNvSpPr>
          <p:nvPr/>
        </p:nvSpPr>
        <p:spPr bwMode="auto">
          <a:xfrm>
            <a:off x="6519190" y="4424761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3. os. č. j.</a:t>
            </a:r>
          </a:p>
        </p:txBody>
      </p:sp>
      <p:sp>
        <p:nvSpPr>
          <p:cNvPr id="21" name="Text Box 4"/>
          <p:cNvSpPr txBox="1">
            <a:spLocks noChangeArrowheads="1"/>
          </p:cNvSpPr>
          <p:nvPr/>
        </p:nvSpPr>
        <p:spPr bwMode="auto">
          <a:xfrm>
            <a:off x="6516216" y="4849996"/>
            <a:ext cx="2089111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2. os. č. </a:t>
            </a:r>
            <a:r>
              <a:rPr lang="cs-CZ" sz="2800" b="1" dirty="0" smtClean="0">
                <a:solidFill>
                  <a:srgbClr val="FF0000"/>
                </a:solidFill>
              </a:rPr>
              <a:t>j.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2" name="Text Box 4"/>
          <p:cNvSpPr txBox="1">
            <a:spLocks noChangeArrowheads="1"/>
          </p:cNvSpPr>
          <p:nvPr/>
        </p:nvSpPr>
        <p:spPr bwMode="auto">
          <a:xfrm>
            <a:off x="6516216" y="5233283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FF0000"/>
                </a:solidFill>
              </a:rPr>
              <a:t>2. os. č. mn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3" name="Veselý obličej 22"/>
          <p:cNvSpPr/>
          <p:nvPr/>
        </p:nvSpPr>
        <p:spPr>
          <a:xfrm>
            <a:off x="8100392" y="5887150"/>
            <a:ext cx="720080" cy="864096"/>
          </a:xfrm>
          <a:prstGeom prst="smileyFace">
            <a:avLst/>
          </a:prstGeom>
          <a:solidFill>
            <a:srgbClr val="80D62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3512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5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5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6500"/>
                            </p:stCondLst>
                            <p:childTnLst>
                              <p:par>
                                <p:cTn id="4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5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8500"/>
                            </p:stCondLst>
                            <p:childTnLst>
                              <p:par>
                                <p:cTn id="5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9500"/>
                            </p:stCondLst>
                            <p:childTnLst>
                              <p:par>
                                <p:cTn id="6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500"/>
                            </p:stCondLst>
                            <p:childTnLst>
                              <p:par>
                                <p:cTn id="6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1500"/>
                            </p:stCondLst>
                            <p:childTnLst>
                              <p:par>
                                <p:cTn id="7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2500"/>
                            </p:stCondLst>
                            <p:childTnLst>
                              <p:par>
                                <p:cTn id="7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3500"/>
                            </p:stCondLst>
                            <p:childTnLst>
                              <p:par>
                                <p:cTn id="8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4500"/>
                            </p:stCondLst>
                            <p:childTnLst>
                              <p:par>
                                <p:cTn id="9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5500"/>
                            </p:stCondLst>
                            <p:childTnLst>
                              <p:par>
                                <p:cTn id="9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6500"/>
                            </p:stCondLst>
                            <p:childTnLst>
                              <p:par>
                                <p:cTn id="10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17500"/>
                            </p:stCondLst>
                            <p:childTnLst>
                              <p:par>
                                <p:cTn id="10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18500"/>
                            </p:stCondLst>
                            <p:childTnLst>
                              <p:par>
                                <p:cTn id="1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0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5" fill="hold">
                      <p:stCondLst>
                        <p:cond delay="indefinite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1" fill="hold">
                      <p:stCondLst>
                        <p:cond delay="indefinite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9" fill="hold">
                      <p:stCondLst>
                        <p:cond delay="indefinite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7" fill="hold">
                      <p:stCondLst>
                        <p:cond delay="indefinite"/>
                      </p:stCondLst>
                      <p:childTnLst>
                        <p:par>
                          <p:cTn id="318" fill="hold">
                            <p:stCondLst>
                              <p:cond delay="0"/>
                            </p:stCondLst>
                            <p:childTnLst>
                              <p:par>
                                <p:cTn id="3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5" fill="hold">
                      <p:stCondLst>
                        <p:cond delay="indefinite"/>
                      </p:stCondLst>
                      <p:childTnLst>
                        <p:par>
                          <p:cTn id="336" fill="hold">
                            <p:stCondLst>
                              <p:cond delay="0"/>
                            </p:stCondLst>
                            <p:childTnLst>
                              <p:par>
                                <p:cTn id="3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3" fill="hold">
                      <p:stCondLst>
                        <p:cond delay="indefinite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  <p:bldP spid="7" grpId="0" build="p"/>
      <p:bldP spid="8" grpId="0" build="p"/>
      <p:bldP spid="9" grpId="0" build="p"/>
      <p:bldP spid="10" grpId="0" build="p"/>
      <p:bldP spid="11" grpId="0" build="p"/>
      <p:bldP spid="12" grpId="0" build="p"/>
      <p:bldP spid="13" grpId="0" build="p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67138" y="47667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Urči u sloves </a:t>
            </a:r>
            <a:r>
              <a:rPr lang="cs-CZ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osobu, číslo </a:t>
            </a:r>
            <a:r>
              <a:rPr lang="cs-CZ" b="1" dirty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 </a:t>
            </a:r>
            <a:r>
              <a:rPr lang="cs-CZ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čas.</a:t>
            </a:r>
            <a:endParaRPr lang="cs-CZ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492896"/>
            <a:ext cx="2304256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odnesu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smál se</a:t>
            </a:r>
            <a:endParaRPr lang="cs-CZ" sz="2800" dirty="0" smtClean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posílají</a:t>
            </a:r>
            <a:endParaRPr lang="cs-CZ" sz="2800" dirty="0" smtClean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zastavíte se</a:t>
            </a:r>
            <a:endParaRPr lang="cs-CZ" sz="2800" dirty="0" smtClean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budou škodit </a:t>
            </a:r>
            <a:endParaRPr lang="cs-CZ" sz="2800" dirty="0" smtClean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pral jsem se</a:t>
            </a:r>
            <a:endParaRPr lang="cs-CZ" sz="2800" dirty="0" smtClean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předčítá</a:t>
            </a:r>
            <a:endParaRPr lang="cs-CZ" sz="2800" dirty="0" smtClean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ozýváme se</a:t>
            </a:r>
            <a:endParaRPr lang="cs-CZ" sz="2800" dirty="0" smtClean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411760" y="1657400"/>
            <a:ext cx="1944216" cy="7109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>
                <a:ln w="11430"/>
                <a:solidFill>
                  <a:srgbClr val="80D62A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osoba</a:t>
            </a:r>
            <a:endParaRPr lang="cs-CZ" sz="3600" b="1" dirty="0">
              <a:ln w="11430"/>
              <a:solidFill>
                <a:srgbClr val="80D62A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660232" y="1743168"/>
            <a:ext cx="1728192" cy="5731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</a:t>
            </a:r>
            <a:endParaRPr lang="cs-CZ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427984" y="1637928"/>
            <a:ext cx="1944216" cy="7109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číslo</a:t>
            </a:r>
            <a:endParaRPr lang="cs-CZ" sz="3600" b="1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2987823" y="2492896"/>
            <a:ext cx="108055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0070C0"/>
                </a:solidFill>
              </a:rPr>
              <a:t>1. os.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2988702" y="2905780"/>
            <a:ext cx="107968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0070C0"/>
                </a:solidFill>
              </a:rPr>
              <a:t>3. os. 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2988703" y="3356992"/>
            <a:ext cx="107968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0070C0"/>
                </a:solidFill>
              </a:rPr>
              <a:t>3. os. 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2988703" y="3769876"/>
            <a:ext cx="111568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0070C0"/>
                </a:solidFill>
              </a:rPr>
              <a:t>2</a:t>
            </a:r>
            <a:r>
              <a:rPr lang="cs-CZ" sz="2800" b="1" dirty="0" smtClean="0">
                <a:solidFill>
                  <a:srgbClr val="0070C0"/>
                </a:solidFill>
              </a:rPr>
              <a:t>. os. 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3" name="Text Box 4"/>
          <p:cNvSpPr txBox="1">
            <a:spLocks noChangeArrowheads="1"/>
          </p:cNvSpPr>
          <p:nvPr/>
        </p:nvSpPr>
        <p:spPr bwMode="auto">
          <a:xfrm>
            <a:off x="2988703" y="4221088"/>
            <a:ext cx="111568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0070C0"/>
                </a:solidFill>
              </a:rPr>
              <a:t>3. os. </a:t>
            </a:r>
          </a:p>
        </p:txBody>
      </p:sp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2988702" y="4633972"/>
            <a:ext cx="122325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0070C0"/>
                </a:solidFill>
              </a:rPr>
              <a:t>1. </a:t>
            </a:r>
            <a:r>
              <a:rPr lang="cs-CZ" sz="2800" b="1" dirty="0">
                <a:solidFill>
                  <a:srgbClr val="0070C0"/>
                </a:solidFill>
              </a:rPr>
              <a:t>os. </a:t>
            </a: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2987824" y="5066020"/>
            <a:ext cx="111656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0070C0"/>
                </a:solidFill>
              </a:rPr>
              <a:t>3. </a:t>
            </a:r>
            <a:r>
              <a:rPr lang="cs-CZ" sz="2800" b="1" dirty="0">
                <a:solidFill>
                  <a:srgbClr val="0070C0"/>
                </a:solidFill>
              </a:rPr>
              <a:t>os. </a:t>
            </a: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2987824" y="5498068"/>
            <a:ext cx="122413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0070C0"/>
                </a:solidFill>
              </a:rPr>
              <a:t>2. </a:t>
            </a:r>
            <a:r>
              <a:rPr lang="cs-CZ" sz="2800" b="1" dirty="0">
                <a:solidFill>
                  <a:srgbClr val="0070C0"/>
                </a:solidFill>
              </a:rPr>
              <a:t>os. </a:t>
            </a:r>
          </a:p>
        </p:txBody>
      </p:sp>
      <p:sp>
        <p:nvSpPr>
          <p:cNvPr id="26" name="Text Box 4"/>
          <p:cNvSpPr txBox="1">
            <a:spLocks noChangeArrowheads="1"/>
          </p:cNvSpPr>
          <p:nvPr/>
        </p:nvSpPr>
        <p:spPr bwMode="auto">
          <a:xfrm>
            <a:off x="4788024" y="2473732"/>
            <a:ext cx="180020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70C0"/>
                </a:solidFill>
              </a:rPr>
              <a:t>jednotné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sp>
        <p:nvSpPr>
          <p:cNvPr id="27" name="Text Box 4"/>
          <p:cNvSpPr txBox="1">
            <a:spLocks noChangeArrowheads="1"/>
          </p:cNvSpPr>
          <p:nvPr/>
        </p:nvSpPr>
        <p:spPr bwMode="auto">
          <a:xfrm>
            <a:off x="4787585" y="2924944"/>
            <a:ext cx="158461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>
                <a:solidFill>
                  <a:srgbClr val="0070C0"/>
                </a:solidFill>
              </a:rPr>
              <a:t>jednotné</a:t>
            </a:r>
          </a:p>
        </p:txBody>
      </p:sp>
      <p:sp>
        <p:nvSpPr>
          <p:cNvPr id="28" name="Text Box 4"/>
          <p:cNvSpPr txBox="1">
            <a:spLocks noChangeArrowheads="1"/>
          </p:cNvSpPr>
          <p:nvPr/>
        </p:nvSpPr>
        <p:spPr bwMode="auto">
          <a:xfrm>
            <a:off x="4841538" y="3356992"/>
            <a:ext cx="1674678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70C0"/>
                </a:solidFill>
              </a:rPr>
              <a:t>množné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sp>
        <p:nvSpPr>
          <p:cNvPr id="29" name="Text Box 4"/>
          <p:cNvSpPr txBox="1">
            <a:spLocks noChangeArrowheads="1"/>
          </p:cNvSpPr>
          <p:nvPr/>
        </p:nvSpPr>
        <p:spPr bwMode="auto">
          <a:xfrm>
            <a:off x="4823588" y="3789040"/>
            <a:ext cx="162062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>
                <a:solidFill>
                  <a:srgbClr val="0070C0"/>
                </a:solidFill>
              </a:rPr>
              <a:t>množné</a:t>
            </a:r>
          </a:p>
        </p:txBody>
      </p:sp>
      <p:sp>
        <p:nvSpPr>
          <p:cNvPr id="30" name="Text Box 4"/>
          <p:cNvSpPr txBox="1">
            <a:spLocks noChangeArrowheads="1"/>
          </p:cNvSpPr>
          <p:nvPr/>
        </p:nvSpPr>
        <p:spPr bwMode="auto">
          <a:xfrm>
            <a:off x="4823588" y="4221088"/>
            <a:ext cx="162062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>
                <a:solidFill>
                  <a:srgbClr val="0070C0"/>
                </a:solidFill>
              </a:rPr>
              <a:t>množné</a:t>
            </a:r>
          </a:p>
        </p:txBody>
      </p:sp>
      <p:sp>
        <p:nvSpPr>
          <p:cNvPr id="31" name="Text Box 4"/>
          <p:cNvSpPr txBox="1">
            <a:spLocks noChangeArrowheads="1"/>
          </p:cNvSpPr>
          <p:nvPr/>
        </p:nvSpPr>
        <p:spPr bwMode="auto">
          <a:xfrm>
            <a:off x="4788024" y="4653136"/>
            <a:ext cx="176963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>
                <a:solidFill>
                  <a:srgbClr val="0070C0"/>
                </a:solidFill>
              </a:rPr>
              <a:t>jednotné</a:t>
            </a:r>
          </a:p>
        </p:txBody>
      </p:sp>
      <p:sp>
        <p:nvSpPr>
          <p:cNvPr id="32" name="Text Box 4"/>
          <p:cNvSpPr txBox="1">
            <a:spLocks noChangeArrowheads="1"/>
          </p:cNvSpPr>
          <p:nvPr/>
        </p:nvSpPr>
        <p:spPr bwMode="auto">
          <a:xfrm>
            <a:off x="4788024" y="5085184"/>
            <a:ext cx="180020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>
                <a:solidFill>
                  <a:srgbClr val="0070C0"/>
                </a:solidFill>
              </a:rPr>
              <a:t>jednotné</a:t>
            </a:r>
          </a:p>
        </p:txBody>
      </p:sp>
      <p:sp>
        <p:nvSpPr>
          <p:cNvPr id="33" name="Text Box 4"/>
          <p:cNvSpPr txBox="1">
            <a:spLocks noChangeArrowheads="1"/>
          </p:cNvSpPr>
          <p:nvPr/>
        </p:nvSpPr>
        <p:spPr bwMode="auto">
          <a:xfrm>
            <a:off x="4860031" y="5517232"/>
            <a:ext cx="151216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>
                <a:solidFill>
                  <a:srgbClr val="0070C0"/>
                </a:solidFill>
              </a:rPr>
              <a:t>množné</a:t>
            </a:r>
          </a:p>
        </p:txBody>
      </p:sp>
      <p:sp>
        <p:nvSpPr>
          <p:cNvPr id="34" name="Text Box 4"/>
          <p:cNvSpPr txBox="1">
            <a:spLocks noChangeArrowheads="1"/>
          </p:cNvSpPr>
          <p:nvPr/>
        </p:nvSpPr>
        <p:spPr bwMode="auto">
          <a:xfrm>
            <a:off x="7099990" y="2473732"/>
            <a:ext cx="157646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0070C0"/>
                </a:solidFill>
              </a:rPr>
              <a:t>budoucí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5" name="Text Box 4"/>
          <p:cNvSpPr txBox="1">
            <a:spLocks noChangeArrowheads="1"/>
          </p:cNvSpPr>
          <p:nvPr/>
        </p:nvSpPr>
        <p:spPr bwMode="auto">
          <a:xfrm>
            <a:off x="7121745" y="2905780"/>
            <a:ext cx="141069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0070C0"/>
                </a:solidFill>
              </a:rPr>
              <a:t>minulý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6" name="Text Box 4"/>
          <p:cNvSpPr txBox="1">
            <a:spLocks noChangeArrowheads="1"/>
          </p:cNvSpPr>
          <p:nvPr/>
        </p:nvSpPr>
        <p:spPr bwMode="auto">
          <a:xfrm>
            <a:off x="7092280" y="3337828"/>
            <a:ext cx="1728192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0070C0"/>
                </a:solidFill>
              </a:rPr>
              <a:t>přítomný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7" name="Text Box 4"/>
          <p:cNvSpPr txBox="1">
            <a:spLocks noChangeArrowheads="1"/>
          </p:cNvSpPr>
          <p:nvPr/>
        </p:nvSpPr>
        <p:spPr bwMode="auto">
          <a:xfrm>
            <a:off x="7085740" y="3769876"/>
            <a:ext cx="144670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0070C0"/>
                </a:solidFill>
              </a:rPr>
              <a:t>budoucí</a:t>
            </a:r>
          </a:p>
        </p:txBody>
      </p:sp>
      <p:sp>
        <p:nvSpPr>
          <p:cNvPr id="38" name="Text Box 4"/>
          <p:cNvSpPr txBox="1">
            <a:spLocks noChangeArrowheads="1"/>
          </p:cNvSpPr>
          <p:nvPr/>
        </p:nvSpPr>
        <p:spPr bwMode="auto">
          <a:xfrm>
            <a:off x="7092280" y="4201924"/>
            <a:ext cx="1541192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0070C0"/>
                </a:solidFill>
              </a:rPr>
              <a:t>budoucí</a:t>
            </a:r>
          </a:p>
        </p:txBody>
      </p:sp>
      <p:sp>
        <p:nvSpPr>
          <p:cNvPr id="39" name="Text Box 4"/>
          <p:cNvSpPr txBox="1">
            <a:spLocks noChangeArrowheads="1"/>
          </p:cNvSpPr>
          <p:nvPr/>
        </p:nvSpPr>
        <p:spPr bwMode="auto">
          <a:xfrm>
            <a:off x="7122184" y="4633972"/>
            <a:ext cx="1554272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0070C0"/>
                </a:solidFill>
              </a:rPr>
              <a:t>minulý</a:t>
            </a:r>
          </a:p>
        </p:txBody>
      </p:sp>
      <p:sp>
        <p:nvSpPr>
          <p:cNvPr id="40" name="Text Box 4"/>
          <p:cNvSpPr txBox="1">
            <a:spLocks noChangeArrowheads="1"/>
          </p:cNvSpPr>
          <p:nvPr/>
        </p:nvSpPr>
        <p:spPr bwMode="auto">
          <a:xfrm>
            <a:off x="7128724" y="5066020"/>
            <a:ext cx="1547732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0070C0"/>
                </a:solidFill>
              </a:rPr>
              <a:t>přítomný</a:t>
            </a:r>
          </a:p>
        </p:txBody>
      </p:sp>
      <p:sp>
        <p:nvSpPr>
          <p:cNvPr id="41" name="Text Box 4"/>
          <p:cNvSpPr txBox="1">
            <a:spLocks noChangeArrowheads="1"/>
          </p:cNvSpPr>
          <p:nvPr/>
        </p:nvSpPr>
        <p:spPr bwMode="auto">
          <a:xfrm>
            <a:off x="7122183" y="5498068"/>
            <a:ext cx="169828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solidFill>
                  <a:srgbClr val="0070C0"/>
                </a:solidFill>
              </a:rPr>
              <a:t>přítomný</a:t>
            </a:r>
          </a:p>
        </p:txBody>
      </p:sp>
      <p:sp>
        <p:nvSpPr>
          <p:cNvPr id="42" name="Veselý obličej 41"/>
          <p:cNvSpPr/>
          <p:nvPr/>
        </p:nvSpPr>
        <p:spPr>
          <a:xfrm>
            <a:off x="8316416" y="5896143"/>
            <a:ext cx="720080" cy="864096"/>
          </a:xfrm>
          <a:prstGeom prst="smileyFace">
            <a:avLst/>
          </a:prstGeom>
          <a:solidFill>
            <a:srgbClr val="80D62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3162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5" dur="10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3" dur="10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10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1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7" dur="10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10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0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9" grpId="0" build="p"/>
      <p:bldP spid="10" grpId="0" build="p"/>
      <p:bldP spid="11" grpId="0" build="p"/>
      <p:bldP spid="12" grpId="0" build="p"/>
      <p:bldP spid="13" grpId="0" build="p"/>
      <p:bldP spid="14" grpId="0" build="p"/>
      <p:bldP spid="15" grpId="0" build="p"/>
      <p:bldP spid="16" grpId="0" build="p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 build="p"/>
      <p:bldP spid="35" grpId="0" build="p"/>
      <p:bldP spid="36" grpId="0" build="p"/>
      <p:bldP spid="37" grpId="0" build="p"/>
      <p:bldP spid="38" grpId="0" build="p"/>
      <p:bldP spid="39" grpId="0" build="p"/>
      <p:bldP spid="40" grpId="0" build="p"/>
      <p:bldP spid="41" grpId="0" build="p"/>
      <p:bldP spid="4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67138" y="47667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916832"/>
            <a:ext cx="36004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budou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…….…………………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zazelenal se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……….………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rozkvétá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……..……………..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běžel jsem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…..……………..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přišlo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kvete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………………………...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hrají si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měli jsme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přinesla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…….……………….</a:t>
            </a:r>
          </a:p>
          <a:p>
            <a:endParaRPr lang="cs-CZ" dirty="0"/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2266865" y="184482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být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2267744" y="2257708"/>
            <a:ext cx="216024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zazelenat se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267744" y="270892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rozkvétat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2267744" y="312180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běžet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2267744" y="357301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přijít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2267744" y="398590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kvést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2266865" y="4417948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hrát si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2266865" y="484999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mít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 Box 4"/>
          <p:cNvSpPr txBox="1">
            <a:spLocks noChangeArrowheads="1"/>
          </p:cNvSpPr>
          <p:nvPr/>
        </p:nvSpPr>
        <p:spPr bwMode="auto">
          <a:xfrm>
            <a:off x="2267744" y="522920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přinést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863885" y="1916832"/>
            <a:ext cx="388843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těšíte se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voláme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padáte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…….……………..……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dospíme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…………………...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jeli jsme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…..……………....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rostou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……………………...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koupili jste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čeká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………………………….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čteš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…………………………..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5" name="Text Box 4"/>
          <p:cNvSpPr txBox="1">
            <a:spLocks noChangeArrowheads="1"/>
          </p:cNvSpPr>
          <p:nvPr/>
        </p:nvSpPr>
        <p:spPr bwMode="auto">
          <a:xfrm>
            <a:off x="6515337" y="182566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těšit se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Text Box 4"/>
          <p:cNvSpPr txBox="1">
            <a:spLocks noChangeArrowheads="1"/>
          </p:cNvSpPr>
          <p:nvPr/>
        </p:nvSpPr>
        <p:spPr bwMode="auto">
          <a:xfrm>
            <a:off x="6515337" y="2257708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volat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7" name="Text Box 4"/>
          <p:cNvSpPr txBox="1">
            <a:spLocks noChangeArrowheads="1"/>
          </p:cNvSpPr>
          <p:nvPr/>
        </p:nvSpPr>
        <p:spPr bwMode="auto">
          <a:xfrm>
            <a:off x="6515337" y="270892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padat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8" name="Text Box 4"/>
          <p:cNvSpPr txBox="1">
            <a:spLocks noChangeArrowheads="1"/>
          </p:cNvSpPr>
          <p:nvPr/>
        </p:nvSpPr>
        <p:spPr bwMode="auto">
          <a:xfrm>
            <a:off x="6515337" y="3117161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dospat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9" name="Text Box 4"/>
          <p:cNvSpPr txBox="1">
            <a:spLocks noChangeArrowheads="1"/>
          </p:cNvSpPr>
          <p:nvPr/>
        </p:nvSpPr>
        <p:spPr bwMode="auto">
          <a:xfrm>
            <a:off x="6515337" y="351727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jet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0" name="Text Box 4"/>
          <p:cNvSpPr txBox="1">
            <a:spLocks noChangeArrowheads="1"/>
          </p:cNvSpPr>
          <p:nvPr/>
        </p:nvSpPr>
        <p:spPr bwMode="auto">
          <a:xfrm>
            <a:off x="6515337" y="400506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růst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1" name="Text Box 4"/>
          <p:cNvSpPr txBox="1">
            <a:spLocks noChangeArrowheads="1"/>
          </p:cNvSpPr>
          <p:nvPr/>
        </p:nvSpPr>
        <p:spPr bwMode="auto">
          <a:xfrm>
            <a:off x="6519190" y="4424761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koupit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2" name="Text Box 4"/>
          <p:cNvSpPr txBox="1">
            <a:spLocks noChangeArrowheads="1"/>
          </p:cNvSpPr>
          <p:nvPr/>
        </p:nvSpPr>
        <p:spPr bwMode="auto">
          <a:xfrm>
            <a:off x="6515337" y="484999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čekat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3" name="Text Box 4"/>
          <p:cNvSpPr txBox="1">
            <a:spLocks noChangeArrowheads="1"/>
          </p:cNvSpPr>
          <p:nvPr/>
        </p:nvSpPr>
        <p:spPr bwMode="auto">
          <a:xfrm>
            <a:off x="6515337" y="5233283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číst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5" name="Veselý obličej 34"/>
          <p:cNvSpPr/>
          <p:nvPr/>
        </p:nvSpPr>
        <p:spPr>
          <a:xfrm>
            <a:off x="8100392" y="5887150"/>
            <a:ext cx="720080" cy="864096"/>
          </a:xfrm>
          <a:prstGeom prst="smileyFace">
            <a:avLst/>
          </a:prstGeom>
          <a:solidFill>
            <a:srgbClr val="80D62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36" name="Nadpis 1"/>
          <p:cNvSpPr txBox="1">
            <a:spLocks/>
          </p:cNvSpPr>
          <p:nvPr/>
        </p:nvSpPr>
        <p:spPr>
          <a:xfrm>
            <a:off x="522717" y="40466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Převeď slovesa v </a:t>
            </a:r>
            <a:r>
              <a:rPr lang="cs-CZ" b="1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určitém tvaru </a:t>
            </a:r>
            <a:r>
              <a:rPr lang="cs-CZ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 infinitivu.</a:t>
            </a:r>
            <a:endParaRPr lang="cs-CZ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0941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  <p:bldP spid="7" grpId="0" build="p"/>
      <p:bldP spid="8" grpId="0" build="p"/>
      <p:bldP spid="9" grpId="0" build="p"/>
      <p:bldP spid="10" grpId="0" build="p"/>
      <p:bldP spid="11" grpId="0" build="p"/>
      <p:bldP spid="12" grpId="0" build="p"/>
      <p:bldP spid="13" grpId="0" build="p"/>
      <p:bldP spid="24" grpId="0"/>
      <p:bldP spid="25" grpId="0" build="p"/>
      <p:bldP spid="26" grpId="0" build="p"/>
      <p:bldP spid="27" grpId="0" build="p"/>
      <p:bldP spid="28" grpId="0" build="p"/>
      <p:bldP spid="29" grpId="0" build="p"/>
      <p:bldP spid="30" grpId="0" build="p"/>
      <p:bldP spid="31" grpId="0" build="p"/>
      <p:bldP spid="32" grpId="0" build="p"/>
      <p:bldP spid="33" grpId="0" build="p"/>
      <p:bldP spid="35" grpId="0" animBg="1"/>
      <p:bldP spid="3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67138" y="47667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Převeď slovesa z infinitivu do daného určitého tvaru.</a:t>
            </a:r>
            <a:endParaRPr lang="cs-CZ" b="1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492896"/>
            <a:ext cx="1512168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syčet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plavat</a:t>
            </a:r>
            <a:endParaRPr lang="cs-CZ" sz="2800" dirty="0" smtClean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nosit</a:t>
            </a:r>
            <a:endParaRPr lang="cs-CZ" sz="2800" dirty="0" smtClean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hrozit</a:t>
            </a:r>
            <a:endParaRPr lang="cs-CZ" sz="2800" dirty="0" smtClean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zavázat</a:t>
            </a:r>
            <a:endParaRPr lang="cs-CZ" sz="2800" dirty="0" smtClean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bránit</a:t>
            </a:r>
            <a:endParaRPr lang="cs-CZ" sz="2800" dirty="0" smtClean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usnout</a:t>
            </a:r>
            <a:endParaRPr lang="cs-CZ" sz="2800" dirty="0" smtClean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hvízdat</a:t>
            </a:r>
            <a:endParaRPr lang="cs-CZ" sz="2800" dirty="0" smtClean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63688" y="2492896"/>
            <a:ext cx="4672136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(3. os., č. j., čas minulý)</a:t>
            </a:r>
          </a:p>
          <a:p>
            <a:r>
              <a:rPr lang="cs-CZ" sz="2800" b="1" i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(2. </a:t>
            </a:r>
            <a:r>
              <a:rPr lang="cs-CZ" sz="2800" b="1" i="1" dirty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os., č. j., </a:t>
            </a:r>
            <a:r>
              <a:rPr lang="cs-CZ" sz="2800" b="1" i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 přítomný)</a:t>
            </a:r>
          </a:p>
          <a:p>
            <a:r>
              <a:rPr lang="cs-CZ" sz="2800" b="1" i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(1. os</a:t>
            </a:r>
            <a:r>
              <a:rPr lang="cs-CZ" sz="2800" b="1" i="1" dirty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., č. </a:t>
            </a:r>
            <a:r>
              <a:rPr lang="cs-CZ" sz="2800" b="1" i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mn., čas přítomný)</a:t>
            </a:r>
          </a:p>
          <a:p>
            <a:r>
              <a:rPr lang="cs-CZ" sz="2800" b="1" i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(1</a:t>
            </a:r>
            <a:r>
              <a:rPr lang="cs-CZ" sz="2800" b="1" i="1" dirty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 os., č. </a:t>
            </a:r>
            <a:r>
              <a:rPr lang="cs-CZ" sz="2800" b="1" i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j., čas přítomný) </a:t>
            </a:r>
          </a:p>
          <a:p>
            <a:r>
              <a:rPr lang="cs-CZ" sz="2800" b="1" i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(1</a:t>
            </a:r>
            <a:r>
              <a:rPr lang="cs-CZ" sz="2800" b="1" i="1" dirty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 os., č. j., </a:t>
            </a:r>
            <a:r>
              <a:rPr lang="cs-CZ" sz="2800" b="1" i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 budoucí) </a:t>
            </a:r>
            <a:endParaRPr lang="cs-CZ" sz="2800" i="1" dirty="0" smtClean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i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(3</a:t>
            </a:r>
            <a:r>
              <a:rPr lang="cs-CZ" sz="2800" b="1" i="1" dirty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 os., č. j., </a:t>
            </a:r>
            <a:r>
              <a:rPr lang="cs-CZ" sz="2800" b="1" i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 minulý)</a:t>
            </a:r>
            <a:endParaRPr lang="cs-CZ" sz="2800" b="1" i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i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(2</a:t>
            </a:r>
            <a:r>
              <a:rPr lang="cs-CZ" sz="2800" b="1" i="1" dirty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 os., č. </a:t>
            </a:r>
            <a:r>
              <a:rPr lang="cs-CZ" sz="2800" b="1" i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mn., </a:t>
            </a:r>
            <a:r>
              <a:rPr lang="cs-CZ" sz="2800" b="1" i="1" dirty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 </a:t>
            </a:r>
            <a:r>
              <a:rPr lang="cs-CZ" sz="2800" b="1" i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budoucí)</a:t>
            </a:r>
            <a:endParaRPr lang="cs-CZ" sz="2800" b="1" i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i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(3</a:t>
            </a:r>
            <a:r>
              <a:rPr lang="cs-CZ" sz="2800" b="1" i="1" dirty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 os., č. j., </a:t>
            </a:r>
            <a:r>
              <a:rPr lang="cs-CZ" sz="2800" b="1" i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čas přítomný)</a:t>
            </a:r>
            <a:endParaRPr lang="cs-CZ" sz="2800" i="1" dirty="0" smtClean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16216" y="2492891"/>
            <a:ext cx="1512168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syčel</a:t>
            </a:r>
          </a:p>
          <a:p>
            <a:r>
              <a:rPr lang="cs-CZ" sz="28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plaveš</a:t>
            </a:r>
            <a:endParaRPr lang="cs-CZ" sz="2800" dirty="0" smtClean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nosíme</a:t>
            </a:r>
            <a:endParaRPr lang="cs-CZ" sz="2800" dirty="0" smtClean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hrozím</a:t>
            </a:r>
            <a:endParaRPr lang="cs-CZ" sz="2800" dirty="0" smtClean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zavážu</a:t>
            </a:r>
            <a:endParaRPr lang="cs-CZ" sz="2800" dirty="0" smtClean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bránil</a:t>
            </a:r>
            <a:endParaRPr lang="cs-CZ" sz="2800" dirty="0" smtClean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usnete</a:t>
            </a:r>
            <a:endParaRPr lang="cs-CZ" sz="2800" dirty="0" smtClean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hvízdá</a:t>
            </a:r>
            <a:endParaRPr lang="cs-CZ" sz="2800" dirty="0" smtClean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7938996" y="5896143"/>
            <a:ext cx="720080" cy="864096"/>
          </a:xfrm>
          <a:prstGeom prst="smileyFace">
            <a:avLst/>
          </a:prstGeom>
          <a:solidFill>
            <a:srgbClr val="80D62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0430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 build="p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>
            <a:off x="4863885" y="1916832"/>
            <a:ext cx="388843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</a:t>
            </a:r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ěšili jste se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přijdeme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……..……………..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</a:t>
            </a:r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udete mít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…….……………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přijedou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…..………………...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jeli jsme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…….……………....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rostla jsem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….……………...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koupili jste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…..………………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budeme čekat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….………….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četl jsi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………….……………..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Text Box 4"/>
          <p:cNvSpPr txBox="1">
            <a:spLocks noChangeArrowheads="1"/>
          </p:cNvSpPr>
          <p:nvPr/>
        </p:nvSpPr>
        <p:spPr bwMode="auto">
          <a:xfrm>
            <a:off x="7091401" y="1844823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těšíte se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7101948" y="2257707"/>
            <a:ext cx="164651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jdeme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7091401" y="2708919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máte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7091401" y="3121803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přijíždějí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 Box 4"/>
          <p:cNvSpPr txBox="1">
            <a:spLocks noChangeArrowheads="1"/>
          </p:cNvSpPr>
          <p:nvPr/>
        </p:nvSpPr>
        <p:spPr bwMode="auto">
          <a:xfrm>
            <a:off x="7091401" y="3573015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jedeme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 Box 4"/>
          <p:cNvSpPr txBox="1">
            <a:spLocks noChangeArrowheads="1"/>
          </p:cNvSpPr>
          <p:nvPr/>
        </p:nvSpPr>
        <p:spPr bwMode="auto">
          <a:xfrm>
            <a:off x="7091401" y="3985899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rostu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9" name="Text Box 4"/>
          <p:cNvSpPr txBox="1">
            <a:spLocks noChangeArrowheads="1"/>
          </p:cNvSpPr>
          <p:nvPr/>
        </p:nvSpPr>
        <p:spPr bwMode="auto">
          <a:xfrm>
            <a:off x="7091401" y="4417947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kupujete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Text Box 4"/>
          <p:cNvSpPr txBox="1">
            <a:spLocks noChangeArrowheads="1"/>
          </p:cNvSpPr>
          <p:nvPr/>
        </p:nvSpPr>
        <p:spPr bwMode="auto">
          <a:xfrm>
            <a:off x="7091401" y="4849995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čekáme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Text Box 4"/>
          <p:cNvSpPr txBox="1">
            <a:spLocks noChangeArrowheads="1"/>
          </p:cNvSpPr>
          <p:nvPr/>
        </p:nvSpPr>
        <p:spPr bwMode="auto">
          <a:xfrm>
            <a:off x="7092280" y="5229199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čteš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367138" y="47667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Převeď slovesa do přítomného času.</a:t>
            </a:r>
            <a:endParaRPr lang="cs-CZ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5536" y="1916832"/>
            <a:ext cx="36004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budou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…….…………………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zazelenal se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……….………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rozkvétal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…....……………..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běžel jsem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…..……………..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přišlo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pokvete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….………………...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hrál jsem si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…..…………….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měli jsme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….……………….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přinesla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…….……………….</a:t>
            </a:r>
          </a:p>
          <a:p>
            <a:endParaRPr lang="cs-CZ" dirty="0"/>
          </a:p>
        </p:txBody>
      </p:sp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2358750" y="2257708"/>
            <a:ext cx="164651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zelená se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2338873" y="270892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rozkvétá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2347256" y="312180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běžím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338873" y="357301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jde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2338873" y="398590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kvete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2338873" y="4417948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hraji si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2338873" y="484999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máme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2339752" y="522920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nese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 Box 4"/>
          <p:cNvSpPr txBox="1">
            <a:spLocks noChangeArrowheads="1"/>
          </p:cNvSpPr>
          <p:nvPr/>
        </p:nvSpPr>
        <p:spPr bwMode="auto">
          <a:xfrm>
            <a:off x="2338873" y="184482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>
                <a:solidFill>
                  <a:srgbClr val="FF0000"/>
                </a:solidFill>
              </a:rPr>
              <a:t>jsou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1" name="Veselý obličej 30"/>
          <p:cNvSpPr/>
          <p:nvPr/>
        </p:nvSpPr>
        <p:spPr>
          <a:xfrm>
            <a:off x="8100392" y="5887150"/>
            <a:ext cx="720080" cy="86409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0788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3" fill="hold">
                      <p:stCondLst>
                        <p:cond delay="indefinite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1" fill="hold">
                      <p:stCondLst>
                        <p:cond delay="indefinite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9" fill="hold">
                      <p:stCondLst>
                        <p:cond delay="indefinite"/>
                      </p:stCondLst>
                      <p:childTnLst>
                        <p:par>
                          <p:cTn id="330" fill="hold">
                            <p:stCondLst>
                              <p:cond delay="0"/>
                            </p:stCondLst>
                            <p:childTnLst>
                              <p:par>
                                <p:cTn id="3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>
                      <p:stCondLst>
                        <p:cond delay="indefinite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3" grpId="0"/>
      <p:bldP spid="3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9172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384</TotalTime>
  <Words>1030</Words>
  <Application>Microsoft Office PowerPoint</Application>
  <PresentationFormat>Předvádění na obrazovce (4:3)</PresentationFormat>
  <Paragraphs>334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SLOVESA</vt:lpstr>
      <vt:lpstr>Prezentace aplikace PowerPoint</vt:lpstr>
      <vt:lpstr>Prezentace aplikace PowerPoint</vt:lpstr>
      <vt:lpstr>Prezentace aplikace PowerPoint</vt:lpstr>
      <vt:lpstr>Slovesná osoba</vt:lpstr>
      <vt:lpstr>Slovesné číslo</vt:lpstr>
      <vt:lpstr>Slovesný čas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Martin Králík</cp:lastModifiedBy>
  <cp:revision>86</cp:revision>
  <dcterms:created xsi:type="dcterms:W3CDTF">2011-05-13T10:56:58Z</dcterms:created>
  <dcterms:modified xsi:type="dcterms:W3CDTF">2012-03-26T18:21:11Z</dcterms:modified>
</cp:coreProperties>
</file>