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4D6AAA-869F-4172-898A-934402AD4A48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BE2B4C-2242-489E-9077-B7286DC0B7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0627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can´t</a:t>
            </a:r>
            <a:r>
              <a:rPr lang="cs-CZ" dirty="0" smtClean="0"/>
              <a:t> skate. Neumíš bruslit.</a:t>
            </a:r>
            <a:r>
              <a:rPr lang="cs-CZ" baseline="0" dirty="0" smtClean="0"/>
              <a:t> 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BE2B4C-2242-489E-9077-B7286DC0B73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3962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</a:t>
            </a:r>
            <a:r>
              <a:rPr lang="cs-CZ" baseline="0" dirty="0" smtClean="0"/>
              <a:t> </a:t>
            </a:r>
            <a:r>
              <a:rPr lang="cs-CZ" baseline="0" dirty="0" err="1" smtClean="0"/>
              <a:t>needn´t</a:t>
            </a:r>
            <a:r>
              <a:rPr lang="cs-CZ" baseline="0" dirty="0" smtClean="0"/>
              <a:t> </a:t>
            </a:r>
            <a:r>
              <a:rPr lang="cs-CZ" baseline="0" dirty="0" err="1" smtClean="0"/>
              <a:t>clean</a:t>
            </a:r>
            <a:r>
              <a:rPr lang="cs-CZ" baseline="0" dirty="0" smtClean="0"/>
              <a:t> my </a:t>
            </a:r>
            <a:r>
              <a:rPr lang="cs-CZ" baseline="0" dirty="0" err="1" smtClean="0"/>
              <a:t>dad´s</a:t>
            </a:r>
            <a:r>
              <a:rPr lang="cs-CZ" baseline="0" dirty="0" smtClean="0"/>
              <a:t> car. Nemusím umýt tátovo auto.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BE2B4C-2242-489E-9077-B7286DC0B73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6938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baseline="0" dirty="0" smtClean="0"/>
              <a:t>Musí sníst svůj oběd?</a:t>
            </a:r>
            <a:endParaRPr lang="en-US" b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BE2B4C-2242-489E-9077-B7286DC0B73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39910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Musel sníst svůj oběd?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BE2B4C-2242-489E-9077-B7286DC0B73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14485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15D8D-B22A-4D24-8E2A-8626725090D5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9D3EB-D02A-4A24-9B9C-473003250B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5391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15D8D-B22A-4D24-8E2A-8626725090D5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9D3EB-D02A-4A24-9B9C-473003250B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4693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15D8D-B22A-4D24-8E2A-8626725090D5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9D3EB-D02A-4A24-9B9C-473003250B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093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15D8D-B22A-4D24-8E2A-8626725090D5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9D3EB-D02A-4A24-9B9C-473003250B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5768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15D8D-B22A-4D24-8E2A-8626725090D5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9D3EB-D02A-4A24-9B9C-473003250B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58645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15D8D-B22A-4D24-8E2A-8626725090D5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9D3EB-D02A-4A24-9B9C-473003250B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7011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15D8D-B22A-4D24-8E2A-8626725090D5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9D3EB-D02A-4A24-9B9C-473003250B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70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15D8D-B22A-4D24-8E2A-8626725090D5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9D3EB-D02A-4A24-9B9C-473003250B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4923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15D8D-B22A-4D24-8E2A-8626725090D5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9D3EB-D02A-4A24-9B9C-473003250B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84948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15D8D-B22A-4D24-8E2A-8626725090D5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9D3EB-D02A-4A24-9B9C-473003250B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46946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15D8D-B22A-4D24-8E2A-8626725090D5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9D3EB-D02A-4A24-9B9C-473003250B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27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915D8D-B22A-4D24-8E2A-8626725090D5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49D3EB-D02A-4A24-9B9C-473003250B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7537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5138212"/>
              </p:ext>
            </p:extLst>
          </p:nvPr>
        </p:nvGraphicFramePr>
        <p:xfrm>
          <a:off x="1475656" y="1772816"/>
          <a:ext cx="5705475" cy="2085975"/>
        </p:xfrm>
        <a:graphic>
          <a:graphicData uri="http://schemas.openxmlformats.org/drawingml/2006/table">
            <a:tbl>
              <a:tblPr/>
              <a:tblGrid>
                <a:gridCol w="1343025"/>
                <a:gridCol w="4362450"/>
              </a:tblGrid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ZŠ J.E. Purkyně Libochovice  a ZUŠ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Barbara Bláhová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VY_32_INOVACE_22_MODAL VERBS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MODAL VERBS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CZ.1.07/1.04.00/21.2803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8640"/>
            <a:ext cx="7343775" cy="14859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899592" y="4221088"/>
            <a:ext cx="719975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Žáci se seznámí se základními informacemi o modálních slovesech. Zvláště je třeba klást důraz na významové rozlišení u slovesa „</a:t>
            </a:r>
            <a:r>
              <a:rPr lang="cs-CZ" dirty="0" err="1" smtClean="0"/>
              <a:t>can</a:t>
            </a:r>
            <a:r>
              <a:rPr lang="cs-CZ" dirty="0" smtClean="0"/>
              <a:t>“ a na odchylky při tvoření záporu u slovesa „</a:t>
            </a:r>
            <a:r>
              <a:rPr lang="cs-CZ" dirty="0" err="1" smtClean="0"/>
              <a:t>must</a:t>
            </a:r>
            <a:r>
              <a:rPr lang="cs-CZ" dirty="0" smtClean="0"/>
              <a:t>“. Dále pak žáci získávají přehled o tvoření opisů slovesa „</a:t>
            </a:r>
            <a:r>
              <a:rPr lang="cs-CZ" dirty="0" err="1" smtClean="0"/>
              <a:t>must</a:t>
            </a:r>
            <a:r>
              <a:rPr lang="cs-CZ" dirty="0" smtClean="0"/>
              <a:t>“</a:t>
            </a:r>
          </a:p>
          <a:p>
            <a:r>
              <a:rPr lang="cs-CZ" dirty="0" smtClean="0"/>
              <a:t>Použitý materiál: www.office.microsoft.com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6384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b="1" dirty="0" smtClean="0"/>
              <a:t>CAN</a:t>
            </a:r>
            <a:r>
              <a:rPr lang="cs-CZ" b="1" dirty="0" smtClean="0"/>
              <a:t>, CAN´T</a:t>
            </a:r>
            <a:endParaRPr lang="en-US" dirty="0"/>
          </a:p>
        </p:txBody>
      </p:sp>
      <p:sp>
        <p:nvSpPr>
          <p:cNvPr id="6" name="Obdélník 5"/>
          <p:cNvSpPr/>
          <p:nvPr/>
        </p:nvSpPr>
        <p:spPr>
          <a:xfrm>
            <a:off x="573812" y="1613293"/>
            <a:ext cx="3765518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dirty="0"/>
              <a:t>1. I can = </a:t>
            </a:r>
            <a:r>
              <a:rPr lang="en-GB" dirty="0" err="1"/>
              <a:t>mohu</a:t>
            </a:r>
            <a:r>
              <a:rPr lang="en-GB" dirty="0"/>
              <a:t>, </a:t>
            </a:r>
            <a:r>
              <a:rPr lang="en-GB" dirty="0" err="1"/>
              <a:t>smím</a:t>
            </a:r>
            <a:r>
              <a:rPr lang="en-GB" dirty="0"/>
              <a:t>, </a:t>
            </a:r>
            <a:r>
              <a:rPr lang="en-GB" dirty="0" err="1"/>
              <a:t>mám</a:t>
            </a:r>
            <a:r>
              <a:rPr lang="en-GB" dirty="0"/>
              <a:t> </a:t>
            </a:r>
            <a:r>
              <a:rPr lang="en-GB" dirty="0" err="1"/>
              <a:t>dovoleno</a:t>
            </a:r>
            <a:endParaRPr lang="en-US" dirty="0"/>
          </a:p>
        </p:txBody>
      </p:sp>
      <p:sp>
        <p:nvSpPr>
          <p:cNvPr id="7" name="Obdélník 6"/>
          <p:cNvSpPr/>
          <p:nvPr/>
        </p:nvSpPr>
        <p:spPr>
          <a:xfrm>
            <a:off x="5795681" y="1613293"/>
            <a:ext cx="1230914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b="1" dirty="0"/>
              <a:t>Permission</a:t>
            </a:r>
            <a:endParaRPr lang="en-US" dirty="0"/>
          </a:p>
        </p:txBody>
      </p:sp>
      <p:sp>
        <p:nvSpPr>
          <p:cNvPr id="8" name="Obdélník 7"/>
          <p:cNvSpPr/>
          <p:nvPr/>
        </p:nvSpPr>
        <p:spPr>
          <a:xfrm>
            <a:off x="1502921" y="198262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You can stay here till Monday</a:t>
            </a:r>
            <a:r>
              <a:rPr lang="en-GB" dirty="0" smtClean="0"/>
              <a:t>.</a:t>
            </a:r>
            <a:endParaRPr lang="en-US" dirty="0"/>
          </a:p>
        </p:txBody>
      </p:sp>
      <p:sp>
        <p:nvSpPr>
          <p:cNvPr id="9" name="Obdélník 8"/>
          <p:cNvSpPr/>
          <p:nvPr/>
        </p:nvSpPr>
        <p:spPr>
          <a:xfrm>
            <a:off x="568279" y="2374184"/>
            <a:ext cx="2727670" cy="36933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dirty="0"/>
              <a:t>2. I can = </a:t>
            </a:r>
            <a:r>
              <a:rPr lang="en-GB" dirty="0" err="1"/>
              <a:t>okolnosti</a:t>
            </a:r>
            <a:r>
              <a:rPr lang="en-GB" dirty="0"/>
              <a:t> </a:t>
            </a:r>
            <a:r>
              <a:rPr lang="en-GB" dirty="0" err="1"/>
              <a:t>dovolují</a:t>
            </a:r>
            <a:endParaRPr lang="en-US" dirty="0"/>
          </a:p>
        </p:txBody>
      </p:sp>
      <p:sp>
        <p:nvSpPr>
          <p:cNvPr id="10" name="Obdélník 9"/>
          <p:cNvSpPr/>
          <p:nvPr/>
        </p:nvSpPr>
        <p:spPr>
          <a:xfrm>
            <a:off x="5795681" y="2351957"/>
            <a:ext cx="1147558" cy="36933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b="1" dirty="0"/>
              <a:t>Possibility</a:t>
            </a:r>
            <a:endParaRPr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1590154" y="2813622"/>
            <a:ext cx="30605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He can find it in the dictionary.</a:t>
            </a: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50419" y="3182954"/>
            <a:ext cx="3956917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dirty="0"/>
              <a:t>3. I can = </a:t>
            </a:r>
            <a:r>
              <a:rPr lang="en-GB" dirty="0" err="1"/>
              <a:t>umím</a:t>
            </a:r>
            <a:r>
              <a:rPr lang="en-GB" dirty="0"/>
              <a:t>, </a:t>
            </a:r>
            <a:r>
              <a:rPr lang="en-GB" dirty="0" err="1"/>
              <a:t>dovedu</a:t>
            </a:r>
            <a:r>
              <a:rPr lang="en-GB" dirty="0"/>
              <a:t> (I know how to)</a:t>
            </a:r>
            <a:endParaRPr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5795681" y="3182954"/>
            <a:ext cx="1726114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b="1" dirty="0"/>
              <a:t>Knowledge, skill</a:t>
            </a:r>
            <a:endParaRPr lang="en-US" dirty="0"/>
          </a:p>
        </p:txBody>
      </p:sp>
      <p:sp>
        <p:nvSpPr>
          <p:cNvPr id="14" name="Obdélník 13"/>
          <p:cNvSpPr/>
          <p:nvPr/>
        </p:nvSpPr>
        <p:spPr>
          <a:xfrm>
            <a:off x="568279" y="4002292"/>
            <a:ext cx="3704412" cy="36933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dirty="0"/>
              <a:t>4. I can </a:t>
            </a:r>
            <a:r>
              <a:rPr lang="en-GB" dirty="0" smtClean="0"/>
              <a:t>+ </a:t>
            </a:r>
            <a:r>
              <a:rPr lang="en-GB" dirty="0" err="1"/>
              <a:t>slovesa</a:t>
            </a:r>
            <a:r>
              <a:rPr lang="en-GB" dirty="0"/>
              <a:t> </a:t>
            </a:r>
            <a:r>
              <a:rPr lang="en-GB" dirty="0" err="1"/>
              <a:t>smyslového</a:t>
            </a:r>
            <a:r>
              <a:rPr lang="en-GB" dirty="0"/>
              <a:t> </a:t>
            </a:r>
            <a:r>
              <a:rPr lang="en-GB" dirty="0" err="1"/>
              <a:t>vnímání</a:t>
            </a:r>
            <a:endParaRPr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1627318" y="3624307"/>
            <a:ext cx="18968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I can play football.</a:t>
            </a: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5795681" y="3982670"/>
            <a:ext cx="1215526" cy="36933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b="1" dirty="0"/>
              <a:t>Perception</a:t>
            </a:r>
            <a:endParaRPr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860395" y="4412543"/>
            <a:ext cx="43659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I can see the sea from the bedroom window.</a:t>
            </a:r>
            <a:endParaRPr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568279" y="4770325"/>
            <a:ext cx="3136756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dirty="0"/>
              <a:t>5. I can = </a:t>
            </a:r>
            <a:r>
              <a:rPr lang="en-GB" dirty="0" err="1"/>
              <a:t>jsem</a:t>
            </a:r>
            <a:r>
              <a:rPr lang="en-GB" dirty="0"/>
              <a:t> </a:t>
            </a:r>
            <a:r>
              <a:rPr lang="en-GB" dirty="0" err="1"/>
              <a:t>schopen</a:t>
            </a:r>
            <a:r>
              <a:rPr lang="en-GB" dirty="0"/>
              <a:t>, </a:t>
            </a:r>
            <a:r>
              <a:rPr lang="en-GB" dirty="0" err="1"/>
              <a:t>dokážu</a:t>
            </a:r>
            <a:endParaRPr lang="en-US" dirty="0"/>
          </a:p>
        </p:txBody>
      </p:sp>
      <p:sp>
        <p:nvSpPr>
          <p:cNvPr id="19" name="Obdélník 18"/>
          <p:cNvSpPr/>
          <p:nvPr/>
        </p:nvSpPr>
        <p:spPr>
          <a:xfrm>
            <a:off x="5795681" y="4753970"/>
            <a:ext cx="1976823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b="1" dirty="0"/>
              <a:t>Ability and success</a:t>
            </a:r>
            <a:endParaRPr lang="en-US" dirty="0"/>
          </a:p>
        </p:txBody>
      </p:sp>
      <p:sp>
        <p:nvSpPr>
          <p:cNvPr id="20" name="Obdélník 19"/>
          <p:cNvSpPr/>
          <p:nvPr/>
        </p:nvSpPr>
        <p:spPr>
          <a:xfrm>
            <a:off x="1541287" y="5155509"/>
            <a:ext cx="30041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She can swim across this river.</a:t>
            </a:r>
            <a:endParaRPr lang="en-US" dirty="0"/>
          </a:p>
        </p:txBody>
      </p:sp>
      <p:sp>
        <p:nvSpPr>
          <p:cNvPr id="21" name="Obdélník 20"/>
          <p:cNvSpPr/>
          <p:nvPr/>
        </p:nvSpPr>
        <p:spPr>
          <a:xfrm>
            <a:off x="1897870" y="5711883"/>
            <a:ext cx="3896131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ZÁPOR JE STEJNÝ PRO VŠECHNY OSOBY </a:t>
            </a:r>
            <a:endParaRPr lang="en-US" dirty="0"/>
          </a:p>
        </p:txBody>
      </p:sp>
      <p:sp>
        <p:nvSpPr>
          <p:cNvPr id="22" name="Obdélník 21"/>
          <p:cNvSpPr/>
          <p:nvPr/>
        </p:nvSpPr>
        <p:spPr>
          <a:xfrm>
            <a:off x="6343863" y="5711883"/>
            <a:ext cx="1617751" cy="76944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4400" dirty="0" smtClean="0"/>
              <a:t>CAN´T</a:t>
            </a:r>
            <a:endParaRPr lang="en-US" sz="4400" dirty="0"/>
          </a:p>
        </p:txBody>
      </p:sp>
      <p:sp>
        <p:nvSpPr>
          <p:cNvPr id="23" name="Obdélník 22"/>
          <p:cNvSpPr/>
          <p:nvPr/>
        </p:nvSpPr>
        <p:spPr>
          <a:xfrm>
            <a:off x="1899711" y="6274063"/>
            <a:ext cx="3371244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b="1" dirty="0" smtClean="0"/>
              <a:t>CAN´T</a:t>
            </a:r>
            <a:r>
              <a:rPr lang="cs-CZ" dirty="0" smtClean="0"/>
              <a:t> skate. </a:t>
            </a:r>
            <a:r>
              <a:rPr lang="cs-CZ" b="1" dirty="0" smtClean="0"/>
              <a:t>NEUMÍŠ </a:t>
            </a:r>
            <a:r>
              <a:rPr lang="cs-CZ" dirty="0" smtClean="0"/>
              <a:t>bruslit.</a:t>
            </a:r>
            <a:r>
              <a:rPr lang="cs-CZ" baseline="0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7945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 smtClean="0"/>
              <a:t>MUST</a:t>
            </a:r>
            <a:r>
              <a:rPr lang="cs-CZ" dirty="0" smtClean="0"/>
              <a:t>,</a:t>
            </a:r>
            <a:r>
              <a:rPr lang="en-GB" dirty="0" smtClean="0"/>
              <a:t> </a:t>
            </a:r>
            <a:r>
              <a:rPr lang="en-GB" dirty="0"/>
              <a:t>HAVE TO</a:t>
            </a:r>
            <a:endParaRPr lang="en-US" dirty="0"/>
          </a:p>
        </p:txBody>
      </p:sp>
      <p:sp>
        <p:nvSpPr>
          <p:cNvPr id="4" name="Obdélník 3"/>
          <p:cNvSpPr/>
          <p:nvPr/>
        </p:nvSpPr>
        <p:spPr>
          <a:xfrm>
            <a:off x="683332" y="1633428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I</a:t>
            </a:r>
            <a:endParaRPr lang="en-US" dirty="0"/>
          </a:p>
        </p:txBody>
      </p:sp>
      <p:sp>
        <p:nvSpPr>
          <p:cNvPr id="5" name="Obdélník 4"/>
          <p:cNvSpPr/>
          <p:nvPr/>
        </p:nvSpPr>
        <p:spPr>
          <a:xfrm>
            <a:off x="925706" y="1633428"/>
            <a:ext cx="664606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must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19090" y="1621944"/>
            <a:ext cx="19657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go home. It </a:t>
            </a:r>
            <a:r>
              <a:rPr lang="en-GB" dirty="0" smtClean="0"/>
              <a:t>is late</a:t>
            </a:r>
            <a:r>
              <a:rPr lang="cs-CZ" dirty="0" smtClean="0"/>
              <a:t>.</a:t>
            </a:r>
            <a:endParaRPr lang="en-US" dirty="0"/>
          </a:p>
        </p:txBody>
      </p:sp>
      <p:sp>
        <p:nvSpPr>
          <p:cNvPr id="7" name="Obdélník 6"/>
          <p:cNvSpPr/>
          <p:nvPr/>
        </p:nvSpPr>
        <p:spPr>
          <a:xfrm>
            <a:off x="5309756" y="1641586"/>
            <a:ext cx="26450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Musím</a:t>
            </a:r>
            <a:r>
              <a:rPr lang="en-GB" dirty="0"/>
              <a:t> </a:t>
            </a:r>
            <a:r>
              <a:rPr lang="en-GB" dirty="0" err="1"/>
              <a:t>jít</a:t>
            </a:r>
            <a:r>
              <a:rPr lang="en-GB" dirty="0"/>
              <a:t> </a:t>
            </a:r>
            <a:r>
              <a:rPr lang="en-GB" dirty="0" err="1"/>
              <a:t>domů</a:t>
            </a:r>
            <a:r>
              <a:rPr lang="en-GB" dirty="0" smtClean="0"/>
              <a:t>.</a:t>
            </a:r>
            <a:r>
              <a:rPr lang="cs-CZ" dirty="0" smtClean="0"/>
              <a:t> Je pozdě.</a:t>
            </a:r>
            <a:endParaRPr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147468" y="292548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I</a:t>
            </a: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80267" y="2925484"/>
            <a:ext cx="895181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dirty="0" err="1" smtClean="0">
                <a:solidFill>
                  <a:schemeClr val="tx1"/>
                </a:solidFill>
              </a:rPr>
              <a:t>have</a:t>
            </a:r>
            <a:r>
              <a:rPr lang="cs-CZ" b="1" baseline="0" dirty="0" smtClean="0">
                <a:solidFill>
                  <a:schemeClr val="tx1"/>
                </a:solidFill>
              </a:rPr>
              <a:t> to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300392" y="2925484"/>
            <a:ext cx="11808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leave</a:t>
            </a:r>
            <a:r>
              <a:rPr lang="cs-CZ" baseline="0" dirty="0" smtClean="0"/>
              <a:t> </a:t>
            </a:r>
            <a:r>
              <a:rPr lang="cs-CZ" baseline="0" dirty="0" err="1" smtClean="0"/>
              <a:t>now</a:t>
            </a:r>
            <a:r>
              <a:rPr lang="cs-CZ" baseline="0" dirty="0" smtClean="0"/>
              <a:t>.</a:t>
            </a:r>
            <a:endParaRPr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407832" y="2925484"/>
            <a:ext cx="23541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Mum</a:t>
            </a:r>
            <a:r>
              <a:rPr lang="cs-CZ" baseline="0" dirty="0" smtClean="0"/>
              <a:t> </a:t>
            </a:r>
            <a:r>
              <a:rPr lang="cs-CZ" baseline="0" dirty="0" err="1" smtClean="0"/>
              <a:t>is</a:t>
            </a:r>
            <a:r>
              <a:rPr lang="cs-CZ" baseline="0" dirty="0" smtClean="0"/>
              <a:t> </a:t>
            </a:r>
            <a:r>
              <a:rPr lang="cs-CZ" baseline="0" dirty="0" err="1" smtClean="0"/>
              <a:t>waiting</a:t>
            </a:r>
            <a:r>
              <a:rPr lang="cs-CZ" baseline="0" dirty="0" smtClean="0"/>
              <a:t> </a:t>
            </a:r>
            <a:r>
              <a:rPr lang="cs-CZ" baseline="0" dirty="0" err="1" smtClean="0"/>
              <a:t>for</a:t>
            </a:r>
            <a:r>
              <a:rPr lang="cs-CZ" baseline="0" dirty="0" smtClean="0"/>
              <a:t> </a:t>
            </a:r>
            <a:r>
              <a:rPr lang="cs-CZ" baseline="0" dirty="0" err="1" smtClean="0"/>
              <a:t>me</a:t>
            </a:r>
            <a:r>
              <a:rPr lang="cs-CZ" baseline="0" dirty="0" smtClean="0"/>
              <a:t>.</a:t>
            </a: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4782395" y="2925484"/>
            <a:ext cx="38089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Musím</a:t>
            </a:r>
            <a:r>
              <a:rPr lang="cs-CZ" baseline="0" dirty="0" smtClean="0"/>
              <a:t> teď odejít. Máma na mně čeká.</a:t>
            </a:r>
            <a:endParaRPr lang="en-US" dirty="0"/>
          </a:p>
        </p:txBody>
      </p:sp>
      <p:sp>
        <p:nvSpPr>
          <p:cNvPr id="17" name="Šipka doleva 16"/>
          <p:cNvSpPr/>
          <p:nvPr/>
        </p:nvSpPr>
        <p:spPr>
          <a:xfrm rot="2146999">
            <a:off x="3537091" y="1894647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bdélník 17"/>
          <p:cNvSpPr/>
          <p:nvPr/>
        </p:nvSpPr>
        <p:spPr>
          <a:xfrm>
            <a:off x="4589103" y="2267772"/>
            <a:ext cx="1445139" cy="369332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MY</a:t>
            </a:r>
            <a:r>
              <a:rPr lang="cs-CZ" baseline="0" dirty="0" smtClean="0"/>
              <a:t> DECISION</a:t>
            </a:r>
            <a:endParaRPr lang="en-US" dirty="0"/>
          </a:p>
        </p:txBody>
      </p:sp>
      <p:sp>
        <p:nvSpPr>
          <p:cNvPr id="19" name="Obdélník 18"/>
          <p:cNvSpPr/>
          <p:nvPr/>
        </p:nvSpPr>
        <p:spPr>
          <a:xfrm>
            <a:off x="1742103" y="3707870"/>
            <a:ext cx="2594685" cy="36933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THIS</a:t>
            </a:r>
            <a:r>
              <a:rPr lang="cs-CZ" baseline="0" dirty="0" smtClean="0"/>
              <a:t> IS NOT MY DECISION</a:t>
            </a:r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08" y="3452405"/>
            <a:ext cx="606461" cy="510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2802189" y="4094536"/>
            <a:ext cx="564907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aseline="0" dirty="0" smtClean="0"/>
              <a:t>TOTO NENÍ MOJE ROZHODNUTÍ</a:t>
            </a:r>
            <a:r>
              <a:rPr lang="cs-CZ" dirty="0" smtClean="0"/>
              <a:t> - </a:t>
            </a:r>
            <a:r>
              <a:rPr lang="cs-CZ" baseline="0" dirty="0" smtClean="0"/>
              <a:t>PŘÍKAZ NĚKOHO JINÉHO</a:t>
            </a:r>
            <a:endParaRPr lang="en-US" dirty="0"/>
          </a:p>
        </p:txBody>
      </p:sp>
      <p:sp>
        <p:nvSpPr>
          <p:cNvPr id="21" name="Obdélník 20"/>
          <p:cNvSpPr/>
          <p:nvPr/>
        </p:nvSpPr>
        <p:spPr>
          <a:xfrm>
            <a:off x="6140649" y="2283004"/>
            <a:ext cx="20538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MOJE ROZHODNUTÍ</a:t>
            </a:r>
            <a:endParaRPr lang="en-US" dirty="0"/>
          </a:p>
        </p:txBody>
      </p:sp>
      <p:pic>
        <p:nvPicPr>
          <p:cNvPr id="1027" name="Picture 3" descr="C:\Users\Škola\AppData\Local\Microsoft\Windows\Temporary Internet Files\Content.IE5\LUSJ4QKL\MC9000787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488" y="3707870"/>
            <a:ext cx="1682240" cy="1281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199070" y="5219964"/>
            <a:ext cx="5576078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ZÁPOR OD SLOVESA </a:t>
            </a:r>
            <a:r>
              <a:rPr lang="cs-CZ" b="1" dirty="0" smtClean="0">
                <a:solidFill>
                  <a:schemeClr val="tx1"/>
                </a:solidFill>
              </a:rPr>
              <a:t>MUST </a:t>
            </a:r>
            <a:r>
              <a:rPr lang="cs-CZ" b="0" dirty="0" smtClean="0">
                <a:solidFill>
                  <a:schemeClr val="tx1"/>
                </a:solidFill>
              </a:rPr>
              <a:t>JE VE VŠECH OSOBÁCH STEJNÝ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338846" y="5250174"/>
            <a:ext cx="2252540" cy="76944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4400" b="0" dirty="0" smtClean="0"/>
              <a:t>NEEDN´T</a:t>
            </a:r>
            <a:endParaRPr lang="en-US" sz="4400" dirty="0"/>
          </a:p>
        </p:txBody>
      </p:sp>
      <p:pic>
        <p:nvPicPr>
          <p:cNvPr id="1028" name="Picture 4" descr="C:\Users\Škola\AppData\Local\Microsoft\Windows\Temporary Internet Files\Content.IE5\B12G1931\MC90043475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6939" y="4348562"/>
            <a:ext cx="947900" cy="94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Obdélník 27"/>
          <p:cNvSpPr/>
          <p:nvPr/>
        </p:nvSpPr>
        <p:spPr>
          <a:xfrm>
            <a:off x="219385" y="5805621"/>
            <a:ext cx="5720767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I</a:t>
            </a:r>
            <a:r>
              <a:rPr lang="cs-CZ" baseline="0" dirty="0" smtClean="0"/>
              <a:t> </a:t>
            </a:r>
            <a:r>
              <a:rPr lang="cs-CZ" b="1" baseline="0" dirty="0" smtClean="0"/>
              <a:t>NEEDN´T</a:t>
            </a:r>
            <a:r>
              <a:rPr lang="cs-CZ" baseline="0" dirty="0" smtClean="0"/>
              <a:t> </a:t>
            </a:r>
            <a:r>
              <a:rPr lang="cs-CZ" baseline="0" dirty="0" err="1" smtClean="0"/>
              <a:t>clean</a:t>
            </a:r>
            <a:r>
              <a:rPr lang="cs-CZ" baseline="0" dirty="0" smtClean="0"/>
              <a:t> my </a:t>
            </a:r>
            <a:r>
              <a:rPr lang="cs-CZ" baseline="0" dirty="0" err="1" smtClean="0"/>
              <a:t>dad´s</a:t>
            </a:r>
            <a:r>
              <a:rPr lang="cs-CZ" baseline="0" dirty="0" smtClean="0"/>
              <a:t> car. </a:t>
            </a:r>
            <a:r>
              <a:rPr lang="cs-CZ" b="1" baseline="0" dirty="0" smtClean="0"/>
              <a:t>NEMUSÍM</a:t>
            </a:r>
            <a:r>
              <a:rPr lang="cs-CZ" baseline="0" dirty="0" smtClean="0"/>
              <a:t> umýt tátovo auto.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5823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HAVE TO</a:t>
            </a:r>
            <a:endParaRPr lang="en-US" dirty="0"/>
          </a:p>
        </p:txBody>
      </p:sp>
      <p:sp>
        <p:nvSpPr>
          <p:cNvPr id="8" name="Obdélník 7"/>
          <p:cNvSpPr/>
          <p:nvPr/>
        </p:nvSpPr>
        <p:spPr>
          <a:xfrm>
            <a:off x="1994382" y="2420888"/>
            <a:ext cx="10679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go </a:t>
            </a:r>
            <a:r>
              <a:rPr lang="en-GB" dirty="0"/>
              <a:t>home.</a:t>
            </a:r>
            <a:endParaRPr lang="en-US" dirty="0"/>
          </a:p>
        </p:txBody>
      </p:sp>
      <p:sp>
        <p:nvSpPr>
          <p:cNvPr id="9" name="Obdélník 8"/>
          <p:cNvSpPr/>
          <p:nvPr/>
        </p:nvSpPr>
        <p:spPr>
          <a:xfrm>
            <a:off x="2153111" y="2772995"/>
            <a:ext cx="16337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 smtClean="0"/>
              <a:t>Mus</a:t>
            </a:r>
            <a:r>
              <a:rPr lang="cs-CZ" dirty="0" err="1" smtClean="0"/>
              <a:t>íš</a:t>
            </a:r>
            <a:r>
              <a:rPr lang="en-GB" dirty="0" smtClean="0"/>
              <a:t> </a:t>
            </a:r>
            <a:r>
              <a:rPr lang="en-GB" dirty="0" err="1"/>
              <a:t>jít</a:t>
            </a:r>
            <a:r>
              <a:rPr lang="en-GB" dirty="0"/>
              <a:t> </a:t>
            </a:r>
            <a:r>
              <a:rPr lang="en-GB" dirty="0" err="1"/>
              <a:t>domů</a:t>
            </a:r>
            <a:r>
              <a:rPr lang="en-GB" dirty="0"/>
              <a:t>.</a:t>
            </a:r>
            <a:endParaRPr lang="en-US" dirty="0"/>
          </a:p>
        </p:txBody>
      </p:sp>
      <p:sp>
        <p:nvSpPr>
          <p:cNvPr id="10" name="Obdélník 9"/>
          <p:cNvSpPr/>
          <p:nvPr/>
        </p:nvSpPr>
        <p:spPr>
          <a:xfrm>
            <a:off x="1018904" y="2420888"/>
            <a:ext cx="1022588" cy="36933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dirty="0" smtClean="0"/>
              <a:t>HAVE TO</a:t>
            </a:r>
            <a:endParaRPr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499980" y="2403663"/>
            <a:ext cx="5232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You</a:t>
            </a: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75918" y="2448370"/>
            <a:ext cx="5232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You</a:t>
            </a:r>
            <a:endParaRPr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5661103" y="2431145"/>
            <a:ext cx="1711879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dirty="0" smtClean="0"/>
              <a:t>DON´T</a:t>
            </a:r>
            <a:r>
              <a:rPr lang="cs-CZ" b="1" baseline="0" dirty="0" smtClean="0"/>
              <a:t> HAVE TO</a:t>
            </a:r>
            <a:endParaRPr lang="en-US" b="1" dirty="0"/>
          </a:p>
        </p:txBody>
      </p:sp>
      <p:sp>
        <p:nvSpPr>
          <p:cNvPr id="14" name="Obdélník 13"/>
          <p:cNvSpPr/>
          <p:nvPr/>
        </p:nvSpPr>
        <p:spPr>
          <a:xfrm>
            <a:off x="7439149" y="2438199"/>
            <a:ext cx="10679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go </a:t>
            </a:r>
            <a:r>
              <a:rPr lang="en-GB" dirty="0"/>
              <a:t>home.</a:t>
            </a:r>
            <a:endParaRPr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3715434" y="1556792"/>
            <a:ext cx="1659621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b="1" dirty="0" smtClean="0"/>
              <a:t>PŘÍTOMNÝ ČAS</a:t>
            </a:r>
            <a:endParaRPr lang="en-US" b="1" dirty="0"/>
          </a:p>
        </p:txBody>
      </p:sp>
      <p:sp>
        <p:nvSpPr>
          <p:cNvPr id="16" name="Obdélník 15"/>
          <p:cNvSpPr/>
          <p:nvPr/>
        </p:nvSpPr>
        <p:spPr>
          <a:xfrm>
            <a:off x="979602" y="1926124"/>
            <a:ext cx="1484317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b="0" dirty="0" smtClean="0"/>
              <a:t>KLADNÁ</a:t>
            </a:r>
            <a:r>
              <a:rPr lang="cs-CZ" b="0" baseline="0" dirty="0" smtClean="0"/>
              <a:t> VĚTA</a:t>
            </a:r>
            <a:endParaRPr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6517043" y="1926124"/>
            <a:ext cx="1625766" cy="36933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b="0" dirty="0" smtClean="0"/>
              <a:t>ZÁPORNÁ </a:t>
            </a:r>
            <a:r>
              <a:rPr lang="cs-CZ" b="0" baseline="0" dirty="0" smtClean="0"/>
              <a:t>VĚTA</a:t>
            </a:r>
            <a:endParaRPr lang="en-US" b="0" dirty="0"/>
          </a:p>
        </p:txBody>
      </p:sp>
      <p:sp>
        <p:nvSpPr>
          <p:cNvPr id="18" name="Obdélník 17"/>
          <p:cNvSpPr/>
          <p:nvPr/>
        </p:nvSpPr>
        <p:spPr>
          <a:xfrm>
            <a:off x="7030382" y="2828858"/>
            <a:ext cx="18854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0" dirty="0" smtClean="0"/>
              <a:t>Nemusíš</a:t>
            </a:r>
            <a:r>
              <a:rPr lang="cs-CZ" b="0" baseline="0" dirty="0" smtClean="0"/>
              <a:t> jít domů.</a:t>
            </a:r>
            <a:endParaRPr lang="en-US" dirty="0"/>
          </a:p>
        </p:txBody>
      </p:sp>
      <p:sp>
        <p:nvSpPr>
          <p:cNvPr id="19" name="Obdélník 18"/>
          <p:cNvSpPr/>
          <p:nvPr/>
        </p:nvSpPr>
        <p:spPr>
          <a:xfrm>
            <a:off x="968839" y="4221088"/>
            <a:ext cx="918649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b="0" dirty="0" smtClean="0"/>
              <a:t>OTÁZKA</a:t>
            </a:r>
            <a:endParaRPr lang="en-US" dirty="0"/>
          </a:p>
        </p:txBody>
      </p:sp>
      <p:sp>
        <p:nvSpPr>
          <p:cNvPr id="20" name="Obdélník 19"/>
          <p:cNvSpPr/>
          <p:nvPr/>
        </p:nvSpPr>
        <p:spPr>
          <a:xfrm>
            <a:off x="468308" y="4757970"/>
            <a:ext cx="8472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0" dirty="0" smtClean="0"/>
              <a:t>Do </a:t>
            </a:r>
            <a:r>
              <a:rPr lang="cs-CZ" b="0" dirty="0" err="1" smtClean="0"/>
              <a:t>you</a:t>
            </a:r>
            <a:endParaRPr lang="en-US" dirty="0"/>
          </a:p>
        </p:txBody>
      </p:sp>
      <p:sp>
        <p:nvSpPr>
          <p:cNvPr id="21" name="Obdélník 20"/>
          <p:cNvSpPr/>
          <p:nvPr/>
        </p:nvSpPr>
        <p:spPr>
          <a:xfrm>
            <a:off x="1296879" y="4755600"/>
            <a:ext cx="1022588" cy="36933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HAVE</a:t>
            </a:r>
            <a:r>
              <a:rPr lang="cs-CZ" b="1" baseline="0" dirty="0" smtClean="0">
                <a:solidFill>
                  <a:schemeClr val="tx1"/>
                </a:solidFill>
              </a:rPr>
              <a:t> TO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267839" y="4757970"/>
            <a:ext cx="11176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0" baseline="0" dirty="0" smtClean="0"/>
              <a:t>go </a:t>
            </a:r>
            <a:r>
              <a:rPr lang="cs-CZ" b="0" baseline="0" dirty="0" err="1" smtClean="0"/>
              <a:t>home</a:t>
            </a:r>
            <a:r>
              <a:rPr lang="cs-CZ" b="0" baseline="0" dirty="0" smtClean="0"/>
              <a:t>?</a:t>
            </a:r>
            <a:endParaRPr lang="en-US" dirty="0"/>
          </a:p>
        </p:txBody>
      </p:sp>
      <p:sp>
        <p:nvSpPr>
          <p:cNvPr id="23" name="Obdélník 22"/>
          <p:cNvSpPr/>
          <p:nvPr/>
        </p:nvSpPr>
        <p:spPr>
          <a:xfrm>
            <a:off x="966436" y="5128054"/>
            <a:ext cx="16834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0" baseline="0" dirty="0" smtClean="0"/>
              <a:t>Musíš jít domů?</a:t>
            </a:r>
            <a:endParaRPr lang="en-US" dirty="0"/>
          </a:p>
        </p:txBody>
      </p:sp>
      <p:sp>
        <p:nvSpPr>
          <p:cNvPr id="24" name="Obdélník 23"/>
          <p:cNvSpPr/>
          <p:nvPr/>
        </p:nvSpPr>
        <p:spPr>
          <a:xfrm>
            <a:off x="556768" y="3260559"/>
            <a:ext cx="4443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0" baseline="0" dirty="0" smtClean="0"/>
              <a:t>He</a:t>
            </a:r>
            <a:endParaRPr lang="en-US" dirty="0"/>
          </a:p>
        </p:txBody>
      </p:sp>
      <p:sp>
        <p:nvSpPr>
          <p:cNvPr id="25" name="Obdélník 24"/>
          <p:cNvSpPr/>
          <p:nvPr/>
        </p:nvSpPr>
        <p:spPr>
          <a:xfrm>
            <a:off x="943687" y="3244334"/>
            <a:ext cx="894989" cy="36933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baseline="0" dirty="0" smtClean="0"/>
              <a:t>HAS TO</a:t>
            </a:r>
            <a:endParaRPr lang="en-US" dirty="0"/>
          </a:p>
        </p:txBody>
      </p:sp>
      <p:sp>
        <p:nvSpPr>
          <p:cNvPr id="26" name="Obdélník 25"/>
          <p:cNvSpPr/>
          <p:nvPr/>
        </p:nvSpPr>
        <p:spPr>
          <a:xfrm>
            <a:off x="1808173" y="3260559"/>
            <a:ext cx="14296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0" baseline="0" dirty="0" err="1" smtClean="0"/>
              <a:t>eat</a:t>
            </a:r>
            <a:r>
              <a:rPr lang="cs-CZ" b="0" baseline="0" dirty="0" smtClean="0"/>
              <a:t> his lunch.</a:t>
            </a:r>
            <a:endParaRPr lang="en-US" dirty="0"/>
          </a:p>
        </p:txBody>
      </p:sp>
      <p:sp>
        <p:nvSpPr>
          <p:cNvPr id="27" name="Obdélník 26"/>
          <p:cNvSpPr/>
          <p:nvPr/>
        </p:nvSpPr>
        <p:spPr>
          <a:xfrm>
            <a:off x="5551617" y="3271532"/>
            <a:ext cx="1930850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baseline="0" dirty="0" smtClean="0"/>
              <a:t>DOESN´T HAVE TO</a:t>
            </a:r>
            <a:endParaRPr lang="en-US" b="1" dirty="0"/>
          </a:p>
        </p:txBody>
      </p:sp>
      <p:sp>
        <p:nvSpPr>
          <p:cNvPr id="28" name="Obdélník 27"/>
          <p:cNvSpPr/>
          <p:nvPr/>
        </p:nvSpPr>
        <p:spPr>
          <a:xfrm>
            <a:off x="5075918" y="3260559"/>
            <a:ext cx="4443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0" baseline="0" dirty="0" smtClean="0"/>
              <a:t>He</a:t>
            </a:r>
            <a:endParaRPr lang="en-US" dirty="0"/>
          </a:p>
        </p:txBody>
      </p:sp>
      <p:sp>
        <p:nvSpPr>
          <p:cNvPr id="29" name="Obdélník 28"/>
          <p:cNvSpPr/>
          <p:nvPr/>
        </p:nvSpPr>
        <p:spPr>
          <a:xfrm>
            <a:off x="7568493" y="3271532"/>
            <a:ext cx="14296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0" baseline="0" dirty="0" err="1" smtClean="0"/>
              <a:t>eat</a:t>
            </a:r>
            <a:r>
              <a:rPr lang="cs-CZ" b="0" baseline="0" dirty="0" smtClean="0"/>
              <a:t> his lunch.</a:t>
            </a:r>
            <a:endParaRPr lang="en-US" dirty="0"/>
          </a:p>
        </p:txBody>
      </p:sp>
      <p:sp>
        <p:nvSpPr>
          <p:cNvPr id="31" name="Obdélník 30"/>
          <p:cNvSpPr/>
          <p:nvPr/>
        </p:nvSpPr>
        <p:spPr>
          <a:xfrm>
            <a:off x="2228603" y="3613666"/>
            <a:ext cx="2453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0" baseline="0" dirty="0" smtClean="0"/>
              <a:t>On musí sníst svůj oběd.</a:t>
            </a:r>
            <a:endParaRPr lang="en-US" dirty="0"/>
          </a:p>
        </p:txBody>
      </p:sp>
      <p:sp>
        <p:nvSpPr>
          <p:cNvPr id="32" name="Obdélník 31"/>
          <p:cNvSpPr/>
          <p:nvPr/>
        </p:nvSpPr>
        <p:spPr>
          <a:xfrm>
            <a:off x="6307635" y="3613666"/>
            <a:ext cx="26905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0" baseline="0" dirty="0" smtClean="0"/>
              <a:t>On nemusí sníst svůj oběd.</a:t>
            </a:r>
            <a:endParaRPr lang="en-US" dirty="0"/>
          </a:p>
        </p:txBody>
      </p:sp>
      <p:sp>
        <p:nvSpPr>
          <p:cNvPr id="33" name="Obdélník 32"/>
          <p:cNvSpPr/>
          <p:nvPr/>
        </p:nvSpPr>
        <p:spPr>
          <a:xfrm>
            <a:off x="419673" y="5499245"/>
            <a:ext cx="9444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0" baseline="0" dirty="0" err="1" smtClean="0"/>
              <a:t>Does</a:t>
            </a:r>
            <a:r>
              <a:rPr lang="cs-CZ" b="0" baseline="0" dirty="0" smtClean="0"/>
              <a:t> he</a:t>
            </a:r>
            <a:endParaRPr lang="en-US" dirty="0"/>
          </a:p>
        </p:txBody>
      </p:sp>
      <p:sp>
        <p:nvSpPr>
          <p:cNvPr id="35" name="Obdélník 34"/>
          <p:cNvSpPr/>
          <p:nvPr/>
        </p:nvSpPr>
        <p:spPr>
          <a:xfrm>
            <a:off x="1290107" y="5502736"/>
            <a:ext cx="1022588" cy="36933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HAVE</a:t>
            </a:r>
            <a:r>
              <a:rPr lang="cs-CZ" b="1" baseline="0" dirty="0" smtClean="0">
                <a:solidFill>
                  <a:schemeClr val="tx1"/>
                </a:solidFill>
              </a:rPr>
              <a:t> TO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2357205" y="5502736"/>
            <a:ext cx="14793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0" baseline="0" dirty="0" err="1" smtClean="0"/>
              <a:t>eat</a:t>
            </a:r>
            <a:r>
              <a:rPr lang="cs-CZ" b="0" baseline="0" dirty="0" smtClean="0"/>
              <a:t> his lunch?</a:t>
            </a:r>
            <a:endParaRPr lang="en-US" dirty="0"/>
          </a:p>
        </p:txBody>
      </p:sp>
      <p:sp>
        <p:nvSpPr>
          <p:cNvPr id="37" name="Obdélník 36"/>
          <p:cNvSpPr/>
          <p:nvPr/>
        </p:nvSpPr>
        <p:spPr>
          <a:xfrm>
            <a:off x="4341742" y="4221088"/>
            <a:ext cx="1912703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b="0" baseline="0" dirty="0" smtClean="0"/>
              <a:t>KRÁTKÁ ODPOVĚĎ</a:t>
            </a:r>
            <a:endParaRPr lang="en-US" dirty="0"/>
          </a:p>
        </p:txBody>
      </p:sp>
      <p:sp>
        <p:nvSpPr>
          <p:cNvPr id="38" name="Obdélník 37"/>
          <p:cNvSpPr/>
          <p:nvPr/>
        </p:nvSpPr>
        <p:spPr>
          <a:xfrm>
            <a:off x="5234091" y="4755600"/>
            <a:ext cx="1108765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baseline="0" dirty="0" smtClean="0">
                <a:solidFill>
                  <a:schemeClr val="tx1"/>
                </a:solidFill>
              </a:rPr>
              <a:t>YES, I DO.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6517042" y="4763463"/>
            <a:ext cx="1349793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baseline="0" dirty="0" smtClean="0">
                <a:solidFill>
                  <a:schemeClr val="tx1"/>
                </a:solidFill>
              </a:rPr>
              <a:t>NO, I DON´T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4848677" y="5334295"/>
            <a:ext cx="1528303" cy="36933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baseline="0" dirty="0" smtClean="0"/>
              <a:t>YES, HE DOES.</a:t>
            </a:r>
            <a:endParaRPr lang="en-US" b="1" dirty="0"/>
          </a:p>
        </p:txBody>
      </p:sp>
      <p:sp>
        <p:nvSpPr>
          <p:cNvPr id="41" name="Obdélník 40"/>
          <p:cNvSpPr/>
          <p:nvPr/>
        </p:nvSpPr>
        <p:spPr>
          <a:xfrm>
            <a:off x="6543372" y="5322811"/>
            <a:ext cx="1765933" cy="36933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baseline="0" dirty="0" smtClean="0"/>
              <a:t>NO, HE DOESN´T</a:t>
            </a:r>
            <a:endParaRPr lang="en-US" b="1" dirty="0"/>
          </a:p>
        </p:txBody>
      </p:sp>
      <p:sp>
        <p:nvSpPr>
          <p:cNvPr id="42" name="Obdélník 41"/>
          <p:cNvSpPr/>
          <p:nvPr/>
        </p:nvSpPr>
        <p:spPr>
          <a:xfrm>
            <a:off x="1023265" y="5874438"/>
            <a:ext cx="21888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0" baseline="0" dirty="0" smtClean="0"/>
              <a:t>Musí sníst svůj oběd?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7585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HAD TO</a:t>
            </a:r>
            <a:endParaRPr lang="en-US" dirty="0"/>
          </a:p>
        </p:txBody>
      </p:sp>
      <p:sp>
        <p:nvSpPr>
          <p:cNvPr id="4" name="Obdélník 3"/>
          <p:cNvSpPr/>
          <p:nvPr/>
        </p:nvSpPr>
        <p:spPr>
          <a:xfrm>
            <a:off x="979602" y="1926124"/>
            <a:ext cx="1484317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b="0" dirty="0" smtClean="0"/>
              <a:t>KLADNÁ</a:t>
            </a:r>
            <a:r>
              <a:rPr lang="cs-CZ" b="0" baseline="0" dirty="0" smtClean="0"/>
              <a:t> VĚTA</a:t>
            </a:r>
            <a:endParaRPr lang="en-US" dirty="0"/>
          </a:p>
        </p:txBody>
      </p:sp>
      <p:sp>
        <p:nvSpPr>
          <p:cNvPr id="5" name="Obdélník 4"/>
          <p:cNvSpPr/>
          <p:nvPr/>
        </p:nvSpPr>
        <p:spPr>
          <a:xfrm>
            <a:off x="6517043" y="1926124"/>
            <a:ext cx="1625766" cy="36933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b="0" dirty="0" smtClean="0"/>
              <a:t>ZÁPORNÁ </a:t>
            </a:r>
            <a:r>
              <a:rPr lang="cs-CZ" b="0" baseline="0" dirty="0" smtClean="0"/>
              <a:t>VĚTA</a:t>
            </a:r>
            <a:endParaRPr lang="en-US" b="0" dirty="0"/>
          </a:p>
        </p:txBody>
      </p:sp>
      <p:sp>
        <p:nvSpPr>
          <p:cNvPr id="6" name="Obdélník 5"/>
          <p:cNvSpPr/>
          <p:nvPr/>
        </p:nvSpPr>
        <p:spPr>
          <a:xfrm>
            <a:off x="3715434" y="1556792"/>
            <a:ext cx="1371466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b="1" dirty="0" smtClean="0"/>
              <a:t>MINULÝ ČAS</a:t>
            </a:r>
            <a:endParaRPr lang="en-US" b="1" dirty="0"/>
          </a:p>
        </p:txBody>
      </p:sp>
      <p:sp>
        <p:nvSpPr>
          <p:cNvPr id="7" name="Obdélník 6"/>
          <p:cNvSpPr/>
          <p:nvPr/>
        </p:nvSpPr>
        <p:spPr>
          <a:xfrm>
            <a:off x="1994382" y="2420888"/>
            <a:ext cx="10679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go </a:t>
            </a:r>
            <a:r>
              <a:rPr lang="en-GB" dirty="0"/>
              <a:t>home.</a:t>
            </a:r>
            <a:endParaRPr lang="en-US" dirty="0"/>
          </a:p>
        </p:txBody>
      </p:sp>
      <p:sp>
        <p:nvSpPr>
          <p:cNvPr id="8" name="Obdélník 7"/>
          <p:cNvSpPr/>
          <p:nvPr/>
        </p:nvSpPr>
        <p:spPr>
          <a:xfrm>
            <a:off x="1994382" y="2772995"/>
            <a:ext cx="19094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Mu</a:t>
            </a:r>
            <a:r>
              <a:rPr lang="cs-CZ" dirty="0" smtClean="0"/>
              <a:t>sel jsi</a:t>
            </a:r>
            <a:r>
              <a:rPr lang="en-GB" dirty="0" smtClean="0"/>
              <a:t> </a:t>
            </a:r>
            <a:r>
              <a:rPr lang="en-GB" dirty="0" err="1"/>
              <a:t>jít</a:t>
            </a:r>
            <a:r>
              <a:rPr lang="en-GB" dirty="0"/>
              <a:t> </a:t>
            </a:r>
            <a:r>
              <a:rPr lang="en-GB" dirty="0" err="1"/>
              <a:t>domů</a:t>
            </a:r>
            <a:r>
              <a:rPr lang="en-GB" dirty="0"/>
              <a:t>.</a:t>
            </a:r>
            <a:endParaRPr lang="en-US" dirty="0"/>
          </a:p>
        </p:txBody>
      </p:sp>
      <p:sp>
        <p:nvSpPr>
          <p:cNvPr id="9" name="Obdélník 8"/>
          <p:cNvSpPr/>
          <p:nvPr/>
        </p:nvSpPr>
        <p:spPr>
          <a:xfrm>
            <a:off x="1018904" y="2420888"/>
            <a:ext cx="931858" cy="36933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dirty="0" smtClean="0"/>
              <a:t>HAD TO</a:t>
            </a:r>
            <a:endParaRPr lang="en-US" dirty="0"/>
          </a:p>
        </p:txBody>
      </p:sp>
      <p:sp>
        <p:nvSpPr>
          <p:cNvPr id="10" name="Obdélník 9"/>
          <p:cNvSpPr/>
          <p:nvPr/>
        </p:nvSpPr>
        <p:spPr>
          <a:xfrm>
            <a:off x="499980" y="2403663"/>
            <a:ext cx="5232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You</a:t>
            </a:r>
            <a:endParaRPr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5075918" y="2448370"/>
            <a:ext cx="5232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You</a:t>
            </a: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661103" y="2431145"/>
            <a:ext cx="1763175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dirty="0" smtClean="0"/>
              <a:t>DIDN´T</a:t>
            </a:r>
            <a:r>
              <a:rPr lang="cs-CZ" b="1" baseline="0" dirty="0" smtClean="0"/>
              <a:t> HAVE TO</a:t>
            </a:r>
            <a:endParaRPr lang="en-US" b="1" dirty="0"/>
          </a:p>
        </p:txBody>
      </p:sp>
      <p:sp>
        <p:nvSpPr>
          <p:cNvPr id="13" name="Obdélník 12"/>
          <p:cNvSpPr/>
          <p:nvPr/>
        </p:nvSpPr>
        <p:spPr>
          <a:xfrm>
            <a:off x="7439149" y="2438199"/>
            <a:ext cx="10679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go </a:t>
            </a:r>
            <a:r>
              <a:rPr lang="en-GB" dirty="0"/>
              <a:t>home.</a:t>
            </a:r>
            <a:endParaRPr lang="en-US" dirty="0"/>
          </a:p>
        </p:txBody>
      </p:sp>
      <p:sp>
        <p:nvSpPr>
          <p:cNvPr id="14" name="Obdélník 13"/>
          <p:cNvSpPr/>
          <p:nvPr/>
        </p:nvSpPr>
        <p:spPr>
          <a:xfrm>
            <a:off x="6421919" y="2828858"/>
            <a:ext cx="21611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0" dirty="0" smtClean="0"/>
              <a:t>Nemusel jsi</a:t>
            </a:r>
            <a:r>
              <a:rPr lang="cs-CZ" b="0" baseline="0" dirty="0" smtClean="0"/>
              <a:t> jít domů.</a:t>
            </a:r>
            <a:endParaRPr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556768" y="3260559"/>
            <a:ext cx="4443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0" baseline="0" dirty="0" smtClean="0"/>
              <a:t>He</a:t>
            </a: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943687" y="3244334"/>
            <a:ext cx="931858" cy="36933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baseline="0" dirty="0" smtClean="0"/>
              <a:t>HAD TO</a:t>
            </a:r>
            <a:endParaRPr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1808173" y="3260559"/>
            <a:ext cx="14296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0" baseline="0" dirty="0" err="1" smtClean="0"/>
              <a:t>eat</a:t>
            </a:r>
            <a:r>
              <a:rPr lang="cs-CZ" b="0" baseline="0" dirty="0" smtClean="0"/>
              <a:t> his lunch.</a:t>
            </a:r>
            <a:endParaRPr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228603" y="3613666"/>
            <a:ext cx="22545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0" baseline="0" dirty="0" smtClean="0"/>
              <a:t>Musel sníst svůj oběd.</a:t>
            </a:r>
            <a:endParaRPr lang="en-US" dirty="0"/>
          </a:p>
        </p:txBody>
      </p:sp>
      <p:sp>
        <p:nvSpPr>
          <p:cNvPr id="19" name="Obdélník 18"/>
          <p:cNvSpPr/>
          <p:nvPr/>
        </p:nvSpPr>
        <p:spPr>
          <a:xfrm>
            <a:off x="5551617" y="3271532"/>
            <a:ext cx="1763175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baseline="0" dirty="0" smtClean="0"/>
              <a:t>DIDN´T HAVE TO</a:t>
            </a:r>
            <a:endParaRPr lang="en-US" b="1" dirty="0"/>
          </a:p>
        </p:txBody>
      </p:sp>
      <p:sp>
        <p:nvSpPr>
          <p:cNvPr id="20" name="Obdélník 19"/>
          <p:cNvSpPr/>
          <p:nvPr/>
        </p:nvSpPr>
        <p:spPr>
          <a:xfrm>
            <a:off x="5075918" y="3260559"/>
            <a:ext cx="4443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0" baseline="0" dirty="0" smtClean="0"/>
              <a:t>He</a:t>
            </a:r>
            <a:endParaRPr lang="en-US" dirty="0"/>
          </a:p>
        </p:txBody>
      </p:sp>
      <p:sp>
        <p:nvSpPr>
          <p:cNvPr id="21" name="Obdélník 20"/>
          <p:cNvSpPr/>
          <p:nvPr/>
        </p:nvSpPr>
        <p:spPr>
          <a:xfrm>
            <a:off x="7403314" y="3271532"/>
            <a:ext cx="14296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0" baseline="0" dirty="0" err="1" smtClean="0"/>
              <a:t>eat</a:t>
            </a:r>
            <a:r>
              <a:rPr lang="cs-CZ" b="0" baseline="0" dirty="0" smtClean="0"/>
              <a:t> his lunch.</a:t>
            </a:r>
            <a:endParaRPr lang="en-US" dirty="0"/>
          </a:p>
        </p:txBody>
      </p:sp>
      <p:sp>
        <p:nvSpPr>
          <p:cNvPr id="22" name="Obdélník 21"/>
          <p:cNvSpPr/>
          <p:nvPr/>
        </p:nvSpPr>
        <p:spPr>
          <a:xfrm>
            <a:off x="6326802" y="3666203"/>
            <a:ext cx="25061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Nemusel </a:t>
            </a:r>
            <a:r>
              <a:rPr lang="cs-CZ" b="0" baseline="0" dirty="0" smtClean="0"/>
              <a:t>sníst svůj oběd.</a:t>
            </a:r>
            <a:endParaRPr lang="en-US" dirty="0"/>
          </a:p>
        </p:txBody>
      </p:sp>
      <p:sp>
        <p:nvSpPr>
          <p:cNvPr id="23" name="Obdélník 22"/>
          <p:cNvSpPr/>
          <p:nvPr/>
        </p:nvSpPr>
        <p:spPr>
          <a:xfrm>
            <a:off x="968839" y="4221088"/>
            <a:ext cx="918649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b="0" dirty="0" smtClean="0"/>
              <a:t>OTÁZKA</a:t>
            </a:r>
            <a:endParaRPr lang="en-US" dirty="0"/>
          </a:p>
        </p:txBody>
      </p:sp>
      <p:sp>
        <p:nvSpPr>
          <p:cNvPr id="24" name="Obdélník 23"/>
          <p:cNvSpPr/>
          <p:nvPr/>
        </p:nvSpPr>
        <p:spPr>
          <a:xfrm>
            <a:off x="4341742" y="4221088"/>
            <a:ext cx="1912703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b="0" baseline="0" dirty="0" smtClean="0"/>
              <a:t>KRÁTKÁ ODPOVĚĎ</a:t>
            </a:r>
            <a:endParaRPr lang="en-US" dirty="0"/>
          </a:p>
        </p:txBody>
      </p:sp>
      <p:sp>
        <p:nvSpPr>
          <p:cNvPr id="25" name="Obdélník 24"/>
          <p:cNvSpPr/>
          <p:nvPr/>
        </p:nvSpPr>
        <p:spPr>
          <a:xfrm>
            <a:off x="468308" y="4757970"/>
            <a:ext cx="9001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0" dirty="0" err="1" smtClean="0"/>
              <a:t>Did</a:t>
            </a:r>
            <a:r>
              <a:rPr lang="cs-CZ" b="0" dirty="0" smtClean="0"/>
              <a:t> </a:t>
            </a:r>
            <a:r>
              <a:rPr lang="cs-CZ" b="0" dirty="0" err="1" smtClean="0"/>
              <a:t>you</a:t>
            </a:r>
            <a:endParaRPr lang="en-US" dirty="0"/>
          </a:p>
        </p:txBody>
      </p:sp>
      <p:sp>
        <p:nvSpPr>
          <p:cNvPr id="26" name="Obdélník 25"/>
          <p:cNvSpPr/>
          <p:nvPr/>
        </p:nvSpPr>
        <p:spPr>
          <a:xfrm>
            <a:off x="1296879" y="4755600"/>
            <a:ext cx="1022588" cy="36933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HAVE</a:t>
            </a:r>
            <a:r>
              <a:rPr lang="cs-CZ" b="1" baseline="0" dirty="0" smtClean="0">
                <a:solidFill>
                  <a:schemeClr val="tx1"/>
                </a:solidFill>
              </a:rPr>
              <a:t> TO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267839" y="4757970"/>
            <a:ext cx="11176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0" baseline="0" dirty="0" smtClean="0"/>
              <a:t>go </a:t>
            </a:r>
            <a:r>
              <a:rPr lang="cs-CZ" b="0" baseline="0" dirty="0" err="1" smtClean="0"/>
              <a:t>home</a:t>
            </a:r>
            <a:r>
              <a:rPr lang="cs-CZ" b="0" baseline="0" dirty="0" smtClean="0"/>
              <a:t>?</a:t>
            </a:r>
            <a:endParaRPr lang="en-US" dirty="0"/>
          </a:p>
        </p:txBody>
      </p:sp>
      <p:sp>
        <p:nvSpPr>
          <p:cNvPr id="28" name="Obdélník 27"/>
          <p:cNvSpPr/>
          <p:nvPr/>
        </p:nvSpPr>
        <p:spPr>
          <a:xfrm>
            <a:off x="966436" y="5128054"/>
            <a:ext cx="19591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0" baseline="0" dirty="0" smtClean="0"/>
              <a:t>Musel</a:t>
            </a:r>
            <a:r>
              <a:rPr lang="cs-CZ" b="0" dirty="0" smtClean="0"/>
              <a:t> jsi</a:t>
            </a:r>
            <a:r>
              <a:rPr lang="cs-CZ" b="0" baseline="0" dirty="0" smtClean="0"/>
              <a:t> jít domů?</a:t>
            </a:r>
            <a:endParaRPr lang="en-US" dirty="0"/>
          </a:p>
        </p:txBody>
      </p:sp>
      <p:sp>
        <p:nvSpPr>
          <p:cNvPr id="29" name="Obdélník 28"/>
          <p:cNvSpPr/>
          <p:nvPr/>
        </p:nvSpPr>
        <p:spPr>
          <a:xfrm>
            <a:off x="468308" y="5496376"/>
            <a:ext cx="7922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0" baseline="0" dirty="0" err="1" smtClean="0"/>
              <a:t>Did</a:t>
            </a:r>
            <a:r>
              <a:rPr lang="cs-CZ" b="0" baseline="0" dirty="0" smtClean="0"/>
              <a:t> he</a:t>
            </a:r>
            <a:endParaRPr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1290107" y="5502736"/>
            <a:ext cx="1022588" cy="36933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HAVE</a:t>
            </a:r>
            <a:r>
              <a:rPr lang="cs-CZ" b="1" baseline="0" dirty="0" smtClean="0">
                <a:solidFill>
                  <a:schemeClr val="tx1"/>
                </a:solidFill>
              </a:rPr>
              <a:t> TO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357205" y="5502736"/>
            <a:ext cx="14793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0" baseline="0" dirty="0" err="1" smtClean="0"/>
              <a:t>eat</a:t>
            </a:r>
            <a:r>
              <a:rPr lang="cs-CZ" b="0" baseline="0" dirty="0" smtClean="0"/>
              <a:t> his lunch?</a:t>
            </a:r>
            <a:endParaRPr lang="en-US" dirty="0"/>
          </a:p>
        </p:txBody>
      </p:sp>
      <p:sp>
        <p:nvSpPr>
          <p:cNvPr id="32" name="Obdélník 31"/>
          <p:cNvSpPr/>
          <p:nvPr/>
        </p:nvSpPr>
        <p:spPr>
          <a:xfrm>
            <a:off x="1018904" y="5888404"/>
            <a:ext cx="23042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Musel sníst svůj oběd?</a:t>
            </a:r>
            <a:endParaRPr lang="en-US" dirty="0"/>
          </a:p>
        </p:txBody>
      </p:sp>
      <p:sp>
        <p:nvSpPr>
          <p:cNvPr id="33" name="Obdélník 32"/>
          <p:cNvSpPr/>
          <p:nvPr/>
        </p:nvSpPr>
        <p:spPr>
          <a:xfrm>
            <a:off x="5234091" y="4755600"/>
            <a:ext cx="1158394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baseline="0" dirty="0" smtClean="0">
                <a:solidFill>
                  <a:schemeClr val="tx1"/>
                </a:solidFill>
              </a:rPr>
              <a:t>YES, I DID.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6517042" y="4763463"/>
            <a:ext cx="1401089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baseline="0" dirty="0" smtClean="0">
                <a:solidFill>
                  <a:schemeClr val="tx1"/>
                </a:solidFill>
              </a:rPr>
              <a:t>NO, I DIDN´T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4848677" y="5334295"/>
            <a:ext cx="1355564" cy="36933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baseline="0" dirty="0" smtClean="0"/>
              <a:t>YES, HE DID.</a:t>
            </a:r>
            <a:endParaRPr lang="en-US" b="1" dirty="0"/>
          </a:p>
        </p:txBody>
      </p:sp>
      <p:sp>
        <p:nvSpPr>
          <p:cNvPr id="36" name="Obdélník 35"/>
          <p:cNvSpPr/>
          <p:nvPr/>
        </p:nvSpPr>
        <p:spPr>
          <a:xfrm>
            <a:off x="6543372" y="5322811"/>
            <a:ext cx="1598258" cy="36933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b="1" baseline="0" dirty="0" smtClean="0"/>
              <a:t>NO, HE DIDN´T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848861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503</Words>
  <Application>Microsoft Office PowerPoint</Application>
  <PresentationFormat>Předvádění na obrazovce (4:3)</PresentationFormat>
  <Paragraphs>125</Paragraphs>
  <Slides>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CAN, CAN´T</vt:lpstr>
      <vt:lpstr>MUST, HAVE TO</vt:lpstr>
      <vt:lpstr>HAVE TO</vt:lpstr>
      <vt:lpstr>HAD TO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16</cp:revision>
  <dcterms:created xsi:type="dcterms:W3CDTF">2014-01-18T18:50:14Z</dcterms:created>
  <dcterms:modified xsi:type="dcterms:W3CDTF">2014-01-30T11:57:29Z</dcterms:modified>
</cp:coreProperties>
</file>