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68" r:id="rId4"/>
    <p:sldId id="257" r:id="rId5"/>
    <p:sldId id="258" r:id="rId6"/>
    <p:sldId id="263" r:id="rId7"/>
    <p:sldId id="264" r:id="rId8"/>
    <p:sldId id="267" r:id="rId9"/>
    <p:sldId id="260" r:id="rId10"/>
    <p:sldId id="266" r:id="rId11"/>
    <p:sldId id="265" r:id="rId12"/>
    <p:sldId id="269" r:id="rId13"/>
    <p:sldId id="26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F953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793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9041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1613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159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89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1739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7130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218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13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794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7240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E5B22-889D-46B7-86B0-B4F485FD634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2ABFF-7DCF-458E-BE78-BD70F9922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85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Firefox_Screenshot.PNG" TargetMode="External"/><Relationship Id="rId3" Type="http://schemas.openxmlformats.org/officeDocument/2006/relationships/hyperlink" Target="http://notebookarena.cz/clanky/apple-aktualizuje-internetovy-prohlizec-safari-5/" TargetMode="External"/><Relationship Id="rId7" Type="http://schemas.openxmlformats.org/officeDocument/2006/relationships/hyperlink" Target="http://en.wikipedia.org/wiki/Mozilla_Foundation" TargetMode="External"/><Relationship Id="rId2" Type="http://schemas.openxmlformats.org/officeDocument/2006/relationships/hyperlink" Target="http://www.maxthon.com/mfc/wp-content/uploads/2011/12/mx3_logo_300dp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igman.blog.cz/0902/test-5-internetovych-prohlizecu-testy-kterym-rozumime" TargetMode="External"/><Relationship Id="rId5" Type="http://schemas.openxmlformats.org/officeDocument/2006/relationships/hyperlink" Target="http://commons.wikimedia.org/wiki/File:Countries_by_most_used_web_browser.svg" TargetMode="External"/><Relationship Id="rId4" Type="http://schemas.openxmlformats.org/officeDocument/2006/relationships/hyperlink" Target="http://www.antivirovecentrum.cz/aktuality/studie-nss-labs-nejbezpecnejsi-prohlizec-je-ms-internet-explorer-10.asp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cv.cz/elektronicka-komunikace-edi/webedi/" TargetMode="External"/><Relationship Id="rId2" Type="http://schemas.openxmlformats.org/officeDocument/2006/relationships/hyperlink" Target="http://www.mirecekp.net/internet/google-chrome-13-neni-lepsi-prohlizec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4466911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VY_32_INOVACE_230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Internetové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 prohlížeče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7.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a 8.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7. a 8.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Seznamuje žáky se základními internetovými prohlížeči a jejich využitelnosti v praxi u nás i ve světě. Poukazuje na výhody a nevýhody jednotlivých prohlížečů.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4689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7588" y="245839"/>
            <a:ext cx="36724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Internetový prohlížeč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213" y="1125905"/>
            <a:ext cx="8635589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abychom mohli procházet obsah internetových stránek, potřebujeme internetový prohlížeč</a:t>
            </a:r>
            <a:endParaRPr lang="cs-CZ" sz="2200" dirty="0"/>
          </a:p>
        </p:txBody>
      </p:sp>
      <p:sp>
        <p:nvSpPr>
          <p:cNvPr id="6" name="Obdélník 5"/>
          <p:cNvSpPr/>
          <p:nvPr/>
        </p:nvSpPr>
        <p:spPr>
          <a:xfrm>
            <a:off x="212212" y="2344670"/>
            <a:ext cx="8635589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to program </a:t>
            </a:r>
            <a:r>
              <a:rPr lang="cs-CZ" sz="2200" dirty="0"/>
              <a:t>v počítači, který dokáže zobrazit webovou </a:t>
            </a:r>
            <a:r>
              <a:rPr lang="cs-CZ" sz="2200" dirty="0" smtClean="0"/>
              <a:t>(internetovou) stránku</a:t>
            </a:r>
            <a:r>
              <a:rPr lang="cs-CZ" sz="2200" dirty="0"/>
              <a:t>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2213" y="4443646"/>
            <a:ext cx="5439907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Internetový prohlížeč </a:t>
            </a:r>
            <a:r>
              <a:rPr lang="cs-CZ" sz="2200" dirty="0"/>
              <a:t>je </a:t>
            </a:r>
            <a:r>
              <a:rPr lang="cs-CZ" sz="2200" dirty="0" smtClean="0"/>
              <a:t>stále a více </a:t>
            </a:r>
            <a:r>
              <a:rPr lang="cs-CZ" sz="2200" dirty="0"/>
              <a:t>důležitější součástí našich počítačů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2213" y="5662409"/>
            <a:ext cx="5439907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stává </a:t>
            </a:r>
            <a:r>
              <a:rPr lang="cs-CZ" sz="2200" dirty="0"/>
              <a:t>se z něj centrum veškerého </a:t>
            </a:r>
            <a:r>
              <a:rPr lang="cs-CZ" sz="2200" dirty="0" smtClean="0"/>
              <a:t>dění 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212213" y="3563435"/>
            <a:ext cx="2942665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anglicky  - </a:t>
            </a:r>
            <a:r>
              <a:rPr lang="cs-CZ" sz="2200" b="1" dirty="0" smtClean="0"/>
              <a:t>„browser“</a:t>
            </a:r>
            <a:endParaRPr lang="cs-CZ" sz="22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7636" y="3274242"/>
            <a:ext cx="3521360" cy="2998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717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7084" y="1556792"/>
            <a:ext cx="4878062" cy="4152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364014"/>
            <a:ext cx="695183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Nejznámější a nejpoužívanější internetové prohlížeče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34946"/>
            <a:ext cx="2724079" cy="39703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Internet Explorer</a:t>
            </a:r>
          </a:p>
          <a:p>
            <a:endParaRPr lang="cs-CZ" sz="2800" b="1" dirty="0"/>
          </a:p>
          <a:p>
            <a:r>
              <a:rPr lang="cs-CZ" sz="2800" b="1" dirty="0" smtClean="0"/>
              <a:t>Google chrome</a:t>
            </a:r>
          </a:p>
          <a:p>
            <a:endParaRPr lang="cs-CZ" sz="2800" b="1" dirty="0"/>
          </a:p>
          <a:p>
            <a:r>
              <a:rPr lang="cs-CZ" sz="2800" b="1" dirty="0" err="1" smtClean="0"/>
              <a:t>Mozilla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Firefox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Opera</a:t>
            </a:r>
          </a:p>
          <a:p>
            <a:endParaRPr lang="cs-CZ" sz="2800" b="1" dirty="0"/>
          </a:p>
          <a:p>
            <a:r>
              <a:rPr lang="cs-CZ" sz="2800" b="1" dirty="0" smtClean="0"/>
              <a:t>Safari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046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304"/>
          <a:stretch/>
        </p:blipFill>
        <p:spPr bwMode="auto">
          <a:xfrm>
            <a:off x="0" y="1232756"/>
            <a:ext cx="9113784" cy="4716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24755" y="5661248"/>
            <a:ext cx="1008112" cy="3600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965" y="5661248"/>
            <a:ext cx="1008112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60545" y="5661248"/>
            <a:ext cx="1008112" cy="360040"/>
          </a:xfrm>
          <a:prstGeom prst="rect">
            <a:avLst/>
          </a:prstGeom>
          <a:solidFill>
            <a:srgbClr val="EF95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96336" y="5661248"/>
            <a:ext cx="1008112" cy="36004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7896" y="6084004"/>
            <a:ext cx="1791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Google Chrome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610327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610327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610969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Safari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88965" y="188640"/>
            <a:ext cx="8087491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Nejpoužívanější internetový prohlížeč v </a:t>
            </a:r>
            <a:r>
              <a:rPr lang="cs-CZ" sz="2400" b="1" dirty="0" smtClean="0">
                <a:solidFill>
                  <a:srgbClr val="FF0000"/>
                </a:solidFill>
              </a:rPr>
              <a:t>jednotlivých zemích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131840" y="764704"/>
            <a:ext cx="2365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i="1" dirty="0"/>
              <a:t>(údaje z prosince 2013)</a:t>
            </a:r>
          </a:p>
        </p:txBody>
      </p:sp>
    </p:spTree>
    <p:extLst>
      <p:ext uri="{BB962C8B-B14F-4D97-AF65-F5344CB8AC3E}">
        <p14:creationId xmlns:p14="http://schemas.microsoft.com/office/powerpoint/2010/main" xmlns="" val="84532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6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8215" y="38599"/>
            <a:ext cx="2436273" cy="2507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9480" y="1088100"/>
            <a:ext cx="307436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od </a:t>
            </a:r>
            <a:r>
              <a:rPr lang="cs-CZ" sz="2000" dirty="0"/>
              <a:t>společnosti </a:t>
            </a:r>
            <a:r>
              <a:rPr lang="cs-CZ" sz="2000" b="1" dirty="0" smtClean="0"/>
              <a:t>Microsoft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79481" y="2938960"/>
            <a:ext cx="76026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m</a:t>
            </a:r>
            <a:r>
              <a:rPr lang="cs-CZ" sz="2000" dirty="0" smtClean="0"/>
              <a:t>noho </a:t>
            </a:r>
            <a:r>
              <a:rPr lang="cs-CZ" sz="2000" dirty="0"/>
              <a:t>uživatelů jej </a:t>
            </a:r>
            <a:r>
              <a:rPr lang="cs-CZ" sz="2000" dirty="0" smtClean="0"/>
              <a:t>používá</a:t>
            </a:r>
            <a:r>
              <a:rPr lang="cs-CZ" sz="2000" dirty="0"/>
              <a:t>, aniž </a:t>
            </a:r>
            <a:r>
              <a:rPr lang="cs-CZ" sz="2000" dirty="0" smtClean="0"/>
              <a:t>by vyzkoušeli </a:t>
            </a:r>
            <a:r>
              <a:rPr lang="cs-CZ" sz="2000" dirty="0"/>
              <a:t>nějaký jiný </a:t>
            </a:r>
            <a:r>
              <a:rPr lang="cs-CZ" sz="2000" dirty="0" smtClean="0"/>
              <a:t>prohlížeč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79480" y="5560311"/>
            <a:ext cx="390414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první </a:t>
            </a:r>
            <a:r>
              <a:rPr lang="cs-CZ" sz="2000" b="1" dirty="0">
                <a:solidFill>
                  <a:srgbClr val="FF0000"/>
                </a:solidFill>
              </a:rPr>
              <a:t>verze vydaná v srpnu 1995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9480" y="6023029"/>
            <a:ext cx="849694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poslední verze 11 - byla </a:t>
            </a:r>
            <a:r>
              <a:rPr lang="cs-CZ" sz="2000" b="1" dirty="0">
                <a:solidFill>
                  <a:srgbClr val="FF0000"/>
                </a:solidFill>
              </a:rPr>
              <a:t>vydána spolu s Windows 8.1 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>
                <a:solidFill>
                  <a:srgbClr val="FF0000"/>
                </a:solidFill>
              </a:rPr>
              <a:t>v říjnu 2013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9480" y="5097596"/>
            <a:ext cx="82909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někteří ho </a:t>
            </a:r>
            <a:r>
              <a:rPr lang="cs-CZ" sz="2000" dirty="0"/>
              <a:t>používá </a:t>
            </a:r>
            <a:r>
              <a:rPr lang="cs-CZ" sz="2000" dirty="0" smtClean="0"/>
              <a:t>pouze ke </a:t>
            </a:r>
            <a:r>
              <a:rPr lang="cs-CZ" sz="2000" dirty="0"/>
              <a:t>stažení jiného </a:t>
            </a:r>
            <a:r>
              <a:rPr lang="cs-CZ" sz="2000" dirty="0" smtClean="0"/>
              <a:t>prohlížeče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79481" y="241060"/>
            <a:ext cx="2806602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Internet </a:t>
            </a:r>
            <a:r>
              <a:rPr lang="cs-CZ" sz="2800" b="1" dirty="0" err="1">
                <a:solidFill>
                  <a:srgbClr val="FF0000"/>
                </a:solidFill>
              </a:rPr>
              <a:t>explorer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79480" y="2013530"/>
            <a:ext cx="562667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dlouhodobě </a:t>
            </a:r>
            <a:r>
              <a:rPr lang="cs-CZ" sz="2000" dirty="0"/>
              <a:t>nejpoužívanější internetový prohlížeč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79480" y="2476245"/>
            <a:ext cx="415857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j</a:t>
            </a:r>
            <a:r>
              <a:rPr lang="cs-CZ" sz="2000" dirty="0" smtClean="0"/>
              <a:t>eho obliba však už </a:t>
            </a:r>
            <a:r>
              <a:rPr lang="cs-CZ" sz="2000" dirty="0"/>
              <a:t>několik let </a:t>
            </a:r>
            <a:r>
              <a:rPr lang="cs-CZ" sz="2000" dirty="0" smtClean="0"/>
              <a:t>klesá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379480" y="1550815"/>
            <a:ext cx="484177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je součástí operačního systému Windows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9480" y="3401675"/>
            <a:ext cx="614873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někteří uživatelé </a:t>
            </a:r>
            <a:r>
              <a:rPr lang="cs-CZ" sz="2000" dirty="0"/>
              <a:t>ani nevědí, že </a:t>
            </a:r>
            <a:r>
              <a:rPr lang="cs-CZ" sz="2000" dirty="0" smtClean="0"/>
              <a:t>existují i jiné prohlížeče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79480" y="3864390"/>
            <a:ext cx="85130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bezpečnost </a:t>
            </a:r>
            <a:r>
              <a:rPr lang="cs-CZ" sz="2000" dirty="0"/>
              <a:t>tohoto prohlížeče </a:t>
            </a:r>
            <a:r>
              <a:rPr lang="cs-CZ" sz="2000" dirty="0" smtClean="0"/>
              <a:t>byla slabá - snadné šíření virů a </a:t>
            </a:r>
            <a:r>
              <a:rPr lang="cs-CZ" sz="2000" dirty="0" err="1" smtClean="0"/>
              <a:t>spyware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379480" y="4327105"/>
            <a:ext cx="849694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novější verze tento </a:t>
            </a:r>
            <a:r>
              <a:rPr lang="cs-CZ" sz="2000" dirty="0"/>
              <a:t>problém </a:t>
            </a:r>
            <a:r>
              <a:rPr lang="cs-CZ" sz="2000" dirty="0" smtClean="0"/>
              <a:t> napravili </a:t>
            </a:r>
            <a:r>
              <a:rPr lang="cs-CZ" sz="2000" dirty="0"/>
              <a:t>a podle některých testů </a:t>
            </a:r>
            <a:r>
              <a:rPr lang="cs-CZ" sz="2000" dirty="0" smtClean="0"/>
              <a:t>patří </a:t>
            </a:r>
            <a:r>
              <a:rPr lang="cs-CZ" sz="2000" dirty="0"/>
              <a:t>dokonce mezi nejbezpečnější</a:t>
            </a:r>
          </a:p>
        </p:txBody>
      </p:sp>
    </p:spTree>
    <p:extLst>
      <p:ext uri="{BB962C8B-B14F-4D97-AF65-F5344CB8AC3E}">
        <p14:creationId xmlns:p14="http://schemas.microsoft.com/office/powerpoint/2010/main" xmlns="" val="294930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9734" y="908720"/>
            <a:ext cx="3771130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od </a:t>
            </a:r>
            <a:r>
              <a:rPr lang="cs-CZ" sz="2100" dirty="0"/>
              <a:t>společnosti </a:t>
            </a:r>
            <a:r>
              <a:rPr lang="cs-CZ" sz="2100" b="1" dirty="0" err="1"/>
              <a:t>Mozilla</a:t>
            </a:r>
            <a:endParaRPr lang="cs-CZ" sz="2100" b="1" dirty="0"/>
          </a:p>
        </p:txBody>
      </p:sp>
      <p:sp>
        <p:nvSpPr>
          <p:cNvPr id="4" name="Obdélník 3"/>
          <p:cNvSpPr/>
          <p:nvPr/>
        </p:nvSpPr>
        <p:spPr>
          <a:xfrm>
            <a:off x="119734" y="1556792"/>
            <a:ext cx="6036442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první </a:t>
            </a:r>
            <a:r>
              <a:rPr lang="cs-CZ" sz="2100" dirty="0"/>
              <a:t>finální verze 1.0 byla vydána </a:t>
            </a:r>
            <a:r>
              <a:rPr lang="cs-CZ" sz="2100" dirty="0" smtClean="0"/>
              <a:t>v </a:t>
            </a:r>
            <a:r>
              <a:rPr lang="cs-CZ" sz="2100" dirty="0"/>
              <a:t>češtině </a:t>
            </a:r>
            <a:r>
              <a:rPr lang="cs-CZ" sz="2100" b="1" dirty="0"/>
              <a:t>9. listopadu 2004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9734" y="5805264"/>
            <a:ext cx="8739682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výhodou prohlížeče je</a:t>
            </a:r>
            <a:r>
              <a:rPr lang="cs-CZ" sz="2100" dirty="0"/>
              <a:t>, že umožňuje velice snadno stáhnout </a:t>
            </a:r>
            <a:r>
              <a:rPr lang="cs-CZ" sz="2100" dirty="0" smtClean="0"/>
              <a:t>stovku doplňků, </a:t>
            </a:r>
            <a:r>
              <a:rPr lang="cs-CZ" sz="2100" dirty="0"/>
              <a:t>které uživateli usnadní práci s </a:t>
            </a:r>
            <a:r>
              <a:rPr lang="cs-CZ" sz="2100" dirty="0" smtClean="0"/>
              <a:t>internetem</a:t>
            </a:r>
            <a:endParaRPr lang="cs-CZ" sz="2100" dirty="0"/>
          </a:p>
        </p:txBody>
      </p:sp>
      <p:sp>
        <p:nvSpPr>
          <p:cNvPr id="6" name="AutoShape 2" descr="http://www.google.cz/url?sa=i&amp;source=images&amp;cd=&amp;docid=ClCJ9eUDfOAbRM&amp;tbnid=RdBS2W3_Z50caM:&amp;ved=0CAUQjBw4Cw&amp;url=http%3A%2F%2Fgamezine.topzine.cz%2Fwp-content%2Fuploads%2F2013%2F03%2Ffirefox-logo.jpg&amp;ei=bIXuUq7wGYjY7AbW4YBw&amp;psig=AFQjCNE_Cm0bbg4nXFWggrDuB1A3g2FQxw&amp;ust=1391449836508512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9734" y="4058551"/>
            <a:ext cx="8772746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/>
              <a:t>j</a:t>
            </a:r>
            <a:r>
              <a:rPr lang="cs-CZ" sz="2100" dirty="0" smtClean="0"/>
              <a:t>e bezpečnější </a:t>
            </a:r>
            <a:r>
              <a:rPr lang="cs-CZ" sz="2100" dirty="0"/>
              <a:t>než </a:t>
            </a:r>
            <a:r>
              <a:rPr lang="cs-CZ" sz="2100" dirty="0" smtClean="0"/>
              <a:t>Explorer </a:t>
            </a:r>
            <a:r>
              <a:rPr lang="cs-CZ" sz="2100" dirty="0" smtClean="0"/>
              <a:t>a případné nedokonalosti jsou </a:t>
            </a:r>
            <a:r>
              <a:rPr lang="cs-CZ" sz="2100" dirty="0"/>
              <a:t>stále opravovány.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6089" y="188640"/>
            <a:ext cx="128105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Firefox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9734" y="3339455"/>
            <a:ext cx="8340148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využívají ho především počítačoví odborníci </a:t>
            </a:r>
            <a:r>
              <a:rPr lang="cs-CZ" sz="2100" dirty="0"/>
              <a:t>a </a:t>
            </a:r>
            <a:r>
              <a:rPr lang="cs-CZ" sz="2100" dirty="0" smtClean="0"/>
              <a:t>tvůrci </a:t>
            </a:r>
            <a:r>
              <a:rPr lang="cs-CZ" sz="2100" dirty="0"/>
              <a:t>webových stránek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9734" y="4777647"/>
            <a:ext cx="8763726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u="sng" dirty="0"/>
              <a:t>existuje také v přenosné verzi</a:t>
            </a:r>
            <a:r>
              <a:rPr lang="cs-CZ" sz="2100" dirty="0"/>
              <a:t> </a:t>
            </a:r>
            <a:r>
              <a:rPr lang="cs-CZ" sz="2100" dirty="0" smtClean="0"/>
              <a:t>a můžeme použít i </a:t>
            </a:r>
            <a:r>
              <a:rPr lang="cs-CZ" sz="2100" dirty="0"/>
              <a:t>z </a:t>
            </a:r>
            <a:r>
              <a:rPr lang="cs-CZ" sz="2100" dirty="0" err="1" smtClean="0"/>
              <a:t>flashky</a:t>
            </a:r>
            <a:r>
              <a:rPr lang="cs-CZ" sz="2100" dirty="0" smtClean="0"/>
              <a:t>, nepotřebujeme instalaci</a:t>
            </a:r>
            <a:endParaRPr lang="cs-CZ" sz="2100" dirty="0"/>
          </a:p>
        </p:txBody>
      </p:sp>
      <p:sp>
        <p:nvSpPr>
          <p:cNvPr id="12" name="Obdélník 11"/>
          <p:cNvSpPr/>
          <p:nvPr/>
        </p:nvSpPr>
        <p:spPr>
          <a:xfrm>
            <a:off x="119734" y="2620359"/>
            <a:ext cx="8763726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je to populární </a:t>
            </a:r>
            <a:r>
              <a:rPr lang="cs-CZ" sz="2100" dirty="0"/>
              <a:t>prohlížeč, u nás i v Evropě </a:t>
            </a:r>
            <a:r>
              <a:rPr lang="cs-CZ" sz="2100" b="1" dirty="0"/>
              <a:t>patří mezi nejpoužívanější</a:t>
            </a:r>
            <a:r>
              <a:rPr lang="cs-CZ" sz="2100" dirty="0"/>
              <a:t>.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32484" t="44754" r="37985" b="26911"/>
          <a:stretch>
            <a:fillRect/>
          </a:stretch>
        </p:blipFill>
        <p:spPr bwMode="auto">
          <a:xfrm>
            <a:off x="6300192" y="188640"/>
            <a:ext cx="262664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šipka 14"/>
          <p:cNvCxnSpPr/>
          <p:nvPr/>
        </p:nvCxnSpPr>
        <p:spPr>
          <a:xfrm>
            <a:off x="5724128" y="548680"/>
            <a:ext cx="1368152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4524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5700" y="263645"/>
            <a:ext cx="249183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Google Chrome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7290" y="2018415"/>
            <a:ext cx="6196918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/>
              <a:t>m</a:t>
            </a:r>
            <a:r>
              <a:rPr lang="cs-CZ" sz="2200" dirty="0" smtClean="0"/>
              <a:t>ezi internetovými prohlížeči </a:t>
            </a:r>
            <a:r>
              <a:rPr lang="cs-CZ" sz="2200" dirty="0"/>
              <a:t>je </a:t>
            </a:r>
            <a:r>
              <a:rPr lang="cs-CZ" sz="2200" dirty="0" smtClean="0"/>
              <a:t>nejmladší </a:t>
            </a:r>
            <a:endParaRPr lang="cs-CZ" sz="2200" dirty="0"/>
          </a:p>
        </p:txBody>
      </p:sp>
      <p:sp>
        <p:nvSpPr>
          <p:cNvPr id="6" name="Obdélník 5"/>
          <p:cNvSpPr/>
          <p:nvPr/>
        </p:nvSpPr>
        <p:spPr>
          <a:xfrm>
            <a:off x="247290" y="1268760"/>
            <a:ext cx="617112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je to webový prohlížeč společnosti </a:t>
            </a:r>
            <a:r>
              <a:rPr lang="cs-CZ" sz="2200" b="1" dirty="0"/>
              <a:t>Google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7290" y="5017037"/>
            <a:ext cx="8213142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/>
              <a:t>v</a:t>
            </a:r>
            <a:r>
              <a:rPr lang="cs-CZ" sz="2200" dirty="0" smtClean="0"/>
              <a:t> květnu 2012 překonal v oblíbenosti Internet Explorer a stal se nejpoužívanějším internetovým prohlížečem</a:t>
            </a:r>
            <a:endParaRPr lang="cs-CZ" sz="2200" dirty="0"/>
          </a:p>
        </p:txBody>
      </p:sp>
      <p:sp>
        <p:nvSpPr>
          <p:cNvPr id="8" name="Obdélník 7"/>
          <p:cNvSpPr/>
          <p:nvPr/>
        </p:nvSpPr>
        <p:spPr>
          <a:xfrm>
            <a:off x="247290" y="2768070"/>
            <a:ext cx="821314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b="1" dirty="0" smtClean="0"/>
              <a:t>první </a:t>
            </a:r>
            <a:r>
              <a:rPr lang="cs-CZ" sz="2200" b="1" dirty="0"/>
              <a:t>oficiální </a:t>
            </a:r>
            <a:r>
              <a:rPr lang="cs-CZ" sz="2200" b="1" dirty="0" smtClean="0"/>
              <a:t>verze </a:t>
            </a:r>
            <a:r>
              <a:rPr lang="cs-CZ" sz="2200" dirty="0"/>
              <a:t>pro systém Microsoft Windows </a:t>
            </a:r>
            <a:r>
              <a:rPr lang="cs-CZ" sz="2200" dirty="0" smtClean="0"/>
              <a:t>- </a:t>
            </a:r>
            <a:r>
              <a:rPr lang="cs-CZ" sz="2200" b="1" dirty="0"/>
              <a:t>20. září 2008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7290" y="3517725"/>
            <a:ext cx="562085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b="1" dirty="0"/>
              <a:t>p</a:t>
            </a:r>
            <a:r>
              <a:rPr lang="cs-CZ" sz="2200" b="1" dirty="0" smtClean="0"/>
              <a:t>oslední verze </a:t>
            </a:r>
            <a:r>
              <a:rPr lang="cs-CZ" sz="2200" dirty="0" smtClean="0"/>
              <a:t>- 33.0  </a:t>
            </a:r>
            <a:r>
              <a:rPr lang="cs-CZ" sz="2200" dirty="0"/>
              <a:t>verze </a:t>
            </a:r>
            <a:r>
              <a:rPr lang="cs-CZ" sz="2200" dirty="0" smtClean="0"/>
              <a:t>- </a:t>
            </a:r>
            <a:r>
              <a:rPr lang="cs-CZ" sz="2200" b="1" dirty="0" smtClean="0"/>
              <a:t>16</a:t>
            </a:r>
            <a:r>
              <a:rPr lang="cs-CZ" sz="2200" b="1" dirty="0"/>
              <a:t>. leden </a:t>
            </a:r>
            <a:r>
              <a:rPr lang="cs-CZ" sz="2200" b="1" dirty="0" smtClean="0"/>
              <a:t>2014</a:t>
            </a:r>
            <a:endParaRPr lang="cs-CZ" sz="22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6188"/>
            <a:ext cx="2391439" cy="223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47290" y="4267380"/>
            <a:ext cx="562085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/>
              <a:t>rychle </a:t>
            </a:r>
            <a:r>
              <a:rPr lang="cs-CZ" sz="2200" dirty="0" smtClean="0"/>
              <a:t>se rozšiřuje množství </a:t>
            </a:r>
            <a:r>
              <a:rPr lang="cs-CZ" sz="2200" dirty="0"/>
              <a:t>jeho </a:t>
            </a:r>
            <a:r>
              <a:rPr lang="cs-CZ" sz="2200" dirty="0" smtClean="0"/>
              <a:t>uživatelů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27229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11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9253" y="4752671"/>
            <a:ext cx="8568952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nabízí množství kvalitních aplikací a doplňků, které si můžete stáhnout a </a:t>
            </a:r>
            <a:r>
              <a:rPr lang="cs-CZ" sz="2200" dirty="0" smtClean="0"/>
              <a:t>nainstalovat</a:t>
            </a:r>
            <a:endParaRPr lang="cs-CZ" sz="2200" dirty="0"/>
          </a:p>
        </p:txBody>
      </p:sp>
      <p:sp>
        <p:nvSpPr>
          <p:cNvPr id="6" name="Obdélník 5"/>
          <p:cNvSpPr/>
          <p:nvPr/>
        </p:nvSpPr>
        <p:spPr>
          <a:xfrm>
            <a:off x="239253" y="5668373"/>
            <a:ext cx="856895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instalace doplňků </a:t>
            </a:r>
            <a:r>
              <a:rPr lang="cs-CZ" sz="2200" dirty="0" smtClean="0"/>
              <a:t>na rozdíl </a:t>
            </a:r>
            <a:r>
              <a:rPr lang="cs-CZ" sz="2200" dirty="0"/>
              <a:t>od </a:t>
            </a:r>
            <a:r>
              <a:rPr lang="cs-CZ" sz="2200" dirty="0" err="1"/>
              <a:t>Firefoxu</a:t>
            </a:r>
            <a:r>
              <a:rPr lang="cs-CZ" sz="2200" dirty="0"/>
              <a:t> nevyžaduje restart </a:t>
            </a:r>
            <a:r>
              <a:rPr lang="cs-CZ" sz="2200" dirty="0" smtClean="0"/>
              <a:t>prohlížeče</a:t>
            </a:r>
            <a:endParaRPr lang="cs-CZ" sz="2200" dirty="0"/>
          </a:p>
        </p:txBody>
      </p:sp>
      <p:sp>
        <p:nvSpPr>
          <p:cNvPr id="8" name="Obdélník 7"/>
          <p:cNvSpPr/>
          <p:nvPr/>
        </p:nvSpPr>
        <p:spPr>
          <a:xfrm>
            <a:off x="239253" y="512715"/>
            <a:ext cx="6279099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má velkou rychlost načítání-  až 2x rychlejší, než ostatní prohlížeče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239253" y="2921267"/>
            <a:ext cx="8568952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C</a:t>
            </a:r>
            <a:r>
              <a:rPr lang="cs-CZ" sz="2200" dirty="0" smtClean="0"/>
              <a:t>hrome </a:t>
            </a:r>
            <a:r>
              <a:rPr lang="cs-CZ" sz="2200" dirty="0"/>
              <a:t>existuje také v přenosné </a:t>
            </a:r>
            <a:r>
              <a:rPr lang="cs-CZ" sz="2200" dirty="0" smtClean="0"/>
              <a:t>verzi - nevyžaduje </a:t>
            </a:r>
            <a:r>
              <a:rPr lang="cs-CZ" sz="2200" dirty="0" smtClean="0"/>
              <a:t>instalaci, </a:t>
            </a:r>
            <a:r>
              <a:rPr lang="cs-CZ" sz="2200" dirty="0" smtClean="0"/>
              <a:t>můžeme ho použít </a:t>
            </a:r>
            <a:r>
              <a:rPr lang="cs-CZ" sz="2200" dirty="0"/>
              <a:t>z </a:t>
            </a:r>
            <a:r>
              <a:rPr lang="cs-CZ" sz="2200" dirty="0" err="1" smtClean="0"/>
              <a:t>flashky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239253" y="6245523"/>
            <a:ext cx="286886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Chrome pro Android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39253" y="3836969"/>
            <a:ext cx="8568952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v</a:t>
            </a:r>
            <a:r>
              <a:rPr lang="cs-CZ" sz="2200" dirty="0" smtClean="0"/>
              <a:t> panelu má vestavěný automatický překladač Google </a:t>
            </a:r>
            <a:r>
              <a:rPr lang="cs-CZ" sz="2200" dirty="0" err="1" smtClean="0"/>
              <a:t>Translate</a:t>
            </a:r>
            <a:r>
              <a:rPr lang="cs-CZ" sz="2200" dirty="0" smtClean="0"/>
              <a:t> -  </a:t>
            </a:r>
            <a:r>
              <a:rPr lang="cs-CZ" sz="2200" dirty="0"/>
              <a:t>52 </a:t>
            </a:r>
            <a:r>
              <a:rPr lang="cs-CZ" sz="2200" dirty="0" smtClean="0"/>
              <a:t>jazyků</a:t>
            </a:r>
            <a:endParaRPr lang="cs-CZ" sz="2200" dirty="0"/>
          </a:p>
        </p:txBody>
      </p:sp>
      <p:sp>
        <p:nvSpPr>
          <p:cNvPr id="12" name="Obdélník 11"/>
          <p:cNvSpPr/>
          <p:nvPr/>
        </p:nvSpPr>
        <p:spPr>
          <a:xfrm>
            <a:off x="239253" y="2344119"/>
            <a:ext cx="3252493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m</a:t>
            </a:r>
            <a:r>
              <a:rPr lang="cs-CZ" sz="2200" dirty="0" smtClean="0"/>
              <a:t>á vysokou </a:t>
            </a:r>
            <a:r>
              <a:rPr lang="cs-CZ" sz="2200" dirty="0"/>
              <a:t>bezpečnost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39253" y="1428417"/>
            <a:ext cx="6279099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</a:t>
            </a:r>
            <a:r>
              <a:rPr lang="cs-CZ" sz="2200" dirty="0"/>
              <a:t>snadný v </a:t>
            </a:r>
            <a:r>
              <a:rPr lang="cs-CZ" sz="2200" dirty="0" smtClean="0"/>
              <a:t>ovládání – </a:t>
            </a:r>
            <a:r>
              <a:rPr lang="cs-CZ" sz="2200" dirty="0"/>
              <a:t>adresní a vyhledávací </a:t>
            </a:r>
            <a:r>
              <a:rPr lang="cs-CZ" sz="2200" dirty="0" smtClean="0"/>
              <a:t>řádek má  </a:t>
            </a:r>
            <a:r>
              <a:rPr lang="cs-CZ" sz="2200" dirty="0"/>
              <a:t>v jednom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5004" y="359338"/>
            <a:ext cx="2285384" cy="213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4529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2781" y="3224395"/>
            <a:ext cx="2116495" cy="2116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899428"/>
            <a:ext cx="6703269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smtClean="0"/>
              <a:t>tento prohlížeč vyvíjí </a:t>
            </a:r>
            <a:r>
              <a:rPr lang="cs-CZ" sz="2100" dirty="0"/>
              <a:t>norská firma Opera Software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484784"/>
            <a:ext cx="6759397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smtClean="0"/>
              <a:t>nejnovější </a:t>
            </a:r>
            <a:r>
              <a:rPr lang="cs-CZ" sz="2100" dirty="0"/>
              <a:t>verze Opery kladou velký důraz na bezpečnost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2060848"/>
            <a:ext cx="8484153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smtClean="0"/>
              <a:t>Opera </a:t>
            </a:r>
            <a:r>
              <a:rPr lang="cs-CZ" sz="2100" dirty="0"/>
              <a:t>získala vedoucí pozici jako prohlížeč pro "chytré" mobilní telefony a PDA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597" y="5734417"/>
            <a:ext cx="6408098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smtClean="0"/>
              <a:t>první finální </a:t>
            </a:r>
            <a:r>
              <a:rPr lang="cs-CZ" sz="2100" dirty="0"/>
              <a:t>verze (1.0) byla </a:t>
            </a:r>
            <a:r>
              <a:rPr lang="cs-CZ" sz="2100" dirty="0" smtClean="0"/>
              <a:t> </a:t>
            </a:r>
            <a:r>
              <a:rPr lang="cs-CZ" sz="2100" dirty="0"/>
              <a:t>23. června 2003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4" y="4869160"/>
            <a:ext cx="6372182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err="1"/>
              <a:t>Steve</a:t>
            </a:r>
            <a:r>
              <a:rPr lang="cs-CZ" sz="2100" dirty="0"/>
              <a:t> </a:t>
            </a:r>
            <a:r>
              <a:rPr lang="cs-CZ" sz="2100" dirty="0" err="1"/>
              <a:t>Jobs</a:t>
            </a:r>
            <a:r>
              <a:rPr lang="cs-CZ" sz="2100" dirty="0"/>
              <a:t> </a:t>
            </a:r>
            <a:r>
              <a:rPr lang="cs-CZ" sz="2100" dirty="0" smtClean="0"/>
              <a:t>7</a:t>
            </a:r>
            <a:r>
              <a:rPr lang="cs-CZ" sz="2100" dirty="0"/>
              <a:t>. ledna 2003 </a:t>
            </a:r>
            <a:r>
              <a:rPr lang="cs-CZ" sz="2100" dirty="0" smtClean="0"/>
              <a:t>oznámil</a:t>
            </a:r>
            <a:r>
              <a:rPr lang="cs-CZ" sz="2100" dirty="0"/>
              <a:t>, že Apple </a:t>
            </a:r>
            <a:r>
              <a:rPr lang="cs-CZ" sz="2100" dirty="0" smtClean="0"/>
              <a:t>vyvíjí </a:t>
            </a:r>
            <a:r>
              <a:rPr lang="cs-CZ" sz="2100" dirty="0"/>
              <a:t>svůj vlastní webový prohlížeč nazvaný Safari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6253862"/>
            <a:ext cx="6372184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 err="1" smtClean="0"/>
              <a:t>Steve</a:t>
            </a:r>
            <a:r>
              <a:rPr lang="cs-CZ" sz="2100" dirty="0" smtClean="0"/>
              <a:t> </a:t>
            </a:r>
            <a:r>
              <a:rPr lang="cs-CZ" sz="2100" dirty="0" err="1" smtClean="0"/>
              <a:t>Jobs</a:t>
            </a:r>
            <a:r>
              <a:rPr lang="cs-CZ" sz="2100" dirty="0" smtClean="0"/>
              <a:t> - spoluzakladatel firmy Apple (1997)</a:t>
            </a:r>
            <a:endParaRPr lang="cs-CZ" sz="2100" dirty="0"/>
          </a:p>
        </p:txBody>
      </p:sp>
      <p:sp>
        <p:nvSpPr>
          <p:cNvPr id="10" name="Obdélník 9"/>
          <p:cNvSpPr/>
          <p:nvPr/>
        </p:nvSpPr>
        <p:spPr>
          <a:xfrm>
            <a:off x="362457" y="216222"/>
            <a:ext cx="1180260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Opera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62457" y="3140968"/>
            <a:ext cx="1032975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Safari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9512" y="4381654"/>
            <a:ext cx="4087529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t-BR" sz="2100" dirty="0" smtClean="0"/>
              <a:t>je </a:t>
            </a:r>
            <a:r>
              <a:rPr lang="pt-BR" sz="2100" dirty="0"/>
              <a:t>součástí Mac OS X a iPhone OS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3851756"/>
            <a:ext cx="6372183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100" dirty="0"/>
              <a:t>je webový prohlížeč vyvíjený společností Apple </a:t>
            </a:r>
            <a:r>
              <a:rPr lang="cs-CZ" sz="2100" dirty="0" smtClean="0"/>
              <a:t> </a:t>
            </a:r>
            <a:endParaRPr lang="cs-CZ" sz="21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0022" y="216222"/>
            <a:ext cx="1717482" cy="173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5693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7076" y="188640"/>
            <a:ext cx="2357412" cy="2372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3399" y="332656"/>
            <a:ext cx="1540678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Maxthon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0278" y="2497816"/>
            <a:ext cx="6549993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/>
              <a:t>p</a:t>
            </a:r>
            <a:r>
              <a:rPr lang="cs-CZ" sz="2100" dirty="0" smtClean="0"/>
              <a:t>racuje v o</a:t>
            </a:r>
            <a:r>
              <a:rPr lang="en-US" sz="2100" dirty="0" err="1" smtClean="0"/>
              <a:t>perační</a:t>
            </a:r>
            <a:r>
              <a:rPr lang="cs-CZ" sz="2100" dirty="0" smtClean="0"/>
              <a:t>m</a:t>
            </a:r>
            <a:r>
              <a:rPr lang="en-US" sz="2100" dirty="0" smtClean="0"/>
              <a:t> </a:t>
            </a:r>
            <a:r>
              <a:rPr lang="en-US" sz="2100" dirty="0" err="1" smtClean="0"/>
              <a:t>systém</a:t>
            </a:r>
            <a:r>
              <a:rPr lang="cs-CZ" sz="2100" dirty="0" smtClean="0"/>
              <a:t>u </a:t>
            </a:r>
            <a:r>
              <a:rPr lang="en-US" sz="2100" dirty="0" smtClean="0"/>
              <a:t>Windows</a:t>
            </a:r>
            <a:r>
              <a:rPr lang="cs-CZ" sz="2100" dirty="0" smtClean="0"/>
              <a:t> a Android</a:t>
            </a:r>
            <a:r>
              <a:rPr lang="en-US" sz="2100" dirty="0" smtClean="0"/>
              <a:t> </a:t>
            </a:r>
            <a:endParaRPr lang="cs-CZ" sz="2100" dirty="0"/>
          </a:p>
        </p:txBody>
      </p:sp>
      <p:sp>
        <p:nvSpPr>
          <p:cNvPr id="8" name="Obdélník 7"/>
          <p:cNvSpPr/>
          <p:nvPr/>
        </p:nvSpPr>
        <p:spPr>
          <a:xfrm>
            <a:off x="470279" y="1108940"/>
            <a:ext cx="5688632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err="1"/>
              <a:t>Maxthon</a:t>
            </a:r>
            <a:r>
              <a:rPr lang="cs-CZ" sz="2100" dirty="0"/>
              <a:t> je </a:t>
            </a:r>
            <a:r>
              <a:rPr lang="cs-CZ" sz="2100" dirty="0" smtClean="0"/>
              <a:t>svižný </a:t>
            </a:r>
            <a:r>
              <a:rPr lang="cs-CZ" sz="2100" dirty="0"/>
              <a:t>internetový prohlížeč.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0279" y="1803378"/>
            <a:ext cx="5688632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/>
              <a:t>používají </a:t>
            </a:r>
            <a:r>
              <a:rPr lang="cs-CZ" sz="2100" dirty="0" smtClean="0"/>
              <a:t>ho miliony lidí </a:t>
            </a:r>
            <a:r>
              <a:rPr lang="cs-CZ" sz="2100" dirty="0"/>
              <a:t>na celém světě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0279" y="3192254"/>
            <a:ext cx="5688632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prohlížeč lze </a:t>
            </a:r>
            <a:r>
              <a:rPr lang="cs-CZ" sz="2100" dirty="0"/>
              <a:t>vylepšovat </a:t>
            </a:r>
            <a:r>
              <a:rPr lang="cs-CZ" sz="2100" dirty="0" smtClean="0"/>
              <a:t> doplňky (</a:t>
            </a:r>
            <a:r>
              <a:rPr lang="cs-CZ" sz="2100" dirty="0" err="1" smtClean="0"/>
              <a:t>plu</a:t>
            </a:r>
            <a:r>
              <a:rPr lang="cs-CZ" sz="2100" dirty="0" smtClean="0"/>
              <a:t>-gin) </a:t>
            </a:r>
            <a:endParaRPr lang="cs-CZ" sz="2100" dirty="0"/>
          </a:p>
        </p:txBody>
      </p:sp>
      <p:sp>
        <p:nvSpPr>
          <p:cNvPr id="12" name="Obdélník 11"/>
          <p:cNvSpPr/>
          <p:nvPr/>
        </p:nvSpPr>
        <p:spPr>
          <a:xfrm>
            <a:off x="470279" y="3886692"/>
            <a:ext cx="6549992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/>
              <a:t>j</a:t>
            </a:r>
            <a:r>
              <a:rPr lang="cs-CZ" sz="2100" dirty="0" smtClean="0"/>
              <a:t>e jednoduchý na ovládání a snadný na vyhledávání</a:t>
            </a:r>
            <a:endParaRPr lang="cs-CZ" sz="2100" dirty="0"/>
          </a:p>
        </p:txBody>
      </p:sp>
      <p:sp>
        <p:nvSpPr>
          <p:cNvPr id="13" name="Obdélník 12"/>
          <p:cNvSpPr/>
          <p:nvPr/>
        </p:nvSpPr>
        <p:spPr>
          <a:xfrm>
            <a:off x="465700" y="4581128"/>
            <a:ext cx="6554572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má svižné </a:t>
            </a:r>
            <a:r>
              <a:rPr lang="cs-CZ" sz="2100" dirty="0"/>
              <a:t>prohlížení </a:t>
            </a:r>
            <a:r>
              <a:rPr lang="cs-CZ" sz="2100" dirty="0" smtClean="0"/>
              <a:t>webu a možnost </a:t>
            </a:r>
            <a:r>
              <a:rPr lang="cs-CZ" sz="2100" dirty="0"/>
              <a:t>blokování </a:t>
            </a:r>
            <a:r>
              <a:rPr lang="cs-CZ" sz="2100" dirty="0" smtClean="0"/>
              <a:t>reklam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xmlns="" val="421491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419587"/>
              </p:ext>
            </p:extLst>
          </p:nvPr>
        </p:nvGraphicFramePr>
        <p:xfrm>
          <a:off x="755576" y="1651052"/>
          <a:ext cx="7488831" cy="3866181"/>
        </p:xfrm>
        <a:graphic>
          <a:graphicData uri="http://schemas.openxmlformats.org/drawingml/2006/table">
            <a:tbl>
              <a:tblPr firstRow="1" firstCol="1" bandRow="1"/>
              <a:tblGrid>
                <a:gridCol w="1711473"/>
                <a:gridCol w="962515"/>
                <a:gridCol w="963271"/>
                <a:gridCol w="962515"/>
                <a:gridCol w="963271"/>
                <a:gridCol w="962515"/>
                <a:gridCol w="963271"/>
              </a:tblGrid>
              <a:tr h="62142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Prohlížeč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srpen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2009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2010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2011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červenec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2013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prosinec</a:t>
                      </a:r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2013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Google Chrome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4,07%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4.77%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14,82%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32,7%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30,76%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56,22%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Internet Explorer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63,98%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59,75%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54,5%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31,7%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56,61%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27,91%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Mozilla</a:t>
                      </a:r>
                      <a:r>
                        <a:rPr lang="cs-CZ" sz="1400" b="1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b="1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Firefox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22,98%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24,32%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22,5%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25,8%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5,31%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8,35%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Safari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2,84%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7.04%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&lt; 2%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6,97%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5,42%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5,82%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Opera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2,04%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2.43%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2,10%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1,8%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1,49%</a:t>
                      </a:r>
                      <a:endParaRPr lang="cs-CZ" sz="16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1,33%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40793">
                <a:tc>
                  <a:txBody>
                    <a:bodyPr/>
                    <a:lstStyle/>
                    <a:p>
                      <a:pPr marL="0" algn="l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Arial"/>
                        </a:rPr>
                        <a:t>Ostatní</a:t>
                      </a:r>
                      <a:endParaRPr lang="cs-CZ" sz="1400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4,09%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1,63%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5,8%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1,54%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Arial"/>
                          <a:ea typeface="Times New Roman"/>
                          <a:cs typeface="Arial"/>
                        </a:rPr>
                        <a:t>0,41%</a:t>
                      </a:r>
                      <a:endParaRPr lang="cs-CZ" sz="160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fontAlgn="auto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/>
                          <a:ea typeface="Times New Roman"/>
                          <a:cs typeface="Arial"/>
                        </a:rPr>
                        <a:t>0,35%</a:t>
                      </a:r>
                      <a:endParaRPr lang="cs-CZ" sz="1600" b="1" dirty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431925" y="16541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447055"/>
            <a:ext cx="5832648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Oblíbenost a </a:t>
            </a:r>
            <a:r>
              <a:rPr lang="cs-CZ" sz="2400" b="1" dirty="0" smtClean="0">
                <a:solidFill>
                  <a:srgbClr val="FF0000"/>
                </a:solidFill>
              </a:rPr>
              <a:t>míra používání </a:t>
            </a:r>
            <a:r>
              <a:rPr lang="cs-CZ" sz="2400" b="1" dirty="0">
                <a:solidFill>
                  <a:srgbClr val="FF0000"/>
                </a:solidFill>
              </a:rPr>
              <a:t>prohlížečů</a:t>
            </a:r>
          </a:p>
        </p:txBody>
      </p:sp>
    </p:spTree>
    <p:extLst>
      <p:ext uri="{BB962C8B-B14F-4D97-AF65-F5344CB8AC3E}">
        <p14:creationId xmlns:p14="http://schemas.microsoft.com/office/powerpoint/2010/main" xmlns="" val="148767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391865"/>
            <a:ext cx="208823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Internet </a:t>
            </a:r>
            <a:r>
              <a:rPr lang="cs-CZ" sz="2000" b="1" dirty="0"/>
              <a:t>Explorer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Firefox</a:t>
            </a:r>
            <a:r>
              <a:rPr lang="cs-CZ" sz="2000" b="1" dirty="0" smtClean="0"/>
              <a:t> </a:t>
            </a:r>
          </a:p>
          <a:p>
            <a:endParaRPr lang="cs-CZ" sz="2000" b="1" dirty="0"/>
          </a:p>
          <a:p>
            <a:r>
              <a:rPr lang="cs-CZ" sz="2000" b="1" dirty="0" smtClean="0"/>
              <a:t>Chrome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Safari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Opera </a:t>
            </a:r>
          </a:p>
          <a:p>
            <a:endParaRPr lang="cs-CZ" sz="2000" b="1" dirty="0" smtClean="0"/>
          </a:p>
          <a:p>
            <a:r>
              <a:rPr lang="cs-CZ" sz="2000" b="1" dirty="0" err="1" smtClean="0"/>
              <a:t>Maxthon</a:t>
            </a:r>
            <a:r>
              <a:rPr lang="cs-CZ" sz="2000" b="1" dirty="0" smtClean="0"/>
              <a:t> </a:t>
            </a:r>
          </a:p>
          <a:p>
            <a:endParaRPr lang="cs-CZ" sz="2000" b="1" dirty="0" smtClean="0"/>
          </a:p>
          <a:p>
            <a:r>
              <a:rPr lang="cs-CZ" sz="2000" b="1" dirty="0" err="1" smtClean="0"/>
              <a:t>Netscape</a:t>
            </a:r>
            <a:r>
              <a:rPr lang="cs-CZ" sz="2000" b="1" dirty="0" smtClean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53630" y="1463873"/>
            <a:ext cx="238286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err="1"/>
              <a:t>Tencent</a:t>
            </a:r>
            <a:r>
              <a:rPr lang="cs-CZ" sz="2000" b="1" dirty="0"/>
              <a:t> </a:t>
            </a:r>
            <a:r>
              <a:rPr lang="cs-CZ" sz="2000" b="1" dirty="0" err="1" smtClean="0"/>
              <a:t>Traveler</a:t>
            </a:r>
            <a:endParaRPr lang="cs-CZ" sz="2000" b="1" dirty="0" smtClean="0"/>
          </a:p>
          <a:p>
            <a:r>
              <a:rPr lang="cs-CZ" sz="2000" b="1" dirty="0" smtClean="0"/>
              <a:t> </a:t>
            </a:r>
            <a:endParaRPr lang="cs-CZ" sz="2000" b="1" dirty="0"/>
          </a:p>
          <a:p>
            <a:r>
              <a:rPr lang="cs-CZ" sz="2000" b="1" dirty="0" err="1"/>
              <a:t>TheWorld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Konqueror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Flock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Lunascape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SeaMonkey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/>
              <a:t>Mozilla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04656" y="260648"/>
            <a:ext cx="6040407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Další světové internetové prohlížeče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WebEDI - EDI přes internetový prohlížeč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095224" cy="389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636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8156" y="3566694"/>
            <a:ext cx="86214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www.maxthon.com</a:t>
            </a:r>
            <a:r>
              <a:rPr lang="cs-CZ" sz="1600" dirty="0"/>
              <a:t> [online]. [cit. 2.2.2014].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www.maxthon.com/mfc/wp-content/uploads/2011/12/mx3_logo_300dpi.jpg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68156" y="4407293"/>
            <a:ext cx="86214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http://notebookarena.cz [online]. [cit. 2.2.2014].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notebookarena.cz/clanky/apple-aktualizuje-internetovy-prohlizec-safari-5/</a:t>
            </a:r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6632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168156" y="5247894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www.antivirovecentrum.cz [online]. [cit. 2.2.2014]. Dostupný na WWW: </a:t>
            </a:r>
            <a:r>
              <a:rPr lang="pt-BR" sz="1600" dirty="0">
                <a:hlinkClick r:id="rId4"/>
              </a:rPr>
              <a:t>http://</a:t>
            </a:r>
            <a:r>
              <a:rPr lang="pt-BR" sz="1600" dirty="0" smtClean="0">
                <a:hlinkClick r:id="rId4"/>
              </a:rPr>
              <a:t>www.antivirovecentrum.cz/aktuality/studie-nss-labs-nejbezpecnejsi-prohlizec-je-ms-internet-explorer-10.aspx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68156" y="1044897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ROKE, ALTES, AND PEEPERMAN</a:t>
            </a:r>
            <a:r>
              <a:rPr lang="pt-BR" sz="1600" dirty="0" smtClean="0"/>
              <a:t>. </a:t>
            </a:r>
            <a:r>
              <a:rPr lang="pt-BR" sz="1600" dirty="0"/>
              <a:t>http://commons.wikimedia.org [online]. [cit. 2.2.2014]. Dostupný na WWW: </a:t>
            </a:r>
            <a:r>
              <a:rPr lang="pt-BR" sz="1600" dirty="0">
                <a:hlinkClick r:id="rId5"/>
              </a:rPr>
              <a:t>http://</a:t>
            </a:r>
            <a:r>
              <a:rPr lang="pt-BR" sz="1600" dirty="0" smtClean="0">
                <a:hlinkClick r:id="rId5"/>
              </a:rPr>
              <a:t>commons.wikimedia.org/wiki/File:Countries_by_most_used_web_browser.svg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168156" y="1885496"/>
            <a:ext cx="85476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http://bigman.blog.cz [online]. [cit. 2.2.2014].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bigman.blog.cz/0902/test-5-internetovych-prohlizecu-testy-kterym-rozumime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168156" y="2726095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7" tooltip="en:Mozilla Foundation"/>
              </a:rPr>
              <a:t>MOZILLA FOUNDATION</a:t>
            </a:r>
            <a:r>
              <a:rPr lang="cs-CZ" sz="1600" dirty="0" smtClean="0"/>
              <a:t>. </a:t>
            </a:r>
            <a:r>
              <a:rPr lang="cs-CZ" sz="1600" i="1" dirty="0" smtClean="0"/>
              <a:t>http://en.wikipedia.org/</a:t>
            </a:r>
            <a:r>
              <a:rPr lang="cs-CZ" sz="1600" dirty="0" smtClean="0"/>
              <a:t> [online]. [cit. 3.2.2014]. Dostupný na WWW: </a:t>
            </a:r>
            <a:r>
              <a:rPr lang="cs-CZ" sz="1600" dirty="0" smtClean="0">
                <a:hlinkClick r:id="rId8"/>
              </a:rPr>
              <a:t>http://en.wikipedia.org/wiki/File:Firefox_Screenshot.PNG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97438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58225" y="1115320"/>
            <a:ext cx="81876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ROKE, ALTES, AND PEEPERMAN</a:t>
            </a:r>
            <a:r>
              <a:rPr lang="pt-BR" sz="1600" dirty="0" smtClean="0"/>
              <a:t>. </a:t>
            </a:r>
            <a:r>
              <a:rPr lang="pt-BR" sz="1600" i="1" dirty="0"/>
              <a:t>http://cs.wikipedia.org</a:t>
            </a:r>
            <a:r>
              <a:rPr lang="pt-BR" sz="1600" dirty="0"/>
              <a:t> [online]. [cit. 2.2.2014]. Dostupný na WWW: </a:t>
            </a:r>
            <a:r>
              <a:rPr lang="pt-BR" sz="1600" dirty="0" smtClean="0"/>
              <a:t>http://commons.wikimedia.org/wiki/File:Countries_by_most_used_web_browser.svg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58225" y="372091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www.mirecekp.net</a:t>
            </a:r>
            <a:r>
              <a:rPr lang="pt-BR" sz="1600" dirty="0"/>
              <a:t> [online]. [cit. 2.2.2014]. Dostupný na WWW: </a:t>
            </a:r>
            <a:r>
              <a:rPr lang="pt-BR" sz="1600" dirty="0">
                <a:hlinkClick r:id="rId2"/>
              </a:rPr>
              <a:t>http://www.mirecekp.net/internet/google-chrome-13-neni-lepsi-prohlizec</a:t>
            </a:r>
            <a:r>
              <a:rPr lang="pt-BR" sz="1600" dirty="0" smtClean="0">
                <a:hlinkClick r:id="rId2"/>
              </a:rPr>
              <a:t>/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58225" y="1858549"/>
            <a:ext cx="843914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www.ccv.cz [online]. [cit. 6.2.2014]. Dostupný na WWW: </a:t>
            </a:r>
            <a:r>
              <a:rPr lang="pt-BR" sz="1600" dirty="0">
                <a:hlinkClick r:id="rId3"/>
              </a:rPr>
              <a:t>http://www.ccv.cz/elektronicka-komunikace-edi/webedi</a:t>
            </a:r>
            <a:r>
              <a:rPr lang="pt-BR" sz="1600" dirty="0" smtClean="0">
                <a:hlinkClick r:id="rId3"/>
              </a:rPr>
              <a:t>/</a:t>
            </a:r>
            <a:endParaRPr lang="cs-CZ" sz="16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58225" y="2601779"/>
            <a:ext cx="24184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Printscreen</a:t>
            </a:r>
            <a:r>
              <a:rPr lang="cs-CZ" sz="1600" dirty="0" smtClean="0"/>
              <a:t> - vlastní tvorba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81247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931</Words>
  <Application>Microsoft Office PowerPoint</Application>
  <PresentationFormat>Předvádění na obrazovce (4:3)</PresentationFormat>
  <Paragraphs>180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31</cp:revision>
  <dcterms:created xsi:type="dcterms:W3CDTF">2014-02-01T18:07:07Z</dcterms:created>
  <dcterms:modified xsi:type="dcterms:W3CDTF">2014-02-06T09:12:25Z</dcterms:modified>
</cp:coreProperties>
</file>