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Default Extension="emf" ContentType="image/x-emf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71" r:id="rId2"/>
    <p:sldId id="256" r:id="rId3"/>
    <p:sldId id="272" r:id="rId4"/>
    <p:sldId id="273" r:id="rId5"/>
    <p:sldId id="296" r:id="rId6"/>
    <p:sldId id="274" r:id="rId7"/>
    <p:sldId id="275" r:id="rId8"/>
    <p:sldId id="276" r:id="rId9"/>
    <p:sldId id="277" r:id="rId10"/>
    <p:sldId id="297" r:id="rId11"/>
    <p:sldId id="278" r:id="rId12"/>
    <p:sldId id="279" r:id="rId13"/>
    <p:sldId id="290" r:id="rId14"/>
    <p:sldId id="280" r:id="rId15"/>
    <p:sldId id="281" r:id="rId16"/>
    <p:sldId id="282" r:id="rId17"/>
    <p:sldId id="283" r:id="rId18"/>
    <p:sldId id="293" r:id="rId19"/>
    <p:sldId id="284" r:id="rId20"/>
    <p:sldId id="285" r:id="rId21"/>
    <p:sldId id="291" r:id="rId22"/>
    <p:sldId id="286" r:id="rId23"/>
    <p:sldId id="287" r:id="rId24"/>
    <p:sldId id="288" r:id="rId25"/>
    <p:sldId id="292" r:id="rId26"/>
    <p:sldId id="289" r:id="rId27"/>
    <p:sldId id="298" r:id="rId28"/>
    <p:sldId id="299" r:id="rId29"/>
    <p:sldId id="300" r:id="rId30"/>
    <p:sldId id="301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414" autoAdjust="0"/>
    <p:restoredTop sz="94660"/>
  </p:normalViewPr>
  <p:slideViewPr>
    <p:cSldViewPr>
      <p:cViewPr>
        <p:scale>
          <a:sx n="90" d="100"/>
          <a:sy n="90" d="100"/>
        </p:scale>
        <p:origin x="-792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265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437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64307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2812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61164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31545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78731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44982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67515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86500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23838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04780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70939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71461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00072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83612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21642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375620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88840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610154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382053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13123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625210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914499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55858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982135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873455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2353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536" y="2276872"/>
            <a:ext cx="8640960" cy="4896543"/>
          </a:xfrm>
        </p:spPr>
        <p:txBody>
          <a:bodyPr>
            <a:normAutofit fontScale="45000" lnSpcReduction="20000"/>
          </a:bodyPr>
          <a:lstStyle/>
          <a:p>
            <a:pPr marL="0" indent="0">
              <a:buNone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Zpracovaný v rámci projektu EU peníze školám</a:t>
            </a: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: Zlepšujeme a vzděláváme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: 34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t: 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+mj-lt"/>
              </a:rPr>
              <a:t>Ročník: 3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: OV3</a:t>
            </a:r>
          </a:p>
          <a:p>
            <a:pPr marL="0" indent="0">
              <a:buNone/>
            </a:pPr>
            <a:r>
              <a:rPr lang="cs-CZ" b="1" dirty="0">
                <a:latin typeface="+mj-lt"/>
              </a:rPr>
              <a:t>Anotace: </a:t>
            </a:r>
            <a:r>
              <a:rPr lang="cs-CZ" dirty="0">
                <a:latin typeface="+mj-lt"/>
              </a:rPr>
              <a:t>Tento materiál slouží k výuce a opakování učiva pro žáky, kteří byli v souladu s § 9 vyhlášky číslo 73/2005 Sb. o vzdělávání dětí</a:t>
            </a:r>
            <a:r>
              <a:rPr lang="cs-CZ" dirty="0" smtClean="0">
                <a:latin typeface="+mj-lt"/>
              </a:rPr>
              <a:t>, žáků </a:t>
            </a:r>
            <a:r>
              <a:rPr lang="cs-CZ" dirty="0">
                <a:latin typeface="+mj-lt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+mj-lt"/>
              </a:rPr>
              <a:t>.</a:t>
            </a:r>
          </a:p>
          <a:p>
            <a:pPr marL="0" indent="0">
              <a:buNone/>
            </a:pP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Mgr. Marcela VLASATÍKOVÁ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: Srpen 2013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endParaRPr lang="cs-CZ" dirty="0">
              <a:latin typeface="+mj-lt"/>
            </a:endParaRPr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4870" y="2060848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13810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Téma: Péče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/>
              <a:t>6</a:t>
            </a:r>
            <a:r>
              <a:rPr lang="cs-CZ" sz="3200" b="1" dirty="0" smtClean="0"/>
              <a:t>. Význam pohybu a sportu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3497744"/>
            <a:ext cx="3960440" cy="2970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Důležitou </a:t>
            </a:r>
            <a:r>
              <a:rPr lang="cs-CZ" dirty="0"/>
              <a:t>součástí životního stylu je pravidelný </a:t>
            </a:r>
            <a:r>
              <a:rPr lang="cs-CZ" dirty="0" smtClean="0"/>
              <a:t>pohyb,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9760" y="1600200"/>
            <a:ext cx="5979740" cy="4525963"/>
          </a:xfrm>
        </p:spPr>
        <p:txBody>
          <a:bodyPr/>
          <a:lstStyle/>
          <a:p>
            <a:r>
              <a:rPr lang="cs-CZ" dirty="0" smtClean="0"/>
              <a:t>                   </a:t>
            </a:r>
            <a:r>
              <a:rPr lang="cs-CZ" sz="4000" dirty="0" smtClean="0">
                <a:latin typeface="+mj-lt"/>
              </a:rPr>
              <a:t>sport.</a:t>
            </a:r>
            <a:endParaRPr lang="cs-CZ" sz="4000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3" y="1484784"/>
            <a:ext cx="3384376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5242168"/>
            <a:ext cx="28575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9209" y="3389784"/>
            <a:ext cx="3431051" cy="34196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0290" y="1788490"/>
            <a:ext cx="2152145" cy="1388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5547" y="2868850"/>
            <a:ext cx="1732558" cy="2311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79432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Jaký je význam pohybu </a:t>
            </a:r>
            <a:r>
              <a:rPr lang="cs-CZ" b="1" dirty="0"/>
              <a:t>pro tělo?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997152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Tělesný pohyb zlepšuje výkonnost většiny orgánů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(plíce,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srdce, klouby, svaly, trávící ústrojí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Pomáhá předcházet celé řadě chorob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(nemoci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srdce, plic, artróze= zhoršené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pohyblivost,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obezitě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Má rozhodující vliv na celoživotní krásu těla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Lépe odolává stresu, zvládá psychickou zátěž.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4179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sz="3600" dirty="0"/>
              <a:t>Podpořte zdravý životní styl a oběhněte s námi </a:t>
            </a:r>
            <a:r>
              <a:rPr lang="cs-CZ" sz="3600" dirty="0" smtClean="0"/>
              <a:t>brněnskou přehradu</a:t>
            </a:r>
            <a:r>
              <a:rPr lang="cs-CZ" dirty="0" smtClean="0"/>
              <a:t>...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http://www.fnusa-icrc.org/cs/icrc/pro-media/aktualne/podporte-zdravy-zivotni-styl-a-obehnete-s-nami-brnenskou-prehradu/Contents/0/c1dfdbb291a72e3e5c185a83ef94496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8352928" cy="529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01970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Má pohyb význam také pro </a:t>
            </a:r>
            <a:r>
              <a:rPr lang="cs-CZ" b="1" dirty="0"/>
              <a:t>psychiku?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70650"/>
            <a:ext cx="8229600" cy="3898710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Pohyb </a:t>
            </a:r>
            <a:endParaRPr lang="cs-CZ" b="1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zlepšuje náladu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uvolňuje napětí            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zbavuje nás duševní únavy z učení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á 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vliv na cílevědomost, pevnou vůli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smysl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pro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rovnováhu sil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09455"/>
            <a:ext cx="4392488" cy="2769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56449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Význam pro odolnost?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04457"/>
          </a:xfrm>
        </p:spPr>
        <p:txBody>
          <a:bodyPr>
            <a:norm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Člověk, který pravidelně provádí pohybovou činnost, bývá 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otužilejší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odolnější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proti nemocem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Pravidelný pohyb zvyšuje fyzickou </a:t>
            </a: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zdatnost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a odolnost proti tělesné zátěži a námaze.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6768" y="4928393"/>
            <a:ext cx="2857500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64314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Zabezpečení </a:t>
            </a:r>
            <a:br>
              <a:rPr lang="cs-CZ" b="1" dirty="0" smtClean="0"/>
            </a:br>
            <a:r>
              <a:rPr lang="cs-CZ" b="1" dirty="0" smtClean="0"/>
              <a:t>tělesné aktivity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348880"/>
            <a:ext cx="7452320" cy="4509120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Děti – každý týden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2 </a:t>
            </a: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hodiny </a:t>
            </a:r>
            <a:r>
              <a:rPr lang="cs-CZ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TV</a:t>
            </a:r>
          </a:p>
          <a:p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alší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aktivity – </a:t>
            </a: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kroužky, TV jednoty, zájmy, záliby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(míčové hry, posilovna, plavání, kolo, brusle, zimní sporty, mimoškolní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aktivity)</a:t>
            </a:r>
          </a:p>
          <a:p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Každý člověk může využívat zdravé a </a:t>
            </a:r>
            <a:r>
              <a:rPr lang="cs-CZ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přirozené aktivity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: chůze,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běh, plavání,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tanec,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turistika, jízda na kole.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1258" y="332656"/>
            <a:ext cx="4541222" cy="3178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13074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b="1" dirty="0"/>
              <a:t>Požadavky na TV?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8208912" cy="4680520"/>
          </a:xfrm>
        </p:spPr>
        <p:txBody>
          <a:bodyPr>
            <a:normAutofit lnSpcReduction="10000"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Každá tělesná aktivita musí být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bezpečná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Jako všechno i cvičení se musí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správně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provádět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(svěřit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se odbornému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trenérovi)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Můžeme si koupit i DVD nosiče s programy a návody, jak cvičit, jak správně plavat, cvičit, běhat, provádět aerobic, strečink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podle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odborného návodu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3428999"/>
            <a:ext cx="6174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0611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Přirozené aktivity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1600200"/>
            <a:ext cx="5616624" cy="418815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62932"/>
            <a:ext cx="2713881" cy="2348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6852" y="1002330"/>
            <a:ext cx="7058769" cy="3245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C:\Users\Marcelka\AppData\Local\Microsoft\Windows\Temporary Internet Files\Content.IE5\HAJBB3WE\MP9003875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98324" y="4247516"/>
            <a:ext cx="1373476" cy="1925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ka\AppData\Local\Microsoft\Windows\Temporary Internet Files\Content.IE5\SMQE8UKY\MP90038754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5681" y="4238912"/>
            <a:ext cx="2299940" cy="1640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53311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/>
              <a:t>Jak volíme sportovní aktivity?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KOLEKTIVNÍ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sporty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hry 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obohacují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člověka o přátelství, pocit spolupráce a odpovědnosti za výsledek, spolehlivost, být nesobecký,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soustředěný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přesný, posilují vůli a touhu po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vítězství. 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INDIVIDUÁLNÍ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kondiční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cvičení s cílem udržet si dobrou tělesnou i duševní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zdatnost může každý provádět sám.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58893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Kde </a:t>
            </a:r>
            <a:r>
              <a:rPr lang="cs-CZ" b="1" dirty="0"/>
              <a:t>ve městě budeme hledat sportovní aktivity?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+mj-lt"/>
              </a:rPr>
              <a:t>Domy 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mládeže </a:t>
            </a:r>
            <a:r>
              <a:rPr lang="cs-CZ" dirty="0">
                <a:latin typeface="+mj-lt"/>
              </a:rPr>
              <a:t>– TYMY – stolní tenis, tanec lidový, latinskoamerický, zápas 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</a:t>
            </a:r>
            <a:r>
              <a:rPr lang="cs-CZ" dirty="0" err="1" smtClean="0">
                <a:latin typeface="+mj-lt"/>
              </a:rPr>
              <a:t>kung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>
                <a:latin typeface="+mj-lt"/>
              </a:rPr>
              <a:t>fu</a:t>
            </a:r>
            <a:r>
              <a:rPr lang="cs-CZ" dirty="0">
                <a:latin typeface="+mj-lt"/>
              </a:rPr>
              <a:t>, karate, judo, aerobik, </a:t>
            </a:r>
            <a:r>
              <a:rPr lang="cs-CZ" dirty="0" smtClean="0">
                <a:latin typeface="+mj-lt"/>
              </a:rPr>
              <a:t>posilování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Stadióny </a:t>
            </a:r>
            <a:r>
              <a:rPr lang="cs-CZ" dirty="0" smtClean="0">
                <a:latin typeface="+mj-lt"/>
              </a:rPr>
              <a:t>- </a:t>
            </a:r>
            <a:r>
              <a:rPr lang="cs-CZ" dirty="0">
                <a:latin typeface="+mj-lt"/>
              </a:rPr>
              <a:t>fotbal, košíková, házená, tenisové kurty </a:t>
            </a:r>
            <a:r>
              <a:rPr lang="cs-CZ" dirty="0" smtClean="0">
                <a:latin typeface="+mj-lt"/>
              </a:rPr>
              <a:t>tenis</a:t>
            </a:r>
          </a:p>
          <a:p>
            <a:endParaRPr lang="cs-CZ" dirty="0">
              <a:latin typeface="+mj-lt"/>
            </a:endParaRPr>
          </a:p>
          <a:p>
            <a:r>
              <a:rPr lang="cs-CZ" dirty="0">
                <a:solidFill>
                  <a:srgbClr val="FF0000"/>
                </a:solidFill>
                <a:latin typeface="+mj-lt"/>
              </a:rPr>
              <a:t>Plavecké bazény </a:t>
            </a:r>
            <a:r>
              <a:rPr lang="cs-CZ" dirty="0">
                <a:latin typeface="+mj-lt"/>
              </a:rPr>
              <a:t>-  dálkové a rychlostní </a:t>
            </a:r>
            <a:r>
              <a:rPr lang="cs-CZ" dirty="0"/>
              <a:t>plavání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7560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21014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 tělocvičnách tělovýchovných jednot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/>
          </a:bodyPr>
          <a:lstStyle/>
          <a:p>
            <a:r>
              <a:rPr lang="cs-CZ" b="1" dirty="0">
                <a:latin typeface="+mj-lt"/>
              </a:rPr>
              <a:t>TV jednoty </a:t>
            </a:r>
            <a:r>
              <a:rPr lang="cs-CZ" dirty="0">
                <a:latin typeface="+mj-lt"/>
              </a:rPr>
              <a:t>= tělocvičny pohybové hry, gymnastika, kondiční cvičení, florbal, </a:t>
            </a:r>
            <a:r>
              <a:rPr lang="cs-CZ" dirty="0" smtClean="0">
                <a:latin typeface="+mj-lt"/>
              </a:rPr>
              <a:t>badminton</a:t>
            </a:r>
          </a:p>
          <a:p>
            <a:r>
              <a:rPr lang="cs-CZ" dirty="0" smtClean="0">
                <a:latin typeface="+mj-lt"/>
              </a:rPr>
              <a:t>Jóga</a:t>
            </a:r>
            <a:r>
              <a:rPr lang="cs-CZ" dirty="0">
                <a:latin typeface="+mj-lt"/>
              </a:rPr>
              <a:t>, cvičení při hudbě, s </a:t>
            </a:r>
            <a:r>
              <a:rPr lang="cs-CZ" dirty="0" smtClean="0">
                <a:latin typeface="+mj-lt"/>
              </a:rPr>
              <a:t>balóny</a:t>
            </a:r>
          </a:p>
          <a:p>
            <a:endParaRPr lang="cs-CZ" dirty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endParaRPr lang="cs-CZ" dirty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Fit </a:t>
            </a:r>
            <a:r>
              <a:rPr lang="cs-CZ" dirty="0">
                <a:latin typeface="+mj-lt"/>
              </a:rPr>
              <a:t>– centra – </a:t>
            </a:r>
            <a:r>
              <a:rPr lang="cs-CZ" b="1" dirty="0">
                <a:latin typeface="+mj-lt"/>
              </a:rPr>
              <a:t>posilovna,</a:t>
            </a: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squash</a:t>
            </a:r>
            <a:endParaRPr lang="cs-CZ" dirty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89040"/>
            <a:ext cx="3024187" cy="201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9017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 </a:t>
            </a:r>
            <a:r>
              <a:rPr lang="cs-CZ" b="1" dirty="0" smtClean="0"/>
              <a:t>TV </a:t>
            </a:r>
            <a:r>
              <a:rPr lang="cs-CZ" b="1" dirty="0"/>
              <a:t>jednoty  </a:t>
            </a:r>
            <a:r>
              <a:rPr lang="cs-CZ" b="1" dirty="0" smtClean="0"/>
              <a:t>využívají </a:t>
            </a:r>
            <a:r>
              <a:rPr lang="cs-CZ" b="1" dirty="0"/>
              <a:t>tělocvičny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                                Kolektivní míčové hry</a:t>
            </a:r>
            <a:endParaRPr lang="cs-CZ" dirty="0">
              <a:latin typeface="+mj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6984" y="1340768"/>
            <a:ext cx="4978127" cy="328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73016"/>
            <a:ext cx="3896718" cy="2922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171082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>
                <a:latin typeface="Calibri"/>
                <a:ea typeface="Calibri"/>
                <a:cs typeface="Times New Roman"/>
              </a:rPr>
              <a:t>Fit – centra – 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posilovna</a:t>
            </a:r>
            <a:endParaRPr lang="cs-CZ" b="1" dirty="0"/>
          </a:p>
        </p:txBody>
      </p:sp>
      <p:pic>
        <p:nvPicPr>
          <p:cNvPr id="12291" name="Picture 3" descr="C:\Users\Marcelka\AppData\Local\Microsoft\Windows\Temporary Internet Files\Content.IE5\NPTX2YC0\MC900242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23162" y="1886284"/>
            <a:ext cx="832667" cy="958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6259"/>
            <a:ext cx="1257300" cy="134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 descr="http://img1.hyperinzerce.cz/x-cz/inz/3497/3497776-prodej-posilovny-1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6336704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17820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atin typeface="Calibri"/>
                <a:ea typeface="Calibri"/>
                <a:cs typeface="Times New Roman"/>
              </a:rPr>
              <a:t>Domy mládeže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78922"/>
            <a:ext cx="8507288" cy="577907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+mj-lt"/>
              </a:rPr>
              <a:t>Sambo                                     Stolní tenis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Zápas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>
                <a:latin typeface="+mj-lt"/>
              </a:rPr>
              <a:t>Judo</a:t>
            </a:r>
            <a:r>
              <a:rPr lang="cs-CZ" dirty="0" smtClean="0">
                <a:latin typeface="+mj-lt"/>
              </a:rPr>
              <a:t> je </a:t>
            </a:r>
            <a:r>
              <a:rPr lang="cs-CZ" dirty="0">
                <a:latin typeface="+mj-lt"/>
              </a:rPr>
              <a:t>styl </a:t>
            </a:r>
            <a:r>
              <a:rPr lang="cs-CZ" dirty="0" smtClean="0">
                <a:latin typeface="+mj-lt"/>
              </a:rPr>
              <a:t>japonského bojového umění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       </a:t>
            </a:r>
            <a:endParaRPr lang="cs-CZ" b="1" dirty="0">
              <a:latin typeface="+mj-lt"/>
            </a:endParaRPr>
          </a:p>
          <a:p>
            <a:pPr marL="0" indent="0">
              <a:buNone/>
            </a:pPr>
            <a:endParaRPr lang="cs-CZ" b="1" dirty="0" smtClean="0">
              <a:latin typeface="+mj-lt"/>
            </a:endParaRPr>
          </a:p>
          <a:p>
            <a:pPr marL="0" indent="0">
              <a:buNone/>
            </a:pP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>
                <a:latin typeface="+mj-lt"/>
              </a:rPr>
              <a:t>Taneční </a:t>
            </a:r>
            <a:r>
              <a:rPr lang="cs-CZ" b="1" dirty="0">
                <a:latin typeface="+mj-lt"/>
              </a:rPr>
              <a:t>sport</a:t>
            </a:r>
            <a:r>
              <a:rPr lang="cs-CZ" dirty="0">
                <a:latin typeface="+mj-lt"/>
              </a:rPr>
              <a:t> je sportovní disciplína</a:t>
            </a:r>
            <a:r>
              <a:rPr lang="cs-CZ" dirty="0" smtClean="0">
                <a:latin typeface="+mj-lt"/>
              </a:rPr>
              <a:t>,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</a:t>
            </a:r>
            <a:r>
              <a:rPr lang="cs-CZ" dirty="0">
                <a:latin typeface="+mj-lt"/>
              </a:rPr>
              <a:t>která vychází ze společenského tance. </a:t>
            </a:r>
            <a:endParaRPr lang="cs-CZ" b="1" dirty="0">
              <a:latin typeface="+mj-lt"/>
            </a:endParaRPr>
          </a:p>
          <a:p>
            <a:pPr marL="0" indent="0">
              <a:buNone/>
            </a:pPr>
            <a:endParaRPr lang="cs-CZ" b="1" dirty="0"/>
          </a:p>
          <a:p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406" y="3677488"/>
            <a:ext cx="2651450" cy="1766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3142" y="3677488"/>
            <a:ext cx="2936996" cy="1942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078922"/>
            <a:ext cx="2624430" cy="1691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9421" y="1506036"/>
            <a:ext cx="190500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87892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latin typeface="Calibri"/>
                <a:ea typeface="Calibri"/>
                <a:cs typeface="Times New Roman"/>
              </a:rPr>
              <a:t>Stadióny</a:t>
            </a:r>
            <a:r>
              <a:rPr lang="cs-CZ" dirty="0">
                <a:latin typeface="Calibri"/>
                <a:ea typeface="Calibri"/>
                <a:cs typeface="Times New Roman"/>
              </a:rPr>
              <a:t/>
            </a:r>
            <a:br>
              <a:rPr lang="cs-CZ" dirty="0">
                <a:latin typeface="Calibri"/>
                <a:ea typeface="Calibri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7"/>
            <a:ext cx="4762872" cy="208823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51233"/>
            <a:ext cx="6096000" cy="406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99030"/>
            <a:ext cx="3840088" cy="288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9403" y="66328"/>
            <a:ext cx="3257087" cy="2442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532466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309396"/>
            <a:ext cx="7113984" cy="1772817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Fotbal</a:t>
            </a:r>
            <a:br>
              <a:rPr lang="cs-CZ" dirty="0" smtClean="0"/>
            </a:br>
            <a:r>
              <a:rPr lang="cs-CZ" sz="2200" dirty="0" smtClean="0"/>
              <a:t>Dětský fotbalový pohár</a:t>
            </a:r>
            <a:br>
              <a:rPr lang="cs-CZ" sz="2200" dirty="0" smtClean="0"/>
            </a:br>
            <a:r>
              <a:rPr lang="cs-CZ" sz="2200" dirty="0" smtClean="0"/>
              <a:t>Hlavními </a:t>
            </a:r>
            <a:r>
              <a:rPr lang="cs-CZ" sz="2200" dirty="0"/>
              <a:t>cíli organizátorů poháru jsou především objevení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nových </a:t>
            </a:r>
            <a:r>
              <a:rPr lang="cs-CZ" sz="2200" dirty="0"/>
              <a:t>talentů pro pražské fotbalové kluby a podnícení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zájmu </a:t>
            </a:r>
            <a:r>
              <a:rPr lang="cs-CZ" sz="2200" dirty="0"/>
              <a:t>o fotbal </a:t>
            </a:r>
            <a:r>
              <a:rPr lang="cs-CZ" sz="2200" dirty="0" smtClean="0"/>
              <a:t>a </a:t>
            </a:r>
            <a:r>
              <a:rPr lang="cs-CZ" sz="2200" dirty="0"/>
              <a:t>sport obecně již u těch nejmladších dětí.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37777"/>
            <a:ext cx="4320480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4109" y="2420888"/>
            <a:ext cx="2952328" cy="3874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51204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>
                <a:latin typeface="Calibri"/>
                <a:ea typeface="Calibri"/>
                <a:cs typeface="Times New Roman"/>
              </a:rPr>
              <a:t>Plavecké bazény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1600201"/>
            <a:ext cx="3456384" cy="331556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09700"/>
            <a:ext cx="3048000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6672"/>
            <a:ext cx="4948808" cy="5213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944" y="3789040"/>
            <a:ext cx="3004592" cy="2253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20834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9938"/>
            <a:ext cx="8445625" cy="1621193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Cyklistické </a:t>
            </a:r>
            <a:br>
              <a:rPr lang="cs-CZ" b="1" dirty="0" smtClean="0"/>
            </a:br>
            <a:r>
              <a:rPr lang="cs-CZ" b="1" dirty="0" smtClean="0"/>
              <a:t>zájezdy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A</a:t>
            </a:r>
            <a:r>
              <a:rPr lang="cs-CZ" sz="2400" b="1" dirty="0" smtClean="0">
                <a:latin typeface="+mj-lt"/>
              </a:rPr>
              <a:t>ktivní </a:t>
            </a:r>
            <a:r>
              <a:rPr lang="cs-CZ" sz="2400" b="1" dirty="0">
                <a:latin typeface="+mj-lt"/>
              </a:rPr>
              <a:t>dovolená </a:t>
            </a:r>
            <a:r>
              <a:rPr lang="cs-CZ" sz="2400" b="1" dirty="0" smtClean="0">
                <a:latin typeface="+mj-lt"/>
              </a:rPr>
              <a:t>– nenáročná</a:t>
            </a:r>
          </a:p>
          <a:p>
            <a:r>
              <a:rPr lang="cs-CZ" sz="2400" b="1" dirty="0">
                <a:latin typeface="+mj-lt"/>
              </a:rPr>
              <a:t> </a:t>
            </a:r>
            <a:r>
              <a:rPr lang="cs-CZ" sz="2400" b="1" dirty="0" smtClean="0">
                <a:latin typeface="+mj-lt"/>
              </a:rPr>
              <a:t>                                                                    cykloturistika</a:t>
            </a:r>
          </a:p>
          <a:p>
            <a:pPr marL="0" indent="0">
              <a:buNone/>
            </a:pPr>
            <a:r>
              <a:rPr lang="cs-CZ" sz="2400" b="1" dirty="0">
                <a:latin typeface="+mj-lt"/>
              </a:rPr>
              <a:t> </a:t>
            </a:r>
            <a:r>
              <a:rPr lang="cs-CZ" sz="2400" b="1" dirty="0" smtClean="0">
                <a:latin typeface="+mj-lt"/>
              </a:rPr>
              <a:t>                         </a:t>
            </a:r>
          </a:p>
          <a:p>
            <a:pPr marL="0" indent="0">
              <a:buNone/>
            </a:pPr>
            <a:endParaRPr lang="cs-CZ" sz="2400" b="1" dirty="0">
              <a:latin typeface="+mj-lt"/>
            </a:endParaRPr>
          </a:p>
          <a:p>
            <a:pPr marL="0" indent="0">
              <a:buNone/>
            </a:pPr>
            <a:endParaRPr lang="cs-CZ" sz="2400" b="1" dirty="0" smtClean="0">
              <a:latin typeface="+mj-lt"/>
            </a:endParaRPr>
          </a:p>
          <a:p>
            <a:pPr marL="0" indent="0">
              <a:buNone/>
            </a:pPr>
            <a:endParaRPr lang="cs-CZ" sz="2400" b="1" dirty="0">
              <a:latin typeface="+mj-lt"/>
            </a:endParaRPr>
          </a:p>
          <a:p>
            <a:pPr marL="0" indent="0">
              <a:buNone/>
            </a:pPr>
            <a:r>
              <a:rPr lang="cs-CZ" sz="2400" b="1" dirty="0">
                <a:latin typeface="+mj-lt"/>
              </a:rPr>
              <a:t>I</a:t>
            </a:r>
            <a:r>
              <a:rPr lang="cs-CZ" sz="2400" b="1" dirty="0" smtClean="0">
                <a:latin typeface="+mj-lt"/>
              </a:rPr>
              <a:t> </a:t>
            </a:r>
            <a:r>
              <a:rPr lang="cs-CZ" sz="2400" b="1" dirty="0">
                <a:latin typeface="+mj-lt"/>
              </a:rPr>
              <a:t>těžší horská cyklistika</a:t>
            </a:r>
          </a:p>
          <a:p>
            <a:endParaRPr lang="cs-CZ" dirty="0">
              <a:latin typeface="+mj-lt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0"/>
            <a:ext cx="5148064" cy="3356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32" y="3320430"/>
            <a:ext cx="3968552" cy="2431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399550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</a:t>
            </a:r>
          </a:p>
          <a:p>
            <a:endParaRPr lang="cs-CZ" dirty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Rozvoj fyzických sil 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posiluje i psychiku</a:t>
            </a:r>
            <a:endParaRPr lang="cs-CZ" dirty="0">
              <a:latin typeface="+mj-lt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2962275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1250" y="1844824"/>
            <a:ext cx="5293913" cy="3528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190206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Jak </a:t>
            </a:r>
            <a:r>
              <a:rPr lang="cs-CZ" b="1" dirty="0"/>
              <a:t>si cvičení zpestřit?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28816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latin typeface="+mj-lt"/>
              </a:rPr>
              <a:t>Ideální je pustit si hudbu podle své volby. Odvádí naši pozornost od stereotypu cvičení (nuda), zlepšuje náladu, udává rytmus</a:t>
            </a:r>
            <a:r>
              <a:rPr lang="cs-CZ" dirty="0" smtClean="0">
                <a:latin typeface="+mj-lt"/>
              </a:rPr>
              <a:t>.</a:t>
            </a:r>
          </a:p>
          <a:p>
            <a:endParaRPr lang="cs-CZ" dirty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dirty="0" smtClean="0">
                <a:latin typeface="+mj-lt"/>
              </a:rPr>
              <a:t>   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Osobní přehrávače se sluchátky s hudbou</a:t>
            </a:r>
            <a:endParaRPr lang="cs-CZ" dirty="0">
              <a:latin typeface="+mj-lt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04286"/>
            <a:ext cx="3024336" cy="2889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161309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Vycházky do přírody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68580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078647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Jsem-li </a:t>
            </a:r>
            <a:r>
              <a:rPr lang="cs-CZ" b="1" dirty="0"/>
              <a:t>fyzicky unaven z práce?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+mj-lt"/>
              </a:rPr>
              <a:t>Aktivní pohyb by měl být vyrovnán pasivním </a:t>
            </a:r>
            <a:r>
              <a:rPr lang="cs-CZ" dirty="0" smtClean="0">
                <a:latin typeface="+mj-lt"/>
              </a:rPr>
              <a:t>odpočinkem (četba</a:t>
            </a:r>
            <a:r>
              <a:rPr lang="cs-CZ" dirty="0">
                <a:latin typeface="+mj-lt"/>
              </a:rPr>
              <a:t>, poslech, PC, televize) a spánkem. Je zdraví prospěšný jako pohyb.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63787"/>
            <a:ext cx="352839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149080"/>
            <a:ext cx="3456384" cy="2302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212904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Vodní sporty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836712"/>
            <a:ext cx="8229600" cy="492727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Plavání, skoky, vodní lyžování, 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kánoe…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surf,</a:t>
            </a:r>
            <a:endParaRPr lang="cs-CZ" dirty="0" smtClean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772816"/>
            <a:ext cx="5436096" cy="4072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2757"/>
            <a:ext cx="3238500" cy="242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8846" y="3318520"/>
            <a:ext cx="3253782" cy="2950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521902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3800" b="1" dirty="0">
                <a:latin typeface="+mj-lt"/>
              </a:rPr>
              <a:t>Občanská výchova pro odborná učiliště I</a:t>
            </a:r>
          </a:p>
          <a:p>
            <a:pPr marL="0" indent="0">
              <a:buNone/>
            </a:pPr>
            <a:r>
              <a:rPr lang="cs-CZ" sz="3800" dirty="0">
                <a:latin typeface="+mj-lt"/>
              </a:rPr>
              <a:t>Autorka Hana Kovaříková, vydalo 2003 nakladatelství </a:t>
            </a:r>
            <a:r>
              <a:rPr lang="cs-CZ" sz="3800" dirty="0" smtClean="0">
                <a:latin typeface="+mj-lt"/>
              </a:rPr>
              <a:t>Septima</a:t>
            </a:r>
          </a:p>
          <a:p>
            <a:pPr marL="0" indent="0">
              <a:buNone/>
            </a:pPr>
            <a:r>
              <a:rPr lang="cs-CZ" sz="3800" u="sng" dirty="0">
                <a:latin typeface="+mj-lt"/>
              </a:rPr>
              <a:t>http://www.chempoint.cz/data/imgs/01044l.jpg</a:t>
            </a:r>
            <a:endParaRPr lang="cs-CZ" sz="3800" dirty="0">
              <a:latin typeface="+mj-lt"/>
            </a:endParaRPr>
          </a:p>
          <a:p>
            <a:pPr marL="0" indent="0">
              <a:buNone/>
            </a:pPr>
            <a:r>
              <a:rPr lang="cs-CZ" sz="3800" u="sng" dirty="0">
                <a:latin typeface="+mj-lt"/>
              </a:rPr>
              <a:t>http://3.bp.blogspot.com/-WVajImlv_R8/TWQxbEhbqTI/AAAAAAAAAMo/vdm7SZ7d8PI/s1600/healthy-lifestyle.jpg</a:t>
            </a:r>
            <a:endParaRPr lang="cs-CZ" sz="3800" dirty="0">
              <a:latin typeface="+mj-lt"/>
            </a:endParaRPr>
          </a:p>
          <a:p>
            <a:pPr marL="0" indent="0">
              <a:buNone/>
            </a:pPr>
            <a:r>
              <a:rPr lang="cs-CZ" sz="3800" u="sng" dirty="0">
                <a:latin typeface="+mj-lt"/>
              </a:rPr>
              <a:t>http://www.zdravy-zivotni-styl.estranky.cz/img/picture/7/71652-top_foto2-tmrhn.jpg</a:t>
            </a:r>
            <a:endParaRPr lang="cs-CZ" sz="3800" dirty="0">
              <a:latin typeface="+mj-lt"/>
            </a:endParaRPr>
          </a:p>
          <a:p>
            <a:pPr marL="0" indent="0">
              <a:buNone/>
            </a:pPr>
            <a:r>
              <a:rPr lang="cs-CZ" sz="3800" u="sng" dirty="0">
                <a:latin typeface="+mj-lt"/>
              </a:rPr>
              <a:t>http://www.clubplastic.rs/sites/default/files/styles/node_teaser_image/public/images/happy_people-1280x960.jpg</a:t>
            </a:r>
            <a:endParaRPr lang="cs-CZ" sz="3800" dirty="0">
              <a:latin typeface="+mj-lt"/>
            </a:endParaRPr>
          </a:p>
          <a:p>
            <a:pPr marL="0" indent="0">
              <a:buNone/>
            </a:pPr>
            <a:r>
              <a:rPr lang="cs-CZ" sz="3800" u="sng" dirty="0">
                <a:latin typeface="+mj-lt"/>
              </a:rPr>
              <a:t>http://www.austria.info/media/17081/Foto%203.2461203.jpg</a:t>
            </a:r>
            <a:endParaRPr lang="cs-CZ" sz="3800" dirty="0">
              <a:latin typeface="+mj-lt"/>
            </a:endParaRPr>
          </a:p>
          <a:p>
            <a:pPr marL="0" indent="0">
              <a:buNone/>
            </a:pPr>
            <a:r>
              <a:rPr lang="cs-CZ" sz="3800" u="sng" dirty="0">
                <a:latin typeface="+mj-lt"/>
              </a:rPr>
              <a:t>http://www.bonavita.cz/user-files/stare/cvi____c_____</a:t>
            </a:r>
            <a:r>
              <a:rPr lang="cs-CZ" sz="3800" u="sng" dirty="0" smtClean="0">
                <a:latin typeface="+mj-lt"/>
              </a:rPr>
              <a:t>ena.jpg</a:t>
            </a:r>
            <a:endParaRPr lang="cs-CZ" sz="3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8223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 </a:t>
            </a:r>
            <a:r>
              <a:rPr lang="cs-CZ" dirty="0"/>
              <a:t>a adresy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52578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3600" u="sng" dirty="0">
                <a:latin typeface="+mj-lt"/>
              </a:rPr>
              <a:t>http://www.fnusa-icrc.org/cs/icrc/pro-media/aktualne/podporte-zdravy-zivotni-styl-a-obehnete-s-nami-brnenskou-prehradu/Contents/0/c1dfdbb291a72e3e5c185a83ef944961.jpg</a:t>
            </a:r>
            <a:endParaRPr lang="cs-CZ" sz="3600" dirty="0">
              <a:latin typeface="+mj-lt"/>
            </a:endParaRPr>
          </a:p>
          <a:p>
            <a:pPr marL="0" indent="0">
              <a:buNone/>
            </a:pPr>
            <a:r>
              <a:rPr lang="cs-CZ" sz="3600" u="sng" dirty="0">
                <a:latin typeface="+mj-lt"/>
              </a:rPr>
              <a:t>http://www.atletikakoprivnice.cz/wp-content/uploads/2012/12/1062008_prace-prepracovanost-prepracovana-zena1.jpg</a:t>
            </a:r>
            <a:endParaRPr lang="cs-CZ" sz="3600" dirty="0">
              <a:latin typeface="+mj-lt"/>
            </a:endParaRPr>
          </a:p>
          <a:p>
            <a:pPr marL="0" indent="0">
              <a:buNone/>
            </a:pPr>
            <a:r>
              <a:rPr lang="cs-CZ" sz="3600" u="sng" dirty="0">
                <a:latin typeface="+mj-lt"/>
              </a:rPr>
              <a:t>http://www.ultimate-health-fitness.com/wp-content/uploads/2011/03/free-hidden-object-games-21.jpg</a:t>
            </a:r>
            <a:endParaRPr lang="cs-CZ" sz="3600" dirty="0">
              <a:latin typeface="+mj-lt"/>
            </a:endParaRPr>
          </a:p>
          <a:p>
            <a:pPr marL="0" indent="0">
              <a:buNone/>
            </a:pPr>
            <a:r>
              <a:rPr lang="cs-CZ" sz="3600" u="sng" dirty="0">
                <a:latin typeface="+mj-lt"/>
              </a:rPr>
              <a:t>http://fitness-muscle.info/wp-content/uploads/2011/10/fitness-obr.36.jpg</a:t>
            </a:r>
            <a:endParaRPr lang="cs-CZ" sz="3600" dirty="0">
              <a:latin typeface="+mj-lt"/>
            </a:endParaRPr>
          </a:p>
          <a:p>
            <a:pPr marL="0" indent="0">
              <a:buNone/>
            </a:pPr>
            <a:r>
              <a:rPr lang="cs-CZ" sz="3600" dirty="0">
                <a:latin typeface="+mj-lt"/>
              </a:rPr>
              <a:t> </a:t>
            </a:r>
            <a:r>
              <a:rPr lang="cs-CZ" sz="3600" u="sng" dirty="0">
                <a:latin typeface="+mj-lt"/>
              </a:rPr>
              <a:t>http://www.flora.cz/Resources/Images/77045543_20913-217195.jpg</a:t>
            </a:r>
            <a:endParaRPr lang="cs-CZ" sz="3600" dirty="0">
              <a:latin typeface="+mj-lt"/>
            </a:endParaRPr>
          </a:p>
          <a:p>
            <a:pPr marL="0" indent="0">
              <a:buNone/>
            </a:pPr>
            <a:r>
              <a:rPr lang="cs-CZ" sz="3600" u="sng" dirty="0">
                <a:latin typeface="+mj-lt"/>
              </a:rPr>
              <a:t>http://www.vfn.cz/obrazek/4d9ae991e4611/dreamstimefree-10258002_179x173.jpg</a:t>
            </a:r>
            <a:endParaRPr lang="cs-CZ" sz="3600" dirty="0">
              <a:latin typeface="+mj-lt"/>
            </a:endParaRPr>
          </a:p>
          <a:p>
            <a:pPr marL="0" indent="0">
              <a:buNone/>
            </a:pPr>
            <a:r>
              <a:rPr lang="cs-CZ" sz="3600" u="sng" dirty="0">
                <a:latin typeface="+mj-lt"/>
              </a:rPr>
              <a:t>http://www.zlatesipy.cz/media/photologue/photos/cache/ringo-2006-zlate-trenky-2005-2006-18_zoom.jpg</a:t>
            </a:r>
            <a:endParaRPr lang="cs-CZ" sz="3600" dirty="0">
              <a:latin typeface="+mj-lt"/>
            </a:endParaRPr>
          </a:p>
          <a:p>
            <a:pPr marL="0" indent="0">
              <a:buNone/>
            </a:pPr>
            <a:r>
              <a:rPr lang="cs-CZ" sz="3600" u="sng" dirty="0">
                <a:latin typeface="+mj-lt"/>
              </a:rPr>
              <a:t>http://www.cvcba3.sk/images/volejbal1.JPG</a:t>
            </a:r>
            <a:endParaRPr lang="cs-CZ" sz="3600" dirty="0">
              <a:latin typeface="+mj-lt"/>
            </a:endParaRPr>
          </a:p>
          <a:p>
            <a:pPr marL="0" indent="0">
              <a:buNone/>
            </a:pPr>
            <a:r>
              <a:rPr lang="cs-CZ" sz="3600" u="sng" dirty="0">
                <a:latin typeface="+mj-lt"/>
              </a:rPr>
              <a:t>http://img1.hyperinzerce.cz/x-cz/inz/3497/3497776-prodej-posilovny-1.jpg</a:t>
            </a:r>
            <a:endParaRPr lang="cs-CZ" sz="3600" dirty="0">
              <a:latin typeface="+mj-lt"/>
            </a:endParaRPr>
          </a:p>
          <a:p>
            <a:pPr marL="0" indent="0">
              <a:buNone/>
            </a:pPr>
            <a:r>
              <a:rPr lang="cs-CZ" dirty="0">
                <a:latin typeface="+mj-lt"/>
              </a:rPr>
              <a:t>www.office.microsoft.com. </a:t>
            </a:r>
          </a:p>
        </p:txBody>
      </p:sp>
    </p:spTree>
    <p:extLst>
      <p:ext uri="{BB962C8B-B14F-4D97-AF65-F5344CB8AC3E}">
        <p14:creationId xmlns:p14="http://schemas.microsoft.com/office/powerpoint/2010/main" xmlns="" val="36508958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 </a:t>
            </a:r>
            <a:r>
              <a:rPr lang="cs-CZ" dirty="0"/>
              <a:t>a adresy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748464" cy="48574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http://www.dancetime.cz/system/files/MCRLAT10Markovi.jpg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http://www.grapplerinfo.pl/wp-content/uploads/2012/07/17269860.jpg</a:t>
            </a: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http://www.concretejunglesf.com/sambo4.jpg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http://narubusporta.com/wp-content/uploads/2011/01/stolni_tenis.jpg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http://www.groharca.si/sportna/images/stories/AtletikaFinale1.6_14.jpg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http://www.copo.edu.rs/userfiles/images/ssup/sekcije/atletika2.jpg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>
                <a:latin typeface="+mj-lt"/>
              </a:rPr>
              <a:t>http://</a:t>
            </a:r>
            <a:r>
              <a:rPr lang="cs-CZ" sz="2400" u="sng" dirty="0" smtClean="0">
                <a:latin typeface="+mj-lt"/>
              </a:rPr>
              <a:t>www.poluvreme.rs/uploads/atletika-dinamovci.jpg</a:t>
            </a:r>
            <a:endParaRPr lang="cs-CZ" sz="2400" u="sng" dirty="0">
              <a:latin typeface="+mj-lt"/>
            </a:endParaRPr>
          </a:p>
          <a:p>
            <a:pPr marL="0" indent="0">
              <a:buNone/>
            </a:pPr>
            <a:r>
              <a:rPr lang="cs-CZ" sz="2400" u="sng" dirty="0" smtClean="0">
                <a:latin typeface="+mj-lt"/>
              </a:rPr>
              <a:t>http</a:t>
            </a:r>
            <a:r>
              <a:rPr lang="cs-CZ" sz="2400" u="sng" dirty="0">
                <a:latin typeface="+mj-lt"/>
              </a:rPr>
              <a:t>://ddmchlumec.net/image/krouzky/fotbal/Fotbal_2008.jpg</a:t>
            </a:r>
            <a:endParaRPr lang="cs-CZ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95828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 </a:t>
            </a:r>
            <a:r>
              <a:rPr lang="cs-CZ" dirty="0"/>
              <a:t>a adresy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u="sng" dirty="0" smtClean="0">
              <a:latin typeface="+mj-lt"/>
            </a:endParaRPr>
          </a:p>
          <a:p>
            <a:pPr marL="0" indent="0">
              <a:buNone/>
            </a:pPr>
            <a:r>
              <a:rPr lang="cs-CZ" u="sng" dirty="0" smtClean="0">
                <a:latin typeface="+mj-lt"/>
              </a:rPr>
              <a:t>http</a:t>
            </a:r>
            <a:r>
              <a:rPr lang="cs-CZ" u="sng" dirty="0">
                <a:latin typeface="+mj-lt"/>
              </a:rPr>
              <a:t>://3.bp.blogspot.com/-c1inlET07q8/TkbJ6RFOQ-I/AAAAAAAAFhI/gxcVPLTPxok/s1600/Fotbal+s+MK.jpg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http://ocviceni.fitweb.cz/img/media/m2-2008-10-08-plavani-f1f772.jpg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dirty="0">
                <a:latin typeface="+mj-lt"/>
              </a:rPr>
              <a:t> http://www.cordeus.cz/media/page/service_images/shutterstock_9923524_web.jpg</a:t>
            </a: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http://www.bing.com/images/search?q=plav%C3%A1n%C3%AD&amp;qs=n&amp;form=QBIR&amp;pq=plav%C3%A1n%C3%AD&amp;sc=8-7&amp;sp=-1&amp;sk=#</a:t>
            </a:r>
            <a:r>
              <a:rPr lang="cs-CZ" u="sng" dirty="0" smtClean="0">
                <a:latin typeface="+mj-lt"/>
              </a:rPr>
              <a:t>view=detail&amp;id=A6E88ACED69B32CF92ACDED29057EFE60C5D794&amp;selectedIndex=14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http://www.gymnasion.cz/rozcestnik/cyklistika.jpg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http://www.popradskepleso.com/resize/domain/popradskepleso/files/biking-tyrolean-alps.jpg?w=300&amp;h=300?w=300&amp;h=300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http://i.iinfo.cz/images/373/beh-1.jpg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</a:t>
            </a:r>
            <a:r>
              <a:rPr lang="cs-CZ" u="sng" dirty="0" smtClean="0">
                <a:latin typeface="+mj-lt"/>
              </a:rPr>
              <a:t>files.cyklodrak.cz/system_preview_detail_200003031</a:t>
            </a:r>
          </a:p>
          <a:p>
            <a:pPr marL="0" indent="0">
              <a:buNone/>
            </a:pPr>
            <a:r>
              <a:rPr lang="cs-CZ" u="sng" dirty="0" smtClean="0">
                <a:latin typeface="+mj-lt"/>
              </a:rPr>
              <a:t>cc693cd634/DPP_0087.JPG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http://www.centrumnews.cz/sites/default/files/field/image/beh11.jpg</a:t>
            </a:r>
            <a:endParaRPr lang="cs-CZ" dirty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82107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 </a:t>
            </a:r>
            <a:r>
              <a:rPr lang="cs-CZ" dirty="0"/>
              <a:t>a adresy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73325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u="sng" dirty="0">
                <a:latin typeface="+mj-lt"/>
              </a:rPr>
              <a:t>http://www.bing.com/images/search?q=sluch%C3%A1tka&amp;go=&amp;</a:t>
            </a:r>
            <a:r>
              <a:rPr lang="cs-CZ" u="sng" dirty="0" smtClean="0">
                <a:latin typeface="+mj-lt"/>
              </a:rPr>
              <a:t>qs=bs&amp;form=QBIR#view=detail&amp;id=CD6281105CF4A6DA6EC6789EEB962A1C8CA3B5FF&amp;selectedIndex=45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u="sng" dirty="0" smtClean="0">
                <a:latin typeface="+mj-lt"/>
              </a:rPr>
              <a:t>http</a:t>
            </a:r>
            <a:r>
              <a:rPr lang="cs-CZ" u="sng" dirty="0">
                <a:latin typeface="+mj-lt"/>
              </a:rPr>
              <a:t>://prodimg.snbz.cz/shop1/sluchatka-coloud-the-knock-blocks-orange.jpg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 smtClean="0">
                <a:latin typeface="+mj-lt"/>
              </a:rPr>
              <a:t>http</a:t>
            </a:r>
            <a:r>
              <a:rPr lang="cs-CZ" u="sng" dirty="0">
                <a:latin typeface="+mj-lt"/>
              </a:rPr>
              <a:t>://www.viss.lv/dati/zagarkalns/kanoe3.jpeg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http://www.bing.com/images/search?q=skoky+do+vody&amp;qs=n&amp;form=QBIR&amp;pq=skoky+do+vody&amp;sc=0-6&amp;sp=-1&amp;sk=#view=detail&amp;id=96E28F9832F87A35C4AC557F253B6180148C7C03&amp;selectedIndex=25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http://www.bing.com/images/search?q=vodn%C3%AD+sporty&amp;qs=n&amp;form=QBIR&amp;pq=vodn%C3%AD+sporty&amp;sc=0-7&amp;sp=-1&amp;sk=#view=detail&amp;id=22A9C80BDE32FABEBBE3619A7BA434CEEF267CF0&amp;selectedIndex=8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dirty="0">
                <a:latin typeface="+mj-lt"/>
              </a:rPr>
              <a:t>http://</a:t>
            </a:r>
            <a:r>
              <a:rPr lang="cs-CZ" dirty="0" smtClean="0">
                <a:latin typeface="+mj-lt"/>
              </a:rPr>
              <a:t>files.teambuilding-cz.cz/system_preview_detail_200005628-f1efff2430/ly%C5%BEe.jpg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www.office.</a:t>
            </a:r>
            <a:r>
              <a:rPr lang="cs-CZ" dirty="0" err="1" smtClean="0">
                <a:latin typeface="+mj-lt"/>
              </a:rPr>
              <a:t>microsoft.com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15960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1184</TotalTime>
  <Words>701</Words>
  <Application>Microsoft Office PowerPoint</Application>
  <PresentationFormat>Předvádění na obrazovce (4:3)</PresentationFormat>
  <Paragraphs>238</Paragraphs>
  <Slides>30</Slides>
  <Notes>30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 O dborné U čiliště                a Z ákladní Š kola praktická Holešov    </vt:lpstr>
      <vt:lpstr> Téma: Péče o zdraví  6. Význam pohybu a sportu </vt:lpstr>
      <vt:lpstr> Důležitou součástí životního stylu je pravidelný pohyb,  </vt:lpstr>
      <vt:lpstr> Jaký je význam pohybu pro tělo? </vt:lpstr>
      <vt:lpstr>Podpořte zdravý životní styl a oběhněte s námi brněnskou přehradu...</vt:lpstr>
      <vt:lpstr>Má pohyb význam také pro psychiku?</vt:lpstr>
      <vt:lpstr>Význam pro odolnost?</vt:lpstr>
      <vt:lpstr>  Zabezpečení  tělesné aktivity  </vt:lpstr>
      <vt:lpstr>Požadavky na TV?</vt:lpstr>
      <vt:lpstr>Přirozené aktivity</vt:lpstr>
      <vt:lpstr>Jak volíme sportovní aktivity? </vt:lpstr>
      <vt:lpstr> Kde ve městě budeme hledat sportovní aktivity? </vt:lpstr>
      <vt:lpstr>V tělocvičnách tělovýchovných jednot</vt:lpstr>
      <vt:lpstr> TV jednoty  využívají tělocvičny </vt:lpstr>
      <vt:lpstr>Fit – centra – posilovna</vt:lpstr>
      <vt:lpstr>Domy mládeže </vt:lpstr>
      <vt:lpstr>Stadióny </vt:lpstr>
      <vt:lpstr>Fotbal Dětský fotbalový pohár Hlavními cíli organizátorů poháru jsou především objevení  nových talentů pro pražské fotbalové kluby a podnícení  zájmu o fotbal a sport obecně již u těch nejmladších dětí.</vt:lpstr>
      <vt:lpstr>Plavecké bazény </vt:lpstr>
      <vt:lpstr>Cyklistické  zájezdy </vt:lpstr>
      <vt:lpstr>Běh</vt:lpstr>
      <vt:lpstr> Jak si cvičení zpestřit? </vt:lpstr>
      <vt:lpstr>Vycházky do přírody</vt:lpstr>
      <vt:lpstr> Jsem-li fyzicky unaven z práce? </vt:lpstr>
      <vt:lpstr>Vodní sporty</vt:lpstr>
      <vt:lpstr>Zdroje a literatura</vt:lpstr>
      <vt:lpstr> Zdroje a adresy </vt:lpstr>
      <vt:lpstr> Zdroje a adresy </vt:lpstr>
      <vt:lpstr> Zdroje a adresy </vt:lpstr>
      <vt:lpstr> Zdroje a adresy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75</cp:revision>
  <dcterms:created xsi:type="dcterms:W3CDTF">2013-11-06T10:40:35Z</dcterms:created>
  <dcterms:modified xsi:type="dcterms:W3CDTF">2014-02-06T09:33:20Z</dcterms:modified>
</cp:coreProperties>
</file>