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8" r:id="rId3"/>
    <p:sldId id="259" r:id="rId4"/>
    <p:sldId id="260" r:id="rId5"/>
    <p:sldId id="261" r:id="rId6"/>
    <p:sldId id="263" r:id="rId7"/>
    <p:sldId id="264" r:id="rId8"/>
    <p:sldId id="265" r:id="rId9"/>
    <p:sldId id="266" r:id="rId10"/>
    <p:sldId id="267" r:id="rId11"/>
    <p:sldId id="268" r:id="rId12"/>
    <p:sldId id="269" r:id="rId13"/>
    <p:sldId id="270" r:id="rId14"/>
    <p:sldId id="262"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90B0163B-29E3-4EC2-8C90-940A100632D7}" type="datetimeFigureOut">
              <a:rPr lang="cs-CZ" smtClean="0"/>
              <a:pPr/>
              <a:t>6.2.2014</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CFAA6AE1-2D0C-4015-AF81-34CEA0A1E2E9}"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90B0163B-29E3-4EC2-8C90-940A100632D7}" type="datetimeFigureOut">
              <a:rPr lang="cs-CZ" smtClean="0"/>
              <a:pPr/>
              <a:t>6.2.2014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CFAA6AE1-2D0C-4015-AF81-34CEA0A1E2E9}" type="slidenum">
              <a:rPr lang="cs-CZ" smtClean="0"/>
              <a:pPr/>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90B0163B-29E3-4EC2-8C90-940A100632D7}" type="datetimeFigureOut">
              <a:rPr lang="cs-CZ" smtClean="0"/>
              <a:pPr/>
              <a:t>6.2.2014</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FAA6AE1-2D0C-4015-AF81-34CEA0A1E2E9}" type="slidenum">
              <a:rPr lang="cs-CZ" smtClean="0"/>
              <a:pPr/>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90B0163B-29E3-4EC2-8C90-940A100632D7}" type="datetimeFigureOut">
              <a:rPr lang="cs-CZ" smtClean="0"/>
              <a:pPr/>
              <a:t>6.2.2014</a:t>
            </a:fld>
            <a:endParaRPr lang="cs-CZ"/>
          </a:p>
        </p:txBody>
      </p:sp>
      <p:sp>
        <p:nvSpPr>
          <p:cNvPr id="10" name="Zástupný symbol pro číslo snímku 9"/>
          <p:cNvSpPr>
            <a:spLocks noGrp="1"/>
          </p:cNvSpPr>
          <p:nvPr>
            <p:ph type="sldNum" sz="quarter" idx="16"/>
          </p:nvPr>
        </p:nvSpPr>
        <p:spPr/>
        <p:txBody>
          <a:bodyPr rtlCol="0"/>
          <a:lstStyle/>
          <a:p>
            <a:fld id="{CFAA6AE1-2D0C-4015-AF81-34CEA0A1E2E9}" type="slidenum">
              <a:rPr lang="cs-CZ" smtClean="0"/>
              <a:pPr/>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Klepnutím lze upravit styl předlohy nadpisů.</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90B0163B-29E3-4EC2-8C90-940A100632D7}" type="datetimeFigureOut">
              <a:rPr lang="cs-CZ" smtClean="0"/>
              <a:pPr/>
              <a:t>6.2.2014</a:t>
            </a:fld>
            <a:endParaRPr lang="cs-CZ"/>
          </a:p>
        </p:txBody>
      </p:sp>
      <p:sp>
        <p:nvSpPr>
          <p:cNvPr id="12" name="Zástupný symbol pro číslo snímku 11"/>
          <p:cNvSpPr>
            <a:spLocks noGrp="1"/>
          </p:cNvSpPr>
          <p:nvPr>
            <p:ph type="sldNum" sz="quarter" idx="16"/>
          </p:nvPr>
        </p:nvSpPr>
        <p:spPr/>
        <p:txBody>
          <a:bodyPr rtlCol="0"/>
          <a:lstStyle/>
          <a:p>
            <a:fld id="{CFAA6AE1-2D0C-4015-AF81-34CEA0A1E2E9}" type="slidenum">
              <a:rPr lang="cs-CZ" smtClean="0"/>
              <a:pPr/>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90B0163B-29E3-4EC2-8C90-940A100632D7}" type="datetimeFigureOut">
              <a:rPr lang="cs-CZ" smtClean="0"/>
              <a:pPr/>
              <a:t>6.2.2014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CFAA6AE1-2D0C-4015-AF81-34CEA0A1E2E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0B0163B-29E3-4EC2-8C90-940A100632D7}" type="datetimeFigureOut">
              <a:rPr lang="cs-CZ" smtClean="0"/>
              <a:pPr/>
              <a:t>6.2.2014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CFAA6AE1-2D0C-4015-AF81-34CEA0A1E2E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0B0163B-29E3-4EC2-8C90-940A100632D7}" type="datetimeFigureOut">
              <a:rPr lang="cs-CZ" smtClean="0"/>
              <a:pPr/>
              <a:t>6.2.2014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CFAA6AE1-2D0C-4015-AF81-34CEA0A1E2E9}" type="slidenum">
              <a:rPr lang="cs-CZ" smtClean="0"/>
              <a:pPr/>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Klepnutím lze upravit styl předlohy nadpisů.</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90B0163B-29E3-4EC2-8C90-940A100632D7}" type="datetimeFigureOut">
              <a:rPr lang="cs-CZ" smtClean="0"/>
              <a:pPr/>
              <a:t>6.2.2014</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CFAA6AE1-2D0C-4015-AF81-34CEA0A1E2E9}" type="slidenum">
              <a:rPr lang="cs-CZ" smtClean="0"/>
              <a:pPr/>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Klepnutím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0B0163B-29E3-4EC2-8C90-940A100632D7}" type="datetimeFigureOut">
              <a:rPr lang="cs-CZ" smtClean="0"/>
              <a:pPr/>
              <a:t>6.2.2014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AA6AE1-2D0C-4015-AF81-34CEA0A1E2E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90B0163B-29E3-4EC2-8C90-940A100632D7}" type="datetimeFigureOut">
              <a:rPr lang="cs-CZ" smtClean="0"/>
              <a:pPr/>
              <a:t>6.2.2014</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CFAA6AE1-2D0C-4015-AF81-34CEA0A1E2E9}"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90B0163B-29E3-4EC2-8C90-940A100632D7}" type="datetimeFigureOut">
              <a:rPr lang="cs-CZ" smtClean="0"/>
              <a:pPr/>
              <a:t>6.2.2014</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FAA6AE1-2D0C-4015-AF81-34CEA0A1E2E9}"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kratke-filmy.cz/starec-a-more" TargetMode="External"/><Relationship Id="rId2" Type="http://schemas.openxmlformats.org/officeDocument/2006/relationships/hyperlink" Target="http://www.youtube.com/watch?v=26OhdvM023Q" TargetMode="Externa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hyperlink" Target="http://www.youtube.com/watch?v=JIzCl2RR624"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commons.wikimedia.org/wiki/File:Romain_Rolland_1915.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algn="ctr"/>
            <a:r>
              <a:rPr lang="cs-CZ" dirty="0" smtClean="0"/>
              <a:t>Stařec a moře, </a:t>
            </a:r>
            <a:r>
              <a:rPr lang="cs-CZ" dirty="0" err="1" smtClean="0"/>
              <a:t>petr</a:t>
            </a:r>
            <a:r>
              <a:rPr lang="cs-CZ" dirty="0" smtClean="0"/>
              <a:t> a </a:t>
            </a:r>
            <a:r>
              <a:rPr lang="cs-CZ" dirty="0" err="1" smtClean="0"/>
              <a:t>lucie</a:t>
            </a:r>
            <a:endParaRPr lang="cs-CZ" dirty="0"/>
          </a:p>
        </p:txBody>
      </p:sp>
      <p:sp>
        <p:nvSpPr>
          <p:cNvPr id="3" name="Podnadpis 2"/>
          <p:cNvSpPr>
            <a:spLocks noGrp="1"/>
          </p:cNvSpPr>
          <p:nvPr>
            <p:ph type="subTitle" idx="1"/>
          </p:nvPr>
        </p:nvSpPr>
        <p:spPr/>
        <p:txBody>
          <a:bodyPr/>
          <a:lstStyle/>
          <a:p>
            <a:endParaRPr lang="cs-CZ"/>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endParaRPr lang="cs-CZ" dirty="0"/>
          </a:p>
        </p:txBody>
      </p:sp>
      <p:graphicFrame>
        <p:nvGraphicFramePr>
          <p:cNvPr id="5" name="Zástupný symbol pro obsah 4"/>
          <p:cNvGraphicFramePr>
            <a:graphicFrameLocks noGrp="1"/>
          </p:cNvGraphicFramePr>
          <p:nvPr>
            <p:ph sz="quarter" idx="1"/>
          </p:nvPr>
        </p:nvGraphicFramePr>
        <p:xfrm>
          <a:off x="457200" y="1600200"/>
          <a:ext cx="7467600" cy="2865120"/>
        </p:xfrm>
        <a:graphic>
          <a:graphicData uri="http://schemas.openxmlformats.org/drawingml/2006/table">
            <a:tbl>
              <a:tblPr firstRow="1" bandRow="1">
                <a:tableStyleId>{5C22544A-7EE6-4342-B048-85BDC9FD1C3A}</a:tableStyleId>
              </a:tblPr>
              <a:tblGrid>
                <a:gridCol w="7467600"/>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NÁZEV ŠKOLY</a:t>
                      </a:r>
                      <a:r>
                        <a:rPr lang="cs-CZ" sz="1800" dirty="0" smtClean="0">
                          <a:solidFill>
                            <a:schemeClr val="accent1">
                              <a:lumMod val="75000"/>
                            </a:schemeClr>
                          </a:solidFill>
                        </a:rPr>
                        <a:t>: </a:t>
                      </a:r>
                      <a:r>
                        <a:rPr lang="cs-CZ" sz="1800" b="0" dirty="0" smtClean="0"/>
                        <a:t>Gymnázium Lovosice, Sady pionýrů 600/6</a:t>
                      </a:r>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ČÍSLO PROJEKTU</a:t>
                      </a:r>
                      <a:r>
                        <a:rPr lang="cs-CZ" sz="1800" dirty="0" smtClean="0">
                          <a:solidFill>
                            <a:schemeClr val="accent1">
                              <a:lumMod val="75000"/>
                            </a:schemeClr>
                          </a:solidFill>
                        </a:rPr>
                        <a:t>: </a:t>
                      </a:r>
                      <a:r>
                        <a:rPr lang="cs-CZ" sz="1800" b="0" dirty="0" smtClean="0"/>
                        <a:t>CZ.1.07/1.5.00/34.1073</a:t>
                      </a:r>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NÁZEV MATERIÁLU</a:t>
                      </a:r>
                      <a:r>
                        <a:rPr lang="cs-CZ" sz="1800" dirty="0" smtClean="0">
                          <a:solidFill>
                            <a:schemeClr val="accent1">
                              <a:lumMod val="75000"/>
                            </a:schemeClr>
                          </a:solidFill>
                        </a:rPr>
                        <a:t>:</a:t>
                      </a:r>
                      <a:r>
                        <a:rPr lang="cs-CZ" sz="1800" baseline="0" dirty="0" smtClean="0">
                          <a:solidFill>
                            <a:schemeClr val="accent1">
                              <a:lumMod val="75000"/>
                            </a:schemeClr>
                          </a:solidFill>
                        </a:rPr>
                        <a:t> </a:t>
                      </a:r>
                      <a:r>
                        <a:rPr lang="cs-CZ" sz="1800" baseline="0" dirty="0" smtClean="0">
                          <a:solidFill>
                            <a:schemeClr val="tx1"/>
                          </a:solidFill>
                        </a:rPr>
                        <a:t>VY_32_INOVACE_2B_10_Stařec a moře, Petr a Lucie</a:t>
                      </a:r>
                      <a:endParaRPr lang="cs-CZ" sz="1800" b="0" dirty="0" smtClean="0">
                        <a:solidFill>
                          <a:schemeClr val="tx1"/>
                        </a:solidFill>
                      </a:endParaRPr>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TÉMA SADY</a:t>
                      </a:r>
                      <a:r>
                        <a:rPr lang="cs-CZ" sz="1800" dirty="0" smtClean="0">
                          <a:solidFill>
                            <a:schemeClr val="tx1"/>
                          </a:solidFill>
                        </a:rPr>
                        <a:t>: Literatura 19. a 20. století</a:t>
                      </a:r>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ROČNÍK</a:t>
                      </a:r>
                      <a:r>
                        <a:rPr lang="cs-CZ" sz="1800" dirty="0" smtClean="0">
                          <a:solidFill>
                            <a:schemeClr val="accent1">
                              <a:lumMod val="75000"/>
                            </a:schemeClr>
                          </a:solidFill>
                        </a:rPr>
                        <a:t>:  </a:t>
                      </a:r>
                      <a:r>
                        <a:rPr lang="cs-CZ" sz="1800" dirty="0" smtClean="0">
                          <a:solidFill>
                            <a:schemeClr val="tx1"/>
                          </a:solidFill>
                        </a:rPr>
                        <a:t>septima</a:t>
                      </a:r>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DATUM VZNIKU: </a:t>
                      </a:r>
                      <a:r>
                        <a:rPr lang="cs-CZ" sz="1800" baseline="0" dirty="0" smtClean="0">
                          <a:solidFill>
                            <a:schemeClr val="tx1"/>
                          </a:solidFill>
                        </a:rPr>
                        <a:t> leden</a:t>
                      </a:r>
                      <a:r>
                        <a:rPr lang="cs-CZ" sz="1800" dirty="0" smtClean="0">
                          <a:solidFill>
                            <a:schemeClr val="tx1"/>
                          </a:solidFill>
                        </a:rPr>
                        <a:t> 2014</a:t>
                      </a:r>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AUTOR</a:t>
                      </a:r>
                      <a:r>
                        <a:rPr lang="cs-CZ" sz="1800" dirty="0" smtClean="0">
                          <a:solidFill>
                            <a:schemeClr val="accent1">
                              <a:lumMod val="75000"/>
                            </a:schemeClr>
                          </a:solidFill>
                        </a:rPr>
                        <a:t>: </a:t>
                      </a:r>
                      <a:r>
                        <a:rPr lang="cs-CZ" sz="1800" b="0" dirty="0" smtClean="0">
                          <a:solidFill>
                            <a:schemeClr val="tx1"/>
                          </a:solidFill>
                        </a:rPr>
                        <a:t>Mgr. Kateřina Benešová</a:t>
                      </a:r>
                    </a:p>
                  </a:txBody>
                  <a:tcPr/>
                </a:tc>
              </a:tr>
            </a:tbl>
          </a:graphicData>
        </a:graphic>
      </p:graphicFrame>
      <p:pic>
        <p:nvPicPr>
          <p:cNvPr id="9237" name="Picture 5" descr="GYMLOVO_logo BRV"/>
          <p:cNvPicPr>
            <a:picLocks noChangeAspect="1" noChangeArrowheads="1"/>
          </p:cNvPicPr>
          <p:nvPr/>
        </p:nvPicPr>
        <p:blipFill>
          <a:blip r:embed="rId2" cstate="print"/>
          <a:srcRect/>
          <a:stretch>
            <a:fillRect/>
          </a:stretch>
        </p:blipFill>
        <p:spPr bwMode="auto">
          <a:xfrm>
            <a:off x="3924300" y="260350"/>
            <a:ext cx="720725" cy="720725"/>
          </a:xfrm>
          <a:prstGeom prst="rect">
            <a:avLst/>
          </a:prstGeom>
          <a:noFill/>
          <a:ln w="9525">
            <a:noFill/>
            <a:miter lim="800000"/>
            <a:headEnd/>
            <a:tailEnd/>
          </a:ln>
        </p:spPr>
      </p:pic>
      <p:pic>
        <p:nvPicPr>
          <p:cNvPr id="7" name="Obrázek 4"/>
          <p:cNvPicPr>
            <a:picLocks noChangeAspect="1"/>
          </p:cNvPicPr>
          <p:nvPr/>
        </p:nvPicPr>
        <p:blipFill>
          <a:blip r:embed="rId3" cstate="print"/>
          <a:srcRect/>
          <a:stretch>
            <a:fillRect/>
          </a:stretch>
        </p:blipFill>
        <p:spPr bwMode="auto">
          <a:xfrm>
            <a:off x="1619250" y="5013325"/>
            <a:ext cx="5407025" cy="104616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lstStyle/>
          <a:p>
            <a:r>
              <a:rPr lang="cs-CZ" dirty="0" smtClean="0"/>
              <a:t>Materiál je určen k práci s texty. Studenti se na hodinu připravovali četbou novely Stařec a moře, jejíž znalost následně využívali při zpracovávání úkolů k ukázce. Práce s textem Petr a Lucie byla teoreticky podpořena referátem studentky na základě vlastní četby. Audio a video ukázky sloužily k dokreslení celé tematiky.</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Stařec a moře – obecné informace</a:t>
            </a:r>
            <a:endParaRPr lang="cs-CZ" dirty="0"/>
          </a:p>
        </p:txBody>
      </p:sp>
      <p:sp>
        <p:nvSpPr>
          <p:cNvPr id="3" name="Zástupný symbol pro obsah 2"/>
          <p:cNvSpPr>
            <a:spLocks noGrp="1"/>
          </p:cNvSpPr>
          <p:nvPr>
            <p:ph sz="quarter" idx="1"/>
          </p:nvPr>
        </p:nvSpPr>
        <p:spPr/>
        <p:txBody>
          <a:bodyPr/>
          <a:lstStyle/>
          <a:p>
            <a:r>
              <a:rPr lang="cs-CZ" dirty="0" smtClean="0"/>
              <a:t>Novela</a:t>
            </a:r>
          </a:p>
          <a:p>
            <a:r>
              <a:rPr lang="cs-CZ" dirty="0" smtClean="0"/>
              <a:t>E. </a:t>
            </a:r>
            <a:r>
              <a:rPr lang="cs-CZ" dirty="0" err="1" smtClean="0"/>
              <a:t>Hemingway</a:t>
            </a:r>
            <a:r>
              <a:rPr lang="cs-CZ" dirty="0" smtClean="0"/>
              <a:t> za ni dostal Nobelovu cenu</a:t>
            </a:r>
          </a:p>
          <a:p>
            <a:r>
              <a:rPr lang="cs-CZ" dirty="0" smtClean="0"/>
              <a:t>Téma: boj člověka s přírodou</a:t>
            </a:r>
          </a:p>
          <a:p>
            <a:r>
              <a:rPr lang="cs-CZ" dirty="0" smtClean="0"/>
              <a:t>Metoda ledovce</a:t>
            </a:r>
          </a:p>
          <a:p>
            <a:r>
              <a:rPr lang="cs-CZ" dirty="0" smtClean="0"/>
              <a:t>Autobiografické prvky: Kuba, </a:t>
            </a:r>
          </a:p>
          <a:p>
            <a:pPr>
              <a:buNone/>
            </a:pPr>
            <a:r>
              <a:rPr lang="cs-CZ" dirty="0" smtClean="0"/>
              <a:t>   rybaření</a:t>
            </a:r>
          </a:p>
          <a:p>
            <a:r>
              <a:rPr lang="cs-CZ" dirty="0" smtClean="0"/>
              <a:t>Úsporný styl – rysy </a:t>
            </a:r>
            <a:r>
              <a:rPr lang="cs-CZ" dirty="0" err="1" smtClean="0"/>
              <a:t>mluvenosti</a:t>
            </a:r>
            <a:endParaRPr lang="cs-CZ" dirty="0" smtClean="0"/>
          </a:p>
          <a:p>
            <a:pPr>
              <a:buNone/>
            </a:pPr>
            <a:r>
              <a:rPr lang="cs-CZ" dirty="0" smtClean="0"/>
              <a:t>   nebo publicistiky</a:t>
            </a:r>
            <a:endParaRPr lang="cs-CZ" dirty="0"/>
          </a:p>
        </p:txBody>
      </p:sp>
      <p:pic>
        <p:nvPicPr>
          <p:cNvPr id="4" name="Obrázek 3" descr="95773904621274100a262d207a24a96a04dd64ba263147.jpg"/>
          <p:cNvPicPr>
            <a:picLocks noChangeAspect="1"/>
          </p:cNvPicPr>
          <p:nvPr/>
        </p:nvPicPr>
        <p:blipFill>
          <a:blip r:embed="rId2" cstate="print"/>
          <a:stretch>
            <a:fillRect/>
          </a:stretch>
        </p:blipFill>
        <p:spPr>
          <a:xfrm>
            <a:off x="5508104" y="2708920"/>
            <a:ext cx="3419872" cy="3730769"/>
          </a:xfrm>
          <a:prstGeom prst="rect">
            <a:avLst/>
          </a:prstGeom>
        </p:spPr>
      </p:pic>
      <p:sp>
        <p:nvSpPr>
          <p:cNvPr id="5" name="TextovéPole 4"/>
          <p:cNvSpPr txBox="1"/>
          <p:nvPr/>
        </p:nvSpPr>
        <p:spPr>
          <a:xfrm>
            <a:off x="6876256" y="6488668"/>
            <a:ext cx="864096" cy="369332"/>
          </a:xfrm>
          <a:prstGeom prst="rect">
            <a:avLst/>
          </a:prstGeom>
          <a:noFill/>
        </p:spPr>
        <p:txBody>
          <a:bodyPr wrap="square" rtlCol="0">
            <a:spAutoFit/>
          </a:bodyPr>
          <a:lstStyle/>
          <a:p>
            <a:r>
              <a:rPr lang="cs-CZ" dirty="0" smtClean="0"/>
              <a:t>Obr. 1</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Ukázka Stařec a moře</a:t>
            </a:r>
            <a:endParaRPr lang="cs-CZ" dirty="0"/>
          </a:p>
        </p:txBody>
      </p:sp>
      <p:sp>
        <p:nvSpPr>
          <p:cNvPr id="3" name="Zástupný symbol pro obsah 2"/>
          <p:cNvSpPr>
            <a:spLocks noGrp="1"/>
          </p:cNvSpPr>
          <p:nvPr>
            <p:ph sz="quarter" idx="1"/>
          </p:nvPr>
        </p:nvSpPr>
        <p:spPr>
          <a:xfrm>
            <a:off x="612648" y="1600200"/>
            <a:ext cx="8153400" cy="5069160"/>
          </a:xfrm>
        </p:spPr>
        <p:txBody>
          <a:bodyPr>
            <a:normAutofit fontScale="70000" lnSpcReduction="20000"/>
          </a:bodyPr>
          <a:lstStyle/>
          <a:p>
            <a:pPr>
              <a:buNone/>
            </a:pPr>
            <a:r>
              <a:rPr lang="cs-CZ" dirty="0" smtClean="0"/>
              <a:t>    </a:t>
            </a:r>
            <a:r>
              <a:rPr lang="cs-CZ" sz="3100" dirty="0" smtClean="0"/>
              <a:t>Žralok je rychle dohnal odzadu, a když se vrhl na rybu, viděl stařec jeho otevřenou tlamu a podivné oči a slyšel cvaknutí jeho zubů, když se zahryzl do rybího masa těsně nad ocasem. Žraločí hlava vyčnívala z vody a jeho hřbet se vynořoval a stařec slyšel, jak se na jeho velké rybě trhá kůže a maso. V tom okamžiku stařec vrazil harpunu žralokovi do hlavy v těch místech, kde spojnice mezi očima protínala čáru, táhnoucí se mu od nosu přímo vzad. Ty čáry nebylo ve skutečnosti vidět. Bylo vidět jen těžkou špičatou modrou hlavu a veliké oči a cvakající, dravě chňapající hltavé čelisti. Ale v těch místech má žralok mozek a stařec ho tam zasáhl. Zasáhl ho svýma krví pomazanýma rukama a vbodl mu tam dobře mířenou harpunu ze všech sil. Vrazil mu ji tam bez naděje, ale odhodlaně a s naprostou škodolibou nenávistí.</a:t>
            </a:r>
            <a:br>
              <a:rPr lang="cs-CZ" sz="3100" dirty="0" smtClean="0"/>
            </a:br>
            <a:r>
              <a:rPr lang="cs-CZ" dirty="0" smtClean="0"/>
              <a:t/>
            </a:r>
            <a:br>
              <a:rPr lang="cs-CZ" dirty="0" smtClean="0"/>
            </a:br>
            <a:endParaRPr lang="cs-CZ" dirty="0" smtClean="0"/>
          </a:p>
          <a:p>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k ukázce</a:t>
            </a:r>
            <a:endParaRPr lang="cs-CZ" dirty="0"/>
          </a:p>
        </p:txBody>
      </p:sp>
      <p:sp>
        <p:nvSpPr>
          <p:cNvPr id="3" name="Zástupný symbol pro obsah 2"/>
          <p:cNvSpPr>
            <a:spLocks noGrp="1"/>
          </p:cNvSpPr>
          <p:nvPr>
            <p:ph sz="quarter" idx="1"/>
          </p:nvPr>
        </p:nvSpPr>
        <p:spPr>
          <a:xfrm>
            <a:off x="612648" y="1600200"/>
            <a:ext cx="8153400" cy="5141168"/>
          </a:xfrm>
        </p:spPr>
        <p:txBody>
          <a:bodyPr>
            <a:normAutofit lnSpcReduction="10000"/>
          </a:bodyPr>
          <a:lstStyle/>
          <a:p>
            <a:pPr marL="514350" indent="-514350">
              <a:buFont typeface="+mj-lt"/>
              <a:buAutoNum type="arabicPeriod"/>
            </a:pPr>
            <a:r>
              <a:rPr lang="cs-CZ" sz="2400" dirty="0" smtClean="0"/>
              <a:t>Zasadit ukázku do kontextu celého díla.</a:t>
            </a:r>
          </a:p>
          <a:p>
            <a:pPr marL="834390" lvl="1" indent="-514350"/>
            <a:r>
              <a:rPr lang="cs-CZ" sz="2300" dirty="0" smtClean="0"/>
              <a:t>Stařec už ulovil rybu a nyní ji brání před žraloky</a:t>
            </a:r>
          </a:p>
          <a:p>
            <a:pPr marL="514350" indent="-514350">
              <a:buFont typeface="+mj-lt"/>
              <a:buAutoNum type="arabicPeriod"/>
            </a:pPr>
            <a:r>
              <a:rPr lang="cs-CZ" sz="2400" dirty="0" smtClean="0"/>
              <a:t>Charakteristika hlavní postavy.</a:t>
            </a:r>
          </a:p>
          <a:p>
            <a:pPr marL="834390" lvl="1" indent="-514350"/>
            <a:r>
              <a:rPr lang="cs-CZ" sz="2300" dirty="0" smtClean="0"/>
              <a:t>Santiago – odhodlaný, odvážný, nezlomný, zoufalý</a:t>
            </a:r>
          </a:p>
          <a:p>
            <a:pPr marL="514350" indent="-514350">
              <a:buFont typeface="+mj-lt"/>
              <a:buAutoNum type="arabicPeriod"/>
            </a:pPr>
            <a:r>
              <a:rPr lang="cs-CZ" sz="2400" dirty="0" smtClean="0"/>
              <a:t>Dokažte na textu, že autor se vyznal v tematice, o níž píše.</a:t>
            </a:r>
          </a:p>
          <a:p>
            <a:pPr marL="834390" lvl="1" indent="-514350"/>
            <a:r>
              <a:rPr lang="cs-CZ" sz="2300" dirty="0" smtClean="0"/>
              <a:t>Popis žraloka a místa zásahu</a:t>
            </a:r>
          </a:p>
          <a:p>
            <a:pPr marL="514350" indent="-514350">
              <a:buFont typeface="+mj-lt"/>
              <a:buAutoNum type="arabicPeriod"/>
            </a:pPr>
            <a:r>
              <a:rPr lang="cs-CZ" sz="2400" dirty="0" smtClean="0"/>
              <a:t>Která pasáž textu je nejvíce subjektivní a proč?</a:t>
            </a:r>
          </a:p>
          <a:p>
            <a:pPr marL="834390" lvl="1" indent="-514350"/>
            <a:r>
              <a:rPr lang="cs-CZ" sz="2300" dirty="0" smtClean="0"/>
              <a:t>Závěr ukázky – emoce starce, co v danou chvíli cítí</a:t>
            </a:r>
          </a:p>
          <a:p>
            <a:pPr marL="514350" indent="-514350">
              <a:buFont typeface="+mj-lt"/>
              <a:buAutoNum type="arabicPeriod"/>
            </a:pPr>
            <a:r>
              <a:rPr lang="cs-CZ" sz="2400" dirty="0" smtClean="0"/>
              <a:t>Jazykový rozbor</a:t>
            </a:r>
          </a:p>
          <a:p>
            <a:pPr marL="834390" lvl="1" indent="-514350"/>
            <a:r>
              <a:rPr lang="cs-CZ" sz="2300" dirty="0" smtClean="0"/>
              <a:t>Spisovný jazyk, často se opakují slova – žralok, stařec, jeho, bylo </a:t>
            </a:r>
            <a:r>
              <a:rPr lang="cs-CZ" sz="2300" dirty="0" smtClean="0">
                <a:sym typeface="Wingdings" pitchFamily="2" charset="2"/>
              </a:rPr>
              <a:t> monotónnost, slova spojená s rybářstvím - harpuna</a:t>
            </a:r>
            <a:endParaRPr lang="cs-CZ" sz="23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10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Petr a Lucie – obecné informace</a:t>
            </a:r>
            <a:endParaRPr lang="cs-CZ" dirty="0"/>
          </a:p>
        </p:txBody>
      </p:sp>
      <p:sp>
        <p:nvSpPr>
          <p:cNvPr id="3" name="Zástupný symbol pro obsah 2"/>
          <p:cNvSpPr>
            <a:spLocks noGrp="1"/>
          </p:cNvSpPr>
          <p:nvPr>
            <p:ph sz="quarter" idx="1"/>
          </p:nvPr>
        </p:nvSpPr>
        <p:spPr>
          <a:xfrm>
            <a:off x="612648" y="1600200"/>
            <a:ext cx="8531352" cy="5141168"/>
          </a:xfrm>
        </p:spPr>
        <p:txBody>
          <a:bodyPr/>
          <a:lstStyle/>
          <a:p>
            <a:r>
              <a:rPr lang="cs-CZ" dirty="0" smtClean="0"/>
              <a:t>Lyrická novela</a:t>
            </a:r>
          </a:p>
          <a:p>
            <a:r>
              <a:rPr lang="cs-CZ" dirty="0" smtClean="0"/>
              <a:t>Tematika 1. světové války</a:t>
            </a:r>
          </a:p>
          <a:p>
            <a:r>
              <a:rPr lang="cs-CZ" dirty="0" smtClean="0"/>
              <a:t>Vystavěno na kontrastech: láska x válka, Petr z bohaté rodiny x Lucie z chudé</a:t>
            </a:r>
          </a:p>
          <a:p>
            <a:r>
              <a:rPr lang="cs-CZ" dirty="0" smtClean="0"/>
              <a:t>Děj se odehrává v Paříži během2 měsíců</a:t>
            </a:r>
          </a:p>
          <a:p>
            <a:r>
              <a:rPr lang="cs-CZ" dirty="0" smtClean="0"/>
              <a:t>Nenaplněný cit (čistá láska, nepošpiněná, nevinná, mladá) vs. krutá válka (nese</a:t>
            </a:r>
          </a:p>
          <a:p>
            <a:pPr>
              <a:spcBef>
                <a:spcPts val="0"/>
              </a:spcBef>
              <a:buNone/>
            </a:pPr>
            <a:r>
              <a:rPr lang="cs-CZ" dirty="0" smtClean="0"/>
              <a:t>   smrt, špinavá, nelítostná, </a:t>
            </a:r>
          </a:p>
          <a:p>
            <a:pPr>
              <a:spcBef>
                <a:spcPts val="0"/>
              </a:spcBef>
              <a:buNone/>
            </a:pPr>
            <a:r>
              <a:rPr lang="cs-CZ" dirty="0" smtClean="0"/>
              <a:t>   nemravná)</a:t>
            </a:r>
          </a:p>
          <a:p>
            <a:r>
              <a:rPr lang="cs-CZ" dirty="0" smtClean="0"/>
              <a:t>Tragický konec</a:t>
            </a:r>
            <a:endParaRPr lang="cs-CZ" dirty="0"/>
          </a:p>
        </p:txBody>
      </p:sp>
      <p:sp>
        <p:nvSpPr>
          <p:cNvPr id="5" name="TextovéPole 4"/>
          <p:cNvSpPr txBox="1"/>
          <p:nvPr/>
        </p:nvSpPr>
        <p:spPr>
          <a:xfrm>
            <a:off x="7956376" y="5157192"/>
            <a:ext cx="395536" cy="1200329"/>
          </a:xfrm>
          <a:prstGeom prst="rect">
            <a:avLst/>
          </a:prstGeom>
          <a:noFill/>
        </p:spPr>
        <p:txBody>
          <a:bodyPr wrap="square" rtlCol="0">
            <a:spAutoFit/>
          </a:bodyPr>
          <a:lstStyle/>
          <a:p>
            <a:r>
              <a:rPr lang="cs-CZ" dirty="0" smtClean="0"/>
              <a:t>O</a:t>
            </a:r>
          </a:p>
          <a:p>
            <a:r>
              <a:rPr lang="cs-CZ" dirty="0" smtClean="0"/>
              <a:t>b</a:t>
            </a:r>
          </a:p>
          <a:p>
            <a:r>
              <a:rPr lang="cs-CZ" dirty="0" smtClean="0"/>
              <a:t>r.</a:t>
            </a:r>
          </a:p>
          <a:p>
            <a:r>
              <a:rPr lang="cs-CZ" dirty="0"/>
              <a:t>2</a:t>
            </a:r>
          </a:p>
        </p:txBody>
      </p:sp>
      <p:pic>
        <p:nvPicPr>
          <p:cNvPr id="6" name="Obrázek 5" descr="img.jpg"/>
          <p:cNvPicPr>
            <a:picLocks noChangeAspect="1"/>
          </p:cNvPicPr>
          <p:nvPr/>
        </p:nvPicPr>
        <p:blipFill>
          <a:blip r:embed="rId2" cstate="print"/>
          <a:stretch>
            <a:fillRect/>
          </a:stretch>
        </p:blipFill>
        <p:spPr>
          <a:xfrm>
            <a:off x="6372200" y="4725144"/>
            <a:ext cx="1535657" cy="2132856"/>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Petr a Lucie - ukázka</a:t>
            </a:r>
            <a:endParaRPr lang="cs-CZ" dirty="0"/>
          </a:p>
        </p:txBody>
      </p:sp>
      <p:sp>
        <p:nvSpPr>
          <p:cNvPr id="3" name="Zástupný symbol pro obsah 2"/>
          <p:cNvSpPr>
            <a:spLocks noGrp="1"/>
          </p:cNvSpPr>
          <p:nvPr>
            <p:ph sz="quarter" idx="1"/>
          </p:nvPr>
        </p:nvSpPr>
        <p:spPr/>
        <p:txBody>
          <a:bodyPr>
            <a:normAutofit fontScale="77500" lnSpcReduction="20000"/>
          </a:bodyPr>
          <a:lstStyle/>
          <a:p>
            <a:pPr>
              <a:buNone/>
            </a:pPr>
            <a:r>
              <a:rPr lang="cs-CZ" dirty="0" smtClean="0"/>
              <a:t>    Zítřek - Ti kdo přijdou po nás, stěží si budou moci představit, kolik němého zoufalství a bezedného žalu bylo ve 4. roce války obsaženo v tomto slově - zítřek.</a:t>
            </a:r>
            <a:br>
              <a:rPr lang="cs-CZ" dirty="0" smtClean="0"/>
            </a:br>
            <a:r>
              <a:rPr lang="cs-CZ" dirty="0" smtClean="0"/>
              <a:t>...Taková únava! Naděje byly již tolikrát zklamány! Sta zítřků šla jeden za druhým, sta zítřků navlas podobných včerejšku a dnešku a vesměs vyplněných ničím a </a:t>
            </a:r>
            <a:r>
              <a:rPr lang="cs-CZ" dirty="0" smtClean="0"/>
              <a:t>čekáním, </a:t>
            </a:r>
            <a:r>
              <a:rPr lang="cs-CZ" dirty="0" err="1" smtClean="0"/>
              <a:t>čekáním</a:t>
            </a:r>
            <a:r>
              <a:rPr lang="cs-CZ" dirty="0" smtClean="0"/>
              <a:t> </a:t>
            </a:r>
            <a:r>
              <a:rPr lang="cs-CZ" dirty="0" smtClean="0"/>
              <a:t>na nic. Čas již neplynul. Rok byl jako </a:t>
            </a:r>
            <a:r>
              <a:rPr lang="cs-CZ" dirty="0" err="1" smtClean="0"/>
              <a:t>Styx</a:t>
            </a:r>
            <a:r>
              <a:rPr lang="cs-CZ" dirty="0" smtClean="0"/>
              <a:t>, podsvětní řeka, otáčející život kruhem černých a mastných vod, pochmurně se lesknoucích a vypadajících jako by stály. Zítřek? Zítřek je mrtev.</a:t>
            </a:r>
          </a:p>
          <a:p>
            <a:pPr>
              <a:buNone/>
            </a:pPr>
            <a:r>
              <a:rPr lang="cs-CZ" dirty="0" smtClean="0"/>
              <a:t>    Kráčeli pak tmou, opřeni jeden o druhého, a tiše plakali láskou. Na zemi jim pod kroky skřípalo rozbité sklo a dlažba krvácela. Kolem jejich lásky číhala smrt a noc. Ale nad jejich hlavami, nahoře mezi černými zdmi ulice, sbíhajícími se jako vysoký komín, v lůně nebes, bušilo jako v čarovném kruhu srdce hvězdy...</a:t>
            </a:r>
          </a:p>
          <a:p>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k ukázce</a:t>
            </a:r>
            <a:endParaRPr lang="cs-CZ" dirty="0"/>
          </a:p>
        </p:txBody>
      </p:sp>
      <p:sp>
        <p:nvSpPr>
          <p:cNvPr id="3" name="Zástupný symbol pro obsah 2"/>
          <p:cNvSpPr>
            <a:spLocks noGrp="1"/>
          </p:cNvSpPr>
          <p:nvPr>
            <p:ph sz="quarter" idx="1"/>
          </p:nvPr>
        </p:nvSpPr>
        <p:spPr>
          <a:xfrm>
            <a:off x="612648" y="1600200"/>
            <a:ext cx="8153400" cy="5069160"/>
          </a:xfrm>
        </p:spPr>
        <p:txBody>
          <a:bodyPr>
            <a:normAutofit fontScale="92500" lnSpcReduction="10000"/>
          </a:bodyPr>
          <a:lstStyle/>
          <a:p>
            <a:pPr marL="514350" indent="-514350">
              <a:buFont typeface="+mj-lt"/>
              <a:buAutoNum type="arabicPeriod"/>
            </a:pPr>
            <a:r>
              <a:rPr lang="cs-CZ" dirty="0" smtClean="0"/>
              <a:t>Doložte na ukázce, že text je velmi lyrický.</a:t>
            </a:r>
          </a:p>
          <a:p>
            <a:pPr marL="834390" lvl="1" indent="-514350"/>
            <a:r>
              <a:rPr lang="cs-CZ" dirty="0" smtClean="0"/>
              <a:t>Absence děje, úvahy, hodnocení, popisy</a:t>
            </a:r>
          </a:p>
          <a:p>
            <a:pPr marL="514350" indent="-514350">
              <a:buFont typeface="+mj-lt"/>
              <a:buAutoNum type="arabicPeriod"/>
            </a:pPr>
            <a:r>
              <a:rPr lang="cs-CZ" dirty="0" smtClean="0"/>
              <a:t>Jak je v textu hodnocena válka?</a:t>
            </a:r>
          </a:p>
          <a:p>
            <a:pPr marL="834390" lvl="1" indent="-514350"/>
            <a:r>
              <a:rPr lang="cs-CZ" dirty="0" smtClean="0"/>
              <a:t>Zoufalství, žal, únava, nedůvěra v budoucnost, odevzdanost, atd.</a:t>
            </a:r>
          </a:p>
          <a:p>
            <a:pPr marL="514350" indent="-514350">
              <a:buFont typeface="+mj-lt"/>
              <a:buAutoNum type="arabicPeriod"/>
            </a:pPr>
            <a:r>
              <a:rPr lang="cs-CZ" dirty="0" smtClean="0"/>
              <a:t>Vyhledejte básnické prostředky v ukázce a pojmenujte je:</a:t>
            </a:r>
          </a:p>
          <a:p>
            <a:pPr marL="834390" lvl="1" indent="-514350"/>
            <a:r>
              <a:rPr lang="cs-CZ" dirty="0" smtClean="0"/>
              <a:t>Personifikace: zítřek je mrtev, dlažba krvácela, srdce hvězdy</a:t>
            </a:r>
          </a:p>
          <a:p>
            <a:pPr marL="834390" lvl="1" indent="-514350"/>
            <a:r>
              <a:rPr lang="cs-CZ" dirty="0" smtClean="0"/>
              <a:t>Přirovnání: Rok byl jako </a:t>
            </a:r>
            <a:r>
              <a:rPr lang="cs-CZ" dirty="0" err="1" smtClean="0"/>
              <a:t>Styx</a:t>
            </a:r>
            <a:r>
              <a:rPr lang="cs-CZ" dirty="0" smtClean="0"/>
              <a:t>, bušilo jako v čarovném kruhu</a:t>
            </a:r>
          </a:p>
          <a:p>
            <a:pPr marL="834390" lvl="1" indent="-514350"/>
            <a:r>
              <a:rPr lang="cs-CZ" dirty="0" err="1" smtClean="0"/>
              <a:t>Oxymorón</a:t>
            </a:r>
            <a:r>
              <a:rPr lang="cs-CZ" dirty="0" smtClean="0"/>
              <a:t>: plakali láskou</a:t>
            </a:r>
          </a:p>
          <a:p>
            <a:pPr marL="834390" lvl="1" indent="-514350"/>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5" end="5"/>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3">
                                            <p:txEl>
                                              <p:pRg st="6" end="6"/>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Petr a Lucie – ukázka 2</a:t>
            </a:r>
            <a:endParaRPr lang="cs-CZ" dirty="0"/>
          </a:p>
        </p:txBody>
      </p:sp>
      <p:sp>
        <p:nvSpPr>
          <p:cNvPr id="3" name="Zástupný symbol pro obsah 2"/>
          <p:cNvSpPr>
            <a:spLocks noGrp="1"/>
          </p:cNvSpPr>
          <p:nvPr>
            <p:ph sz="quarter" idx="1"/>
          </p:nvPr>
        </p:nvSpPr>
        <p:spPr>
          <a:xfrm>
            <a:off x="612648" y="1600200"/>
            <a:ext cx="8153400" cy="5257800"/>
          </a:xfrm>
        </p:spPr>
        <p:txBody>
          <a:bodyPr>
            <a:normAutofit fontScale="62500" lnSpcReduction="20000"/>
          </a:bodyPr>
          <a:lstStyle/>
          <a:p>
            <a:pPr>
              <a:buNone/>
            </a:pPr>
            <a:r>
              <a:rPr lang="cs-CZ" dirty="0" smtClean="0"/>
              <a:t>     </a:t>
            </a:r>
            <a:r>
              <a:rPr lang="cs-CZ" sz="3100" dirty="0" smtClean="0"/>
              <a:t>Jejich tváře se políbily. Déšť toho využil, vklouzl pod nemotorný deštník a poškádlil je svými prsty po vlasech a po lících; jejich semknuté rty vsály studenou kapičku.</a:t>
            </a:r>
            <a:br>
              <a:rPr lang="cs-CZ" sz="3100" dirty="0" smtClean="0"/>
            </a:br>
            <a:r>
              <a:rPr lang="cs-CZ" sz="3100" dirty="0" smtClean="0"/>
              <a:t>Petr řekl:</a:t>
            </a:r>
            <a:br>
              <a:rPr lang="cs-CZ" sz="3100" dirty="0" smtClean="0"/>
            </a:br>
            <a:r>
              <a:rPr lang="cs-CZ" sz="3100" dirty="0" smtClean="0"/>
              <a:t>„Ale co ti ostatní?“</a:t>
            </a:r>
            <a:br>
              <a:rPr lang="cs-CZ" sz="3100" dirty="0" smtClean="0"/>
            </a:br>
            <a:r>
              <a:rPr lang="cs-CZ" sz="3100" dirty="0" smtClean="0"/>
              <a:t>„Kteří ostatní?“</a:t>
            </a:r>
            <a:br>
              <a:rPr lang="cs-CZ" sz="3100" dirty="0" smtClean="0"/>
            </a:br>
            <a:r>
              <a:rPr lang="cs-CZ" sz="3100" dirty="0" smtClean="0"/>
              <a:t>„Ti ubožáci,“ odpověděl Petr. „Všichni ti, kteří nejsou námi?“</a:t>
            </a:r>
            <a:br>
              <a:rPr lang="cs-CZ" sz="3100" dirty="0" smtClean="0"/>
            </a:br>
            <a:r>
              <a:rPr lang="cs-CZ" sz="3100" dirty="0" smtClean="0"/>
              <a:t>„Ať dělají totéž co my“ Ať milují!“</a:t>
            </a:r>
            <a:br>
              <a:rPr lang="cs-CZ" sz="3100" dirty="0" smtClean="0"/>
            </a:br>
            <a:r>
              <a:rPr lang="cs-CZ" sz="3100" dirty="0" smtClean="0"/>
              <a:t>„A nejsou milováni! To, Lucie, nemůže každý.“</a:t>
            </a:r>
            <a:br>
              <a:rPr lang="cs-CZ" sz="3100" dirty="0" smtClean="0"/>
            </a:br>
            <a:r>
              <a:rPr lang="cs-CZ" sz="3100" dirty="0" smtClean="0"/>
              <a:t>„I může!“</a:t>
            </a:r>
            <a:br>
              <a:rPr lang="cs-CZ" sz="3100" dirty="0" smtClean="0"/>
            </a:br>
            <a:r>
              <a:rPr lang="cs-CZ" sz="3100" dirty="0" smtClean="0"/>
              <a:t>„Nemůže Lucie. Neznáš cenu daru, který mi dáváš.“</a:t>
            </a:r>
            <a:br>
              <a:rPr lang="cs-CZ" sz="3100" dirty="0" smtClean="0"/>
            </a:br>
            <a:r>
              <a:rPr lang="cs-CZ" sz="3100" dirty="0" smtClean="0"/>
              <a:t>„Dávat své srdce lásce, své rty milenci, to je přece totéž jako dávat oči světlu; to není dávání, to je braní.“</a:t>
            </a:r>
            <a:br>
              <a:rPr lang="cs-CZ" sz="3100" dirty="0" smtClean="0"/>
            </a:br>
            <a:r>
              <a:rPr lang="cs-CZ" sz="3100" dirty="0" smtClean="0"/>
              <a:t>„Ale mnozí lidé jsou slepci.“</a:t>
            </a:r>
            <a:br>
              <a:rPr lang="cs-CZ" sz="3100" dirty="0" smtClean="0"/>
            </a:br>
            <a:r>
              <a:rPr lang="cs-CZ" sz="3100" dirty="0" smtClean="0"/>
              <a:t>„My je nevyléčíme, Petříčku. Dívejme se místo nich!“</a:t>
            </a:r>
            <a:br>
              <a:rPr lang="cs-CZ" sz="3100" dirty="0" smtClean="0"/>
            </a:br>
            <a:endParaRPr lang="cs-CZ" sz="3100" dirty="0" smtClean="0"/>
          </a:p>
          <a:p>
            <a:pPr>
              <a:buNone/>
            </a:pPr>
            <a:r>
              <a:rPr lang="cs-CZ" sz="3100" dirty="0" smtClean="0"/>
              <a:t>Otázky:</a:t>
            </a:r>
          </a:p>
          <a:p>
            <a:pPr>
              <a:buNone/>
            </a:pPr>
            <a:r>
              <a:rPr lang="cs-CZ" sz="3100" dirty="0" smtClean="0"/>
              <a:t>1. Charakteristika postav na základě dialogu. (individuální řešení)</a:t>
            </a:r>
            <a:endParaRPr lang="cs-CZ" dirty="0" smtClean="0"/>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Petr a Lucie – ukázka 3</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dirty="0" smtClean="0"/>
              <a:t>V témž okamžiku se silný pilíř, o nějž se opírali, pohnul a celý kostel se od základů zachvěl. Srdce zabušilo v Lucii tak, že v ní přehlušilo rachot výbuchu a křik věřících; a nemajíc kdy se bát nebo trpět, vrhla se, aby ho jako slepice svá kuřátka zakryla vlastním tělem, vrhla se na Petra, blaženě se usmívajícího při zavřených očích. Mateřským objetím si tu drahou hlavu ze všech sil přitiskla do klína a sklonila se nad Petrem, s ústy na jeho šíji, takže byli schouleni v nepatrné klubíčko. </a:t>
            </a:r>
            <a:br>
              <a:rPr lang="cs-CZ" dirty="0" smtClean="0"/>
            </a:br>
            <a:r>
              <a:rPr lang="cs-CZ" dirty="0" smtClean="0"/>
              <a:t>A mohutný pilíř je naráz pohřbil pod svými sutinami.</a:t>
            </a:r>
            <a:br>
              <a:rPr lang="cs-CZ" dirty="0" smtClean="0"/>
            </a:br>
            <a:r>
              <a:rPr lang="cs-CZ" dirty="0" smtClean="0"/>
              <a:t/>
            </a:r>
            <a:br>
              <a:rPr lang="cs-CZ" dirty="0" smtClean="0"/>
            </a:br>
            <a:endParaRPr lang="cs-CZ" dirty="0" smtClean="0"/>
          </a:p>
          <a:p>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k ukázce 3</a:t>
            </a:r>
            <a:endParaRPr lang="cs-CZ" dirty="0"/>
          </a:p>
        </p:txBody>
      </p:sp>
      <p:sp>
        <p:nvSpPr>
          <p:cNvPr id="3" name="Zástupný symbol pro obsah 2"/>
          <p:cNvSpPr>
            <a:spLocks noGrp="1"/>
          </p:cNvSpPr>
          <p:nvPr>
            <p:ph sz="quarter" idx="1"/>
          </p:nvPr>
        </p:nvSpPr>
        <p:spPr/>
        <p:txBody>
          <a:bodyPr/>
          <a:lstStyle/>
          <a:p>
            <a:pPr marL="514350" indent="-514350">
              <a:buFont typeface="+mj-lt"/>
              <a:buAutoNum type="arabicPeriod"/>
            </a:pPr>
            <a:r>
              <a:rPr lang="cs-CZ" dirty="0" smtClean="0"/>
              <a:t>Zasadit ukázku do kontextu celého děje.</a:t>
            </a:r>
          </a:p>
          <a:p>
            <a:pPr marL="834390" lvl="1" indent="-514350"/>
            <a:r>
              <a:rPr lang="cs-CZ" dirty="0" smtClean="0"/>
              <a:t>Závěr knihy, Petr a Lucie umírají</a:t>
            </a:r>
          </a:p>
          <a:p>
            <a:pPr marL="514350" indent="-514350">
              <a:buFont typeface="+mj-lt"/>
              <a:buAutoNum type="arabicPeriod"/>
            </a:pPr>
            <a:r>
              <a:rPr lang="cs-CZ" dirty="0" smtClean="0"/>
              <a:t>Pasáž je napsána tak, aby vyvolávala čtenářovy emoce, jak toho autor docílil?</a:t>
            </a:r>
          </a:p>
          <a:p>
            <a:pPr marL="834390" lvl="1" indent="-514350"/>
            <a:r>
              <a:rPr lang="cs-CZ" dirty="0" smtClean="0"/>
              <a:t>Zbytečná smrt, nemožnost uniknout, zoufalá snaha Lucie ochránit Petra, dojímavý lidský osud na pozadí událostí, které hýbou světem</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Audio a video</a:t>
            </a:r>
            <a:endParaRPr lang="cs-CZ" dirty="0"/>
          </a:p>
        </p:txBody>
      </p:sp>
      <p:sp>
        <p:nvSpPr>
          <p:cNvPr id="3" name="Zástupný symbol pro obsah 2"/>
          <p:cNvSpPr>
            <a:spLocks noGrp="1"/>
          </p:cNvSpPr>
          <p:nvPr>
            <p:ph sz="quarter" idx="1"/>
          </p:nvPr>
        </p:nvSpPr>
        <p:spPr/>
        <p:txBody>
          <a:bodyPr/>
          <a:lstStyle/>
          <a:p>
            <a:r>
              <a:rPr lang="cs-CZ" dirty="0" smtClean="0">
                <a:hlinkClick r:id="rId2"/>
              </a:rPr>
              <a:t>Stařec a moře</a:t>
            </a:r>
            <a:r>
              <a:rPr lang="cs-CZ" dirty="0" smtClean="0"/>
              <a:t> – audio kniha</a:t>
            </a:r>
          </a:p>
          <a:p>
            <a:r>
              <a:rPr lang="cs-CZ" dirty="0" smtClean="0">
                <a:hlinkClick r:id="rId3"/>
              </a:rPr>
              <a:t>Stařec a moře - krátký animovaný film</a:t>
            </a:r>
            <a:endParaRPr lang="cs-CZ" dirty="0" smtClean="0"/>
          </a:p>
          <a:p>
            <a:r>
              <a:rPr lang="cs-CZ" dirty="0" smtClean="0">
                <a:hlinkClick r:id="rId4"/>
              </a:rPr>
              <a:t>Petr a Lucie</a:t>
            </a:r>
            <a:endParaRPr lang="cs-CZ" dirty="0"/>
          </a:p>
        </p:txBody>
      </p:sp>
      <p:pic>
        <p:nvPicPr>
          <p:cNvPr id="4" name="Obrázek 3" descr="rolland_postcard.jpg"/>
          <p:cNvPicPr>
            <a:picLocks noChangeAspect="1"/>
          </p:cNvPicPr>
          <p:nvPr/>
        </p:nvPicPr>
        <p:blipFill>
          <a:blip r:embed="rId5" cstate="print"/>
          <a:stretch>
            <a:fillRect/>
          </a:stretch>
        </p:blipFill>
        <p:spPr>
          <a:xfrm>
            <a:off x="6228184" y="2780928"/>
            <a:ext cx="2667000" cy="3771900"/>
          </a:xfrm>
          <a:prstGeom prst="rect">
            <a:avLst/>
          </a:prstGeom>
        </p:spPr>
      </p:pic>
      <p:sp>
        <p:nvSpPr>
          <p:cNvPr id="7" name="TextovéPole 6"/>
          <p:cNvSpPr txBox="1"/>
          <p:nvPr/>
        </p:nvSpPr>
        <p:spPr>
          <a:xfrm>
            <a:off x="2051720" y="6488668"/>
            <a:ext cx="2376264" cy="369332"/>
          </a:xfrm>
          <a:prstGeom prst="rect">
            <a:avLst/>
          </a:prstGeom>
          <a:noFill/>
        </p:spPr>
        <p:txBody>
          <a:bodyPr wrap="square" rtlCol="0">
            <a:spAutoFit/>
          </a:bodyPr>
          <a:lstStyle/>
          <a:p>
            <a:r>
              <a:rPr lang="cs-CZ" dirty="0" smtClean="0"/>
              <a:t>Obr. 3 – E. </a:t>
            </a:r>
            <a:r>
              <a:rPr lang="cs-CZ" dirty="0" err="1" smtClean="0"/>
              <a:t>Hemingway</a:t>
            </a:r>
            <a:endParaRPr lang="cs-CZ" dirty="0"/>
          </a:p>
        </p:txBody>
      </p:sp>
      <p:sp>
        <p:nvSpPr>
          <p:cNvPr id="8" name="TextovéPole 7"/>
          <p:cNvSpPr txBox="1"/>
          <p:nvPr/>
        </p:nvSpPr>
        <p:spPr>
          <a:xfrm>
            <a:off x="6588224" y="6488668"/>
            <a:ext cx="2016224" cy="369332"/>
          </a:xfrm>
          <a:prstGeom prst="rect">
            <a:avLst/>
          </a:prstGeom>
          <a:noFill/>
        </p:spPr>
        <p:txBody>
          <a:bodyPr wrap="square" rtlCol="0">
            <a:spAutoFit/>
          </a:bodyPr>
          <a:lstStyle/>
          <a:p>
            <a:r>
              <a:rPr lang="cs-CZ" dirty="0" smtClean="0"/>
              <a:t>Obr. 4 – R. Rolland</a:t>
            </a:r>
            <a:endParaRPr lang="cs-CZ" dirty="0"/>
          </a:p>
        </p:txBody>
      </p:sp>
      <p:pic>
        <p:nvPicPr>
          <p:cNvPr id="9" name="Obrázek 8" descr="461px-Hemingway_portrait.jpg"/>
          <p:cNvPicPr>
            <a:picLocks noChangeAspect="1"/>
          </p:cNvPicPr>
          <p:nvPr/>
        </p:nvPicPr>
        <p:blipFill>
          <a:blip r:embed="rId6" cstate="print"/>
          <a:stretch>
            <a:fillRect/>
          </a:stretch>
        </p:blipFill>
        <p:spPr>
          <a:xfrm>
            <a:off x="1907704" y="3212976"/>
            <a:ext cx="2376264" cy="3087597"/>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
          </p:nvPr>
        </p:nvSpPr>
        <p:spPr/>
        <p:txBody>
          <a:bodyPr>
            <a:normAutofit/>
          </a:bodyPr>
          <a:lstStyle/>
          <a:p>
            <a:pPr marL="342900" indent="-342900">
              <a:buFont typeface="+mj-lt"/>
              <a:buAutoNum type="arabicPeriod"/>
            </a:pPr>
            <a:r>
              <a:rPr lang="cs-CZ" sz="1600" dirty="0" smtClean="0"/>
              <a:t>Obr. 1: </a:t>
            </a:r>
            <a:r>
              <a:rPr lang="pt-BR" sz="1600" dirty="0" smtClean="0"/>
              <a:t>NEZNÁMÝ AUTOR. </a:t>
            </a:r>
            <a:r>
              <a:rPr lang="pt-BR" sz="1600" i="1" dirty="0" smtClean="0"/>
              <a:t>lentilkas.blog.cz</a:t>
            </a:r>
            <a:r>
              <a:rPr lang="pt-BR" sz="1600" dirty="0" smtClean="0"/>
              <a:t> [online]. [cit. 29.1.2014]. Dostupný na WWW: http://lentilkas.blog.cz/0803/ernest-hemingway</a:t>
            </a:r>
            <a:endParaRPr lang="cs-CZ" sz="1600" dirty="0" smtClean="0"/>
          </a:p>
          <a:p>
            <a:pPr marL="342900" indent="-342900">
              <a:buFont typeface="+mj-lt"/>
              <a:buAutoNum type="arabicPeriod"/>
            </a:pPr>
            <a:r>
              <a:rPr lang="en-US" sz="1600" dirty="0" smtClean="0"/>
              <a:t>HEMINGWAY, Ernest. </a:t>
            </a:r>
            <a:r>
              <a:rPr lang="en-US" sz="1600" i="1" dirty="0" err="1" smtClean="0"/>
              <a:t>Stařec</a:t>
            </a:r>
            <a:r>
              <a:rPr lang="en-US" sz="1600" i="1" dirty="0" smtClean="0"/>
              <a:t> a </a:t>
            </a:r>
            <a:r>
              <a:rPr lang="en-US" sz="1600" i="1" dirty="0" err="1" smtClean="0"/>
              <a:t>moře</a:t>
            </a:r>
            <a:r>
              <a:rPr lang="en-US" sz="1600" dirty="0" smtClean="0"/>
              <a:t> [online]. [cit. 29.1.2014]. </a:t>
            </a:r>
            <a:r>
              <a:rPr lang="en-US" sz="1600" dirty="0" err="1" smtClean="0"/>
              <a:t>Dostupný</a:t>
            </a:r>
            <a:r>
              <a:rPr lang="en-US" sz="1600" dirty="0" smtClean="0"/>
              <a:t> </a:t>
            </a:r>
            <a:r>
              <a:rPr lang="en-US" sz="1600" dirty="0" err="1" smtClean="0"/>
              <a:t>na</a:t>
            </a:r>
            <a:r>
              <a:rPr lang="en-US" sz="1600" dirty="0" smtClean="0"/>
              <a:t> WWW: http://www.cesky-jazyk.cz/citanka/ernest-hemingway/starec-a-more.html</a:t>
            </a:r>
            <a:endParaRPr lang="cs-CZ" sz="1600" dirty="0" smtClean="0"/>
          </a:p>
          <a:p>
            <a:pPr marL="342900" indent="-342900">
              <a:buFont typeface="+mj-lt"/>
              <a:buAutoNum type="arabicPeriod"/>
            </a:pPr>
            <a:r>
              <a:rPr lang="cs-CZ" sz="1600" dirty="0" smtClean="0"/>
              <a:t>Obr. 2: </a:t>
            </a:r>
            <a:r>
              <a:rPr lang="pt-BR" sz="1600" dirty="0" smtClean="0"/>
              <a:t>NEZNÁMÝ AUTOR. </a:t>
            </a:r>
            <a:r>
              <a:rPr lang="pt-BR" sz="1600" i="1" dirty="0" smtClean="0"/>
              <a:t>cbdb.cz</a:t>
            </a:r>
            <a:r>
              <a:rPr lang="pt-BR" sz="1600" dirty="0" smtClean="0"/>
              <a:t> [online]. [cit. 6.2.2014]. Dostupný na WWW: http://www.cbdb.cz/kniha-3045-petr-a-lucie-pierre-et-luce</a:t>
            </a:r>
            <a:endParaRPr lang="cs-CZ" sz="1600" dirty="0" smtClean="0"/>
          </a:p>
          <a:p>
            <a:pPr marL="342900" indent="-342900">
              <a:buFont typeface="+mj-lt"/>
              <a:buAutoNum type="arabicPeriod"/>
            </a:pPr>
            <a:r>
              <a:rPr lang="it-IT" sz="1600" dirty="0" smtClean="0"/>
              <a:t>ROLLAND, Romain. </a:t>
            </a:r>
            <a:r>
              <a:rPr lang="it-IT" sz="1600" i="1" dirty="0" smtClean="0"/>
              <a:t>Petr a Lucie</a:t>
            </a:r>
            <a:r>
              <a:rPr lang="it-IT" sz="1600" dirty="0" smtClean="0"/>
              <a:t> [online]. [cit. 29.1.2014]. Dostupný na WWW: http://www.cesky-jazyk.cz/citanka/romain-rolland/petr-a-lucie-3.html#ixzz2rnerx9Sx </a:t>
            </a:r>
            <a:endParaRPr lang="cs-CZ" sz="1600" dirty="0" smtClean="0"/>
          </a:p>
          <a:p>
            <a:pPr marL="342900" indent="-342900">
              <a:buFont typeface="+mj-lt"/>
              <a:buAutoNum type="arabicPeriod"/>
            </a:pPr>
            <a:r>
              <a:rPr lang="it-IT" sz="1600" dirty="0" smtClean="0"/>
              <a:t>ROLLAND, Romain. </a:t>
            </a:r>
            <a:r>
              <a:rPr lang="it-IT" sz="1600" i="1" dirty="0" smtClean="0"/>
              <a:t>Petr a Lucie</a:t>
            </a:r>
            <a:r>
              <a:rPr lang="it-IT" sz="1600" dirty="0" smtClean="0"/>
              <a:t> [online]. [cit. 29.1.2014]. Dostupný na WWW: http://www.cesky-jazyk.cz/citanka/romain-rolland/petr-a-lucie.html#ixzz2rnh4cM6N</a:t>
            </a:r>
            <a:endParaRPr lang="cs-CZ" sz="1600" dirty="0" smtClean="0"/>
          </a:p>
          <a:p>
            <a:pPr marL="342900" indent="-342900">
              <a:buFont typeface="+mj-lt"/>
              <a:buAutoNum type="arabicPeriod"/>
            </a:pPr>
            <a:r>
              <a:rPr lang="cs-CZ" sz="1600" dirty="0" smtClean="0"/>
              <a:t>Obr. 3: KARSH, </a:t>
            </a:r>
            <a:r>
              <a:rPr lang="cs-CZ" sz="1600" dirty="0" err="1" smtClean="0"/>
              <a:t>Yousuf</a:t>
            </a:r>
            <a:r>
              <a:rPr lang="cs-CZ" sz="1600" dirty="0" smtClean="0"/>
              <a:t>. </a:t>
            </a:r>
            <a:r>
              <a:rPr lang="cs-CZ" sz="1600" i="1" dirty="0" err="1" smtClean="0"/>
              <a:t>wikimedia.org</a:t>
            </a:r>
            <a:r>
              <a:rPr lang="cs-CZ" sz="1600" dirty="0" smtClean="0"/>
              <a:t> [online]. [cit. 6.2.2014]. Dostupný na WWW: https://commons.wikimedia.org/wiki/File:Hemingway_portrait.jpg</a:t>
            </a:r>
          </a:p>
          <a:p>
            <a:pPr marL="342900" indent="-342900">
              <a:buFont typeface="+mj-lt"/>
              <a:buAutoNum type="arabicPeriod"/>
            </a:pPr>
            <a:r>
              <a:rPr lang="cs-CZ" sz="1600" dirty="0" smtClean="0"/>
              <a:t>Obr. 4: NEZNÁMÝ AUTOR. </a:t>
            </a:r>
            <a:r>
              <a:rPr lang="cs-CZ" sz="1600" i="1" dirty="0" err="1" smtClean="0"/>
              <a:t>wikimedia.org</a:t>
            </a:r>
            <a:r>
              <a:rPr lang="cs-CZ" sz="1600" dirty="0" smtClean="0"/>
              <a:t> [online]. [cit. 6.2.2014]. Dostupný na WWW: </a:t>
            </a:r>
            <a:r>
              <a:rPr lang="cs-CZ" sz="1600" dirty="0" smtClean="0">
                <a:hlinkClick r:id="rId2"/>
              </a:rPr>
              <a:t>https://</a:t>
            </a:r>
            <a:r>
              <a:rPr lang="cs-CZ" sz="1600" dirty="0" smtClean="0">
                <a:hlinkClick r:id="rId2"/>
              </a:rPr>
              <a:t>commons.wikimedia.org/wiki/File:Romain_Rolland_1915.jpg</a:t>
            </a:r>
            <a:endParaRPr lang="cs-CZ" sz="1600" dirty="0" smtClean="0"/>
          </a:p>
          <a:p>
            <a:pPr marL="342900" indent="-342900">
              <a:buFont typeface="+mj-lt"/>
              <a:buAutoNum type="arabicPeriod"/>
            </a:pPr>
            <a:endParaRPr lang="cs-CZ" sz="1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107</TotalTime>
  <Words>889</Words>
  <Application>Microsoft Office PowerPoint</Application>
  <PresentationFormat>Předvádění na obrazovce (4:3)</PresentationFormat>
  <Paragraphs>83</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Medián</vt:lpstr>
      <vt:lpstr>Stařec a moře, petr a lucie</vt:lpstr>
      <vt:lpstr>Snímek 2</vt:lpstr>
      <vt:lpstr>Anotace</vt:lpstr>
      <vt:lpstr>Stařec a moře – obecné informace</vt:lpstr>
      <vt:lpstr>Ukázka Stařec a moře</vt:lpstr>
      <vt:lpstr>Otázky k ukázce</vt:lpstr>
      <vt:lpstr>Petr a Lucie – obecné informace</vt:lpstr>
      <vt:lpstr>Petr a Lucie - ukázka</vt:lpstr>
      <vt:lpstr>Otázky k ukázce</vt:lpstr>
      <vt:lpstr>Petr a Lucie – ukázka 2</vt:lpstr>
      <vt:lpstr>Petr a Lucie – ukázka 3</vt:lpstr>
      <vt:lpstr>Otázky k ukázce 3</vt:lpstr>
      <vt:lpstr>Audio a video</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Stařec a moře, petr a lucie</dc:title>
  <dc:creator>Kate</dc:creator>
  <cp:lastModifiedBy>Dum</cp:lastModifiedBy>
  <cp:revision>40</cp:revision>
  <dcterms:created xsi:type="dcterms:W3CDTF">2014-01-29T14:19:20Z</dcterms:created>
  <dcterms:modified xsi:type="dcterms:W3CDTF">2014-02-06T09:49:45Z</dcterms:modified>
</cp:coreProperties>
</file>