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8" r:id="rId5"/>
    <p:sldId id="259" r:id="rId6"/>
    <p:sldId id="266" r:id="rId7"/>
    <p:sldId id="261" r:id="rId8"/>
    <p:sldId id="260" r:id="rId9"/>
    <p:sldId id="267" r:id="rId10"/>
    <p:sldId id="262" r:id="rId11"/>
    <p:sldId id="263" r:id="rId12"/>
    <p:sldId id="268" r:id="rId13"/>
    <p:sldId id="264" r:id="rId14"/>
    <p:sldId id="265" r:id="rId15"/>
    <p:sldId id="269" r:id="rId16"/>
    <p:sldId id="270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36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757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186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1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592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23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831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801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5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19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827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5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2857653"/>
              </p:ext>
            </p:extLst>
          </p:nvPr>
        </p:nvGraphicFramePr>
        <p:xfrm>
          <a:off x="395536" y="5127625"/>
          <a:ext cx="8735618" cy="1402080"/>
        </p:xfrm>
        <a:graphic>
          <a:graphicData uri="http://schemas.openxmlformats.org/drawingml/2006/table">
            <a:tbl>
              <a:tblPr/>
              <a:tblGrid>
                <a:gridCol w="2644728"/>
                <a:gridCol w="6090890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VY_32_INOVACE_09_Podstatná jména-rod mužský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7471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/>
                </a:solidFill>
              </a:rPr>
              <a:t>Podstatná jména</a:t>
            </a:r>
            <a:endParaRPr lang="cs-CZ" sz="8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Rod mužský</a:t>
            </a:r>
            <a:endParaRPr lang="cs-CZ" sz="6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69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</a:rPr>
              <a:t>Vzory podstatných jmen rodu mužského</a:t>
            </a:r>
            <a:endParaRPr lang="cs-CZ" sz="6000" b="1" dirty="0">
              <a:solidFill>
                <a:schemeClr val="accent1"/>
              </a:solidFill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551989" y="1974570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Pán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79981" y="2918888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Hrad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3551989" y="3927004"/>
            <a:ext cx="151216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Muž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479981" y="4850334"/>
            <a:ext cx="165618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Stroj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633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256584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cs-CZ" sz="3600" b="1" dirty="0" smtClean="0"/>
              <a:t>Podle vzoru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3300"/>
                </a:solidFill>
              </a:rPr>
              <a:t>pán</a:t>
            </a:r>
          </a:p>
          <a:p>
            <a:pPr>
              <a:buFontTx/>
              <a:buNone/>
            </a:pPr>
            <a:endParaRPr lang="cs-CZ" sz="3600" dirty="0" smtClean="0"/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</a:p>
          <a:p>
            <a:pPr>
              <a:buFontTx/>
              <a:buNone/>
            </a:pPr>
            <a:r>
              <a:rPr lang="cs-CZ" i="1" dirty="0" smtClean="0">
                <a:solidFill>
                  <a:srgbClr val="FF3300"/>
                </a:solidFill>
              </a:rPr>
              <a:t>rodu mužského životného</a:t>
            </a:r>
            <a:endParaRPr lang="cs-CZ" i="1" dirty="0" smtClean="0"/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 </a:t>
            </a:r>
            <a:r>
              <a:rPr lang="cs-CZ" b="1" i="1" dirty="0" smtClean="0"/>
              <a:t>na tvrdou souhlásku </a:t>
            </a:r>
            <a:r>
              <a:rPr lang="cs-CZ" dirty="0" smtClean="0"/>
              <a:t>nebo</a:t>
            </a:r>
          </a:p>
          <a:p>
            <a:pPr>
              <a:buFontTx/>
              <a:buNone/>
            </a:pPr>
            <a:r>
              <a:rPr lang="cs-CZ" b="1" i="1" dirty="0" smtClean="0"/>
              <a:t>obojetnou</a:t>
            </a:r>
            <a:r>
              <a:rPr lang="cs-CZ" dirty="0" smtClean="0"/>
              <a:t>, </a:t>
            </a:r>
            <a:r>
              <a:rPr lang="cs-CZ" i="1" dirty="0" smtClean="0"/>
              <a:t>a která mají ve </a:t>
            </a:r>
            <a:r>
              <a:rPr lang="cs-CZ" b="1" dirty="0" smtClean="0">
                <a:solidFill>
                  <a:srgbClr val="FF3300"/>
                </a:solidFill>
              </a:rPr>
              <a:t>2. p.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3300"/>
                </a:solidFill>
              </a:rPr>
              <a:t>jedn</a:t>
            </a:r>
            <a:r>
              <a:rPr lang="cs-CZ" b="1" dirty="0" smtClean="0">
                <a:solidFill>
                  <a:srgbClr val="FF3300"/>
                </a:solidFill>
              </a:rPr>
              <a:t>. </a:t>
            </a:r>
            <a:r>
              <a:rPr lang="cs-CZ" b="1" dirty="0">
                <a:solidFill>
                  <a:srgbClr val="FF3300"/>
                </a:solidFill>
              </a:rPr>
              <a:t>č</a:t>
            </a:r>
            <a:r>
              <a:rPr lang="cs-CZ" b="1" dirty="0" smtClean="0">
                <a:solidFill>
                  <a:srgbClr val="FF3300"/>
                </a:solidFill>
              </a:rPr>
              <a:t>ísla</a:t>
            </a:r>
            <a:endParaRPr lang="cs-CZ" dirty="0"/>
          </a:p>
          <a:p>
            <a:pPr>
              <a:buFontTx/>
              <a:buNone/>
            </a:pPr>
            <a:r>
              <a:rPr lang="cs-CZ" b="1" i="1" dirty="0" smtClean="0"/>
              <a:t>koncovku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- a</a:t>
            </a:r>
            <a:r>
              <a:rPr lang="cs-CZ" b="1" dirty="0" smtClean="0"/>
              <a:t>.</a:t>
            </a:r>
            <a:r>
              <a:rPr lang="cs-CZ" dirty="0" smtClean="0">
                <a:solidFill>
                  <a:srgbClr val="CC00FF"/>
                </a:solidFill>
              </a:rPr>
              <a:t> </a:t>
            </a:r>
          </a:p>
          <a:p>
            <a:pPr>
              <a:buFontTx/>
              <a:buNone/>
            </a:pPr>
            <a:endParaRPr lang="cs-CZ" dirty="0" smtClean="0">
              <a:solidFill>
                <a:srgbClr val="CC00FF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žák – žák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, motýl – motýl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, holub - holub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08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pán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p. </a:t>
            </a:r>
            <a:r>
              <a:rPr lang="cs-CZ" b="1" dirty="0" smtClean="0"/>
              <a:t>pán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2. p. pán</a:t>
            </a:r>
            <a:r>
              <a:rPr lang="cs-CZ" b="1" dirty="0">
                <a:solidFill>
                  <a:srgbClr val="FF0000"/>
                </a:solidFill>
              </a:rPr>
              <a:t>a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3</a:t>
            </a:r>
            <a:r>
              <a:rPr lang="cs-CZ" b="1" dirty="0"/>
              <a:t>. p. </a:t>
            </a:r>
            <a:r>
              <a:rPr lang="cs-CZ" b="1" dirty="0" smtClean="0"/>
              <a:t>pán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- </a:t>
            </a:r>
            <a:r>
              <a:rPr lang="cs-CZ" b="1" dirty="0" err="1" smtClean="0">
                <a:solidFill>
                  <a:srgbClr val="FF0000"/>
                </a:solidFill>
              </a:rPr>
              <a:t>ovi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4. p. pán</a:t>
            </a:r>
            <a:r>
              <a:rPr lang="cs-CZ" b="1" dirty="0">
                <a:solidFill>
                  <a:srgbClr val="FF0000"/>
                </a:solidFill>
              </a:rPr>
              <a:t>a</a:t>
            </a:r>
          </a:p>
          <a:p>
            <a:pPr marL="0" indent="0">
              <a:buNone/>
            </a:pPr>
            <a:r>
              <a:rPr lang="cs-CZ" b="1" dirty="0"/>
              <a:t>5. p. </a:t>
            </a:r>
            <a:r>
              <a:rPr lang="cs-CZ" b="1" dirty="0" err="1" smtClean="0"/>
              <a:t>pán</a:t>
            </a:r>
            <a:r>
              <a:rPr lang="cs-CZ" b="1" dirty="0" err="1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!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6. p. (o) pán</a:t>
            </a:r>
            <a:r>
              <a:rPr lang="cs-CZ" b="1" dirty="0">
                <a:solidFill>
                  <a:srgbClr val="FF0000"/>
                </a:solidFill>
              </a:rPr>
              <a:t>u</a:t>
            </a:r>
            <a:r>
              <a:rPr lang="cs-CZ" b="1" dirty="0"/>
              <a:t>,</a:t>
            </a:r>
            <a:r>
              <a:rPr lang="cs-CZ" b="1" dirty="0">
                <a:solidFill>
                  <a:srgbClr val="FF0000"/>
                </a:solidFill>
              </a:rPr>
              <a:t> - </a:t>
            </a:r>
            <a:r>
              <a:rPr lang="cs-CZ" b="1" dirty="0" err="1">
                <a:solidFill>
                  <a:srgbClr val="FF0000"/>
                </a:solidFill>
              </a:rPr>
              <a:t>ovi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7. p. </a:t>
            </a:r>
            <a:r>
              <a:rPr lang="cs-CZ" b="1" dirty="0" smtClean="0"/>
              <a:t>pán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4648200" y="1545766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1. p. pán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- </a:t>
            </a:r>
            <a:r>
              <a:rPr lang="cs-CZ" b="1" dirty="0" err="1" smtClean="0">
                <a:solidFill>
                  <a:srgbClr val="FF0000"/>
                </a:solidFill>
              </a:rPr>
              <a:t>ové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pán</a:t>
            </a:r>
            <a:r>
              <a:rPr lang="cs-CZ" b="1" dirty="0" smtClean="0">
                <a:solidFill>
                  <a:srgbClr val="FF0000"/>
                </a:solidFill>
              </a:rPr>
              <a:t>ů</a:t>
            </a:r>
            <a:endParaRPr lang="cs-CZ" b="1" dirty="0" smtClean="0"/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pán</a:t>
            </a:r>
            <a:r>
              <a:rPr lang="cs-CZ" b="1" dirty="0" smtClean="0">
                <a:solidFill>
                  <a:srgbClr val="FF0000"/>
                </a:solidFill>
              </a:rPr>
              <a:t>ům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4. p. pán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pán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dirty="0" smtClean="0"/>
              <a:t>!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- </a:t>
            </a:r>
            <a:r>
              <a:rPr lang="cs-CZ" b="1" dirty="0" err="1" smtClean="0">
                <a:solidFill>
                  <a:srgbClr val="FF0000"/>
                </a:solidFill>
              </a:rPr>
              <a:t>ové</a:t>
            </a:r>
            <a:r>
              <a:rPr lang="cs-CZ" b="1" dirty="0" smtClean="0"/>
              <a:t>!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</a:t>
            </a:r>
            <a:r>
              <a:rPr lang="cs-CZ" b="1" i="1" dirty="0" smtClean="0"/>
              <a:t>)</a:t>
            </a:r>
            <a:r>
              <a:rPr lang="cs-CZ" b="1" dirty="0" smtClean="0"/>
              <a:t> pán</a:t>
            </a:r>
            <a:r>
              <a:rPr lang="cs-CZ" b="1" dirty="0" smtClean="0">
                <a:solidFill>
                  <a:srgbClr val="FF0000"/>
                </a:solidFill>
              </a:rPr>
              <a:t>ech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7. p. pán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1633014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Pamatuj!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100" dirty="0" smtClean="0"/>
              <a:t>3. a 6.  p. j. č. 			</a:t>
            </a:r>
          </a:p>
          <a:p>
            <a:pPr marL="0" indent="0">
              <a:buNone/>
            </a:pPr>
            <a:r>
              <a:rPr lang="cs-CZ" sz="4100" dirty="0" smtClean="0"/>
              <a:t> - </a:t>
            </a:r>
            <a:r>
              <a:rPr lang="cs-CZ" sz="4100" b="1" dirty="0" err="1" smtClean="0">
                <a:solidFill>
                  <a:srgbClr val="FF0000"/>
                </a:solidFill>
              </a:rPr>
              <a:t>ovi</a:t>
            </a:r>
            <a:r>
              <a:rPr lang="cs-CZ" sz="4100" dirty="0" smtClean="0">
                <a:solidFill>
                  <a:srgbClr val="FF0000"/>
                </a:solidFill>
              </a:rPr>
              <a:t> </a:t>
            </a:r>
            <a:r>
              <a:rPr lang="cs-CZ" sz="4100" dirty="0" smtClean="0"/>
              <a:t>(motýl</a:t>
            </a:r>
            <a:r>
              <a:rPr lang="cs-CZ" sz="4100" dirty="0" smtClean="0">
                <a:solidFill>
                  <a:srgbClr val="FF0000"/>
                </a:solidFill>
              </a:rPr>
              <a:t>ovi</a:t>
            </a:r>
            <a:r>
              <a:rPr lang="cs-CZ" sz="4100" dirty="0" smtClean="0"/>
              <a:t>,</a:t>
            </a:r>
            <a:r>
              <a:rPr lang="cs-CZ" sz="4100" dirty="0" smtClean="0">
                <a:solidFill>
                  <a:srgbClr val="FF0000"/>
                </a:solidFill>
              </a:rPr>
              <a:t> </a:t>
            </a:r>
            <a:r>
              <a:rPr lang="cs-CZ" sz="4100" dirty="0" smtClean="0"/>
              <a:t>žák</a:t>
            </a:r>
            <a:r>
              <a:rPr lang="cs-CZ" sz="4100" dirty="0" smtClean="0">
                <a:solidFill>
                  <a:srgbClr val="FF0000"/>
                </a:solidFill>
              </a:rPr>
              <a:t>ovi</a:t>
            </a:r>
            <a:r>
              <a:rPr lang="cs-CZ" sz="4100" dirty="0" smtClean="0"/>
              <a:t>) 	</a:t>
            </a:r>
          </a:p>
          <a:p>
            <a:pPr marL="0" indent="0">
              <a:buNone/>
            </a:pPr>
            <a:r>
              <a:rPr lang="cs-CZ" sz="4100" dirty="0" smtClean="0"/>
              <a:t>	</a:t>
            </a:r>
          </a:p>
          <a:p>
            <a:pPr marL="0" indent="0">
              <a:buNone/>
            </a:pPr>
            <a:r>
              <a:rPr lang="cs-CZ" sz="4100" dirty="0" smtClean="0"/>
              <a:t>1. a 5.  p. mn. č. </a:t>
            </a:r>
          </a:p>
          <a:p>
            <a:pPr marL="0" indent="0">
              <a:buNone/>
            </a:pPr>
            <a:r>
              <a:rPr lang="cs-CZ" sz="4100" b="1" dirty="0" smtClean="0">
                <a:solidFill>
                  <a:srgbClr val="FF0000"/>
                </a:solidFill>
              </a:rPr>
              <a:t>- i</a:t>
            </a:r>
            <a:r>
              <a:rPr lang="cs-CZ" sz="4100" dirty="0" smtClean="0">
                <a:solidFill>
                  <a:srgbClr val="FF0000"/>
                </a:solidFill>
              </a:rPr>
              <a:t> </a:t>
            </a:r>
            <a:r>
              <a:rPr lang="cs-CZ" sz="4100" dirty="0" smtClean="0"/>
              <a:t>(motýl</a:t>
            </a:r>
            <a:r>
              <a:rPr lang="cs-CZ" sz="4100" dirty="0">
                <a:solidFill>
                  <a:srgbClr val="FF0000"/>
                </a:solidFill>
              </a:rPr>
              <a:t>i</a:t>
            </a:r>
            <a:r>
              <a:rPr lang="cs-CZ" sz="4100" dirty="0" smtClean="0"/>
              <a:t>, žác</a:t>
            </a:r>
            <a:r>
              <a:rPr lang="cs-CZ" sz="4100" dirty="0">
                <a:solidFill>
                  <a:srgbClr val="FF0000"/>
                </a:solidFill>
              </a:rPr>
              <a:t>i</a:t>
            </a:r>
            <a:r>
              <a:rPr lang="cs-CZ" sz="4100" dirty="0" smtClean="0"/>
              <a:t>)</a:t>
            </a:r>
            <a:endParaRPr lang="cs-CZ" sz="4100" dirty="0"/>
          </a:p>
          <a:p>
            <a:pPr marL="514350" indent="-514350">
              <a:buAutoNum type="arabicPeriod"/>
            </a:pPr>
            <a:endParaRPr lang="cs-CZ" sz="4100" dirty="0" smtClean="0"/>
          </a:p>
          <a:p>
            <a:pPr marL="0" indent="0">
              <a:buNone/>
            </a:pPr>
            <a:r>
              <a:rPr lang="cs-CZ" sz="4100" dirty="0" smtClean="0"/>
              <a:t>4. a 7. p. mn. č.</a:t>
            </a:r>
          </a:p>
          <a:p>
            <a:pPr marL="0" indent="0">
              <a:buNone/>
            </a:pPr>
            <a:r>
              <a:rPr lang="cs-CZ" sz="4100" b="1" dirty="0" smtClean="0">
                <a:solidFill>
                  <a:srgbClr val="FF0000"/>
                </a:solidFill>
              </a:rPr>
              <a:t>- y </a:t>
            </a:r>
            <a:r>
              <a:rPr lang="cs-CZ" sz="4100" dirty="0" smtClean="0"/>
              <a:t>(motýl</a:t>
            </a:r>
            <a:r>
              <a:rPr lang="cs-CZ" sz="4100" b="1" dirty="0">
                <a:solidFill>
                  <a:srgbClr val="FF0000"/>
                </a:solidFill>
              </a:rPr>
              <a:t>y</a:t>
            </a:r>
            <a:r>
              <a:rPr lang="cs-CZ" sz="4100" dirty="0" smtClean="0"/>
              <a:t>, žák</a:t>
            </a:r>
            <a:r>
              <a:rPr lang="cs-CZ" sz="4100" b="1" dirty="0">
                <a:solidFill>
                  <a:srgbClr val="FF0000"/>
                </a:solidFill>
              </a:rPr>
              <a:t>y</a:t>
            </a:r>
            <a:r>
              <a:rPr lang="cs-CZ" sz="4100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952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 txBox="1">
            <a:spLocks noChangeArrowheads="1"/>
          </p:cNvSpPr>
          <p:nvPr/>
        </p:nvSpPr>
        <p:spPr>
          <a:xfrm>
            <a:off x="457200" y="568325"/>
            <a:ext cx="8229600" cy="5557838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3600" b="1" dirty="0" smtClean="0"/>
              <a:t>Podle vzoru </a:t>
            </a:r>
            <a:r>
              <a:rPr lang="cs-CZ" sz="3600" b="1" dirty="0" smtClean="0">
                <a:solidFill>
                  <a:srgbClr val="FF3300"/>
                </a:solidFill>
              </a:rPr>
              <a:t>hrad</a:t>
            </a:r>
          </a:p>
          <a:p>
            <a:pPr>
              <a:buFontTx/>
              <a:buNone/>
            </a:pPr>
            <a:endParaRPr lang="cs-CZ" sz="3600" dirty="0" smtClean="0"/>
          </a:p>
          <a:p>
            <a:pPr>
              <a:buFontTx/>
              <a:buNone/>
            </a:pPr>
            <a:r>
              <a:rPr lang="cs-CZ" dirty="0" smtClean="0"/>
              <a:t>se skloňují podstatná jména</a:t>
            </a:r>
          </a:p>
          <a:p>
            <a:pPr>
              <a:buFontTx/>
              <a:buNone/>
            </a:pPr>
            <a:r>
              <a:rPr lang="cs-CZ" dirty="0" smtClean="0">
                <a:solidFill>
                  <a:srgbClr val="FF3300"/>
                </a:solidFill>
              </a:rPr>
              <a:t>rodu mužského neživotného</a:t>
            </a:r>
            <a:endParaRPr lang="cs-CZ" dirty="0" smtClean="0"/>
          </a:p>
          <a:p>
            <a:pPr>
              <a:buFontTx/>
              <a:buNone/>
            </a:pPr>
            <a:r>
              <a:rPr lang="cs-CZ" b="1" i="1" dirty="0"/>
              <a:t>zakončená</a:t>
            </a:r>
            <a:r>
              <a:rPr lang="cs-CZ" dirty="0"/>
              <a:t>  </a:t>
            </a:r>
            <a:r>
              <a:rPr lang="cs-CZ" b="1" i="1" dirty="0"/>
              <a:t>na tvrdou souhlásku </a:t>
            </a:r>
            <a:r>
              <a:rPr lang="cs-CZ" dirty="0"/>
              <a:t>nebo</a:t>
            </a:r>
          </a:p>
          <a:p>
            <a:pPr>
              <a:buFontTx/>
              <a:buNone/>
            </a:pPr>
            <a:r>
              <a:rPr lang="cs-CZ" b="1" i="1" dirty="0"/>
              <a:t>obojetnou</a:t>
            </a:r>
            <a:r>
              <a:rPr lang="cs-CZ" dirty="0"/>
              <a:t>, </a:t>
            </a:r>
            <a:r>
              <a:rPr lang="cs-CZ" i="1" dirty="0"/>
              <a:t>a která mají ve </a:t>
            </a:r>
            <a:r>
              <a:rPr lang="cs-CZ" b="1" dirty="0">
                <a:solidFill>
                  <a:srgbClr val="FF3300"/>
                </a:solidFill>
              </a:rPr>
              <a:t>2. p.</a:t>
            </a:r>
            <a:r>
              <a:rPr lang="cs-CZ" dirty="0"/>
              <a:t> </a:t>
            </a:r>
            <a:r>
              <a:rPr lang="cs-CZ" b="1" dirty="0" err="1">
                <a:solidFill>
                  <a:srgbClr val="FF3300"/>
                </a:solidFill>
              </a:rPr>
              <a:t>jedn</a:t>
            </a:r>
            <a:r>
              <a:rPr lang="cs-CZ" b="1" dirty="0">
                <a:solidFill>
                  <a:srgbClr val="FF3300"/>
                </a:solidFill>
              </a:rPr>
              <a:t>. </a:t>
            </a:r>
            <a:r>
              <a:rPr lang="cs-CZ" b="1" dirty="0" smtClean="0">
                <a:solidFill>
                  <a:srgbClr val="FF3300"/>
                </a:solidFill>
              </a:rPr>
              <a:t>čísla</a:t>
            </a:r>
            <a:endParaRPr lang="cs-CZ" dirty="0"/>
          </a:p>
          <a:p>
            <a:pPr>
              <a:buFontTx/>
              <a:buNone/>
            </a:pPr>
            <a:r>
              <a:rPr lang="cs-CZ" b="1" i="1" dirty="0"/>
              <a:t>koncovku</a:t>
            </a:r>
            <a:r>
              <a:rPr lang="cs-CZ" dirty="0"/>
              <a:t> </a:t>
            </a:r>
            <a:r>
              <a:rPr lang="cs-CZ" b="1" dirty="0">
                <a:solidFill>
                  <a:srgbClr val="FF0000"/>
                </a:solidFill>
              </a:rPr>
              <a:t>- 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dirty="0" smtClean="0">
                <a:solidFill>
                  <a:srgbClr val="CC00FF"/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 smtClean="0">
                <a:solidFill>
                  <a:srgbClr val="FF0000"/>
                </a:solidFill>
              </a:rPr>
              <a:t>– a (lesa)</a:t>
            </a:r>
            <a:r>
              <a:rPr lang="cs-CZ" b="1" dirty="0" smtClean="0"/>
              <a:t>.</a:t>
            </a:r>
            <a:endParaRPr lang="cs-CZ" dirty="0">
              <a:solidFill>
                <a:srgbClr val="CC00FF"/>
              </a:solidFill>
            </a:endParaRPr>
          </a:p>
          <a:p>
            <a:pPr>
              <a:buFontTx/>
              <a:buNone/>
            </a:pPr>
            <a:endParaRPr lang="cs-CZ" b="1" dirty="0" smtClean="0">
              <a:solidFill>
                <a:srgbClr val="CC00FF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	sloup - sloup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, chlév – chlév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, </a:t>
            </a:r>
          </a:p>
          <a:p>
            <a:pPr>
              <a:buFontTx/>
              <a:buNone/>
            </a:pPr>
            <a:r>
              <a:rPr lang="cs-CZ" dirty="0"/>
              <a:t>	</a:t>
            </a:r>
            <a:r>
              <a:rPr lang="cs-CZ" dirty="0" smtClean="0"/>
              <a:t>		dopis - dopis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194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635744" y="1320822"/>
            <a:ext cx="4038600" cy="48531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</a:t>
            </a:r>
            <a:r>
              <a:rPr lang="cs-CZ" b="1" dirty="0" smtClean="0"/>
              <a:t>p. hrad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2. p. </a:t>
            </a:r>
            <a:r>
              <a:rPr lang="cs-CZ" b="1" dirty="0" smtClean="0"/>
              <a:t>hrad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(les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)</a:t>
            </a: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3</a:t>
            </a:r>
            <a:r>
              <a:rPr lang="cs-CZ" b="1" dirty="0"/>
              <a:t>. p. hrad</a:t>
            </a:r>
            <a:r>
              <a:rPr lang="cs-CZ" b="1" dirty="0">
                <a:solidFill>
                  <a:srgbClr val="FF0000"/>
                </a:solidFill>
              </a:rPr>
              <a:t>u</a:t>
            </a:r>
          </a:p>
          <a:p>
            <a:pPr marL="0" indent="0">
              <a:buNone/>
            </a:pPr>
            <a:r>
              <a:rPr lang="cs-CZ" b="1" dirty="0" smtClean="0"/>
              <a:t>4</a:t>
            </a:r>
            <a:r>
              <a:rPr lang="cs-CZ" b="1" dirty="0"/>
              <a:t>. p. hrad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5</a:t>
            </a:r>
            <a:r>
              <a:rPr lang="cs-CZ" b="1" dirty="0"/>
              <a:t>. p. </a:t>
            </a:r>
            <a:r>
              <a:rPr lang="cs-CZ" b="1" dirty="0" smtClean="0"/>
              <a:t>hrad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!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6. p. (o) </a:t>
            </a:r>
            <a:r>
              <a:rPr lang="cs-CZ" b="1" dirty="0" smtClean="0"/>
              <a:t>hrad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r>
              <a:rPr lang="cs-CZ" b="1" dirty="0" smtClean="0"/>
              <a:t> ,</a:t>
            </a:r>
            <a:r>
              <a:rPr lang="cs-CZ" b="1" dirty="0" smtClean="0">
                <a:solidFill>
                  <a:srgbClr val="FF0000"/>
                </a:solidFill>
              </a:rPr>
              <a:t>-u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(les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)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7</a:t>
            </a:r>
            <a:r>
              <a:rPr lang="cs-CZ" b="1" dirty="0"/>
              <a:t>. p. </a:t>
            </a:r>
            <a:r>
              <a:rPr lang="cs-CZ" b="1" dirty="0" smtClean="0"/>
              <a:t>hrad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674344" y="1340768"/>
            <a:ext cx="4038600" cy="489654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spcBef>
                <a:spcPts val="720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lnSpc>
                <a:spcPct val="80000"/>
              </a:lnSpc>
              <a:spcBef>
                <a:spcPts val="720"/>
              </a:spcBef>
              <a:buNone/>
            </a:pPr>
            <a:r>
              <a:rPr lang="cs-CZ" sz="3000" b="1" dirty="0" smtClean="0"/>
              <a:t>1. p. hrad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endParaRPr lang="cs-CZ" sz="3000" b="1" dirty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spcBef>
                <a:spcPts val="720"/>
              </a:spcBef>
              <a:buNone/>
            </a:pPr>
            <a:r>
              <a:rPr lang="cs-CZ" sz="3000" b="1" dirty="0" smtClean="0"/>
              <a:t>2. p. hrad</a:t>
            </a:r>
            <a:r>
              <a:rPr lang="cs-CZ" sz="3000" b="1" dirty="0" smtClean="0">
                <a:solidFill>
                  <a:srgbClr val="FF0000"/>
                </a:solidFill>
              </a:rPr>
              <a:t>ů</a:t>
            </a:r>
          </a:p>
          <a:p>
            <a:pPr marL="0" indent="0">
              <a:lnSpc>
                <a:spcPct val="80000"/>
              </a:lnSpc>
              <a:spcBef>
                <a:spcPts val="720"/>
              </a:spcBef>
              <a:buNone/>
            </a:pPr>
            <a:endParaRPr lang="cs-CZ" sz="30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spcBef>
                <a:spcPts val="720"/>
              </a:spcBef>
              <a:buNone/>
            </a:pPr>
            <a:r>
              <a:rPr lang="cs-CZ" sz="3000" b="1" dirty="0" smtClean="0"/>
              <a:t>3. p. hrad</a:t>
            </a:r>
            <a:r>
              <a:rPr lang="cs-CZ" sz="3000" b="1" dirty="0" smtClean="0">
                <a:solidFill>
                  <a:srgbClr val="FF0000"/>
                </a:solidFill>
              </a:rPr>
              <a:t>ům</a:t>
            </a:r>
          </a:p>
          <a:p>
            <a:pPr marL="0" indent="0">
              <a:lnSpc>
                <a:spcPct val="80000"/>
              </a:lnSpc>
              <a:spcBef>
                <a:spcPts val="720"/>
              </a:spcBef>
              <a:buNone/>
            </a:pPr>
            <a:r>
              <a:rPr lang="cs-CZ" sz="3000" b="1" dirty="0" smtClean="0"/>
              <a:t>4. p</a:t>
            </a:r>
            <a:r>
              <a:rPr lang="cs-CZ" sz="3000" b="1" dirty="0"/>
              <a:t>. hrad</a:t>
            </a:r>
            <a:r>
              <a:rPr lang="cs-CZ" sz="3000" b="1" dirty="0">
                <a:solidFill>
                  <a:srgbClr val="FF0000"/>
                </a:solidFill>
              </a:rPr>
              <a:t>y</a:t>
            </a:r>
          </a:p>
          <a:p>
            <a:pPr marL="0" indent="0">
              <a:lnSpc>
                <a:spcPct val="80000"/>
              </a:lnSpc>
              <a:spcBef>
                <a:spcPts val="720"/>
              </a:spcBef>
              <a:buNone/>
            </a:pPr>
            <a:r>
              <a:rPr lang="cs-CZ" sz="3000" b="1" dirty="0" smtClean="0"/>
              <a:t>5. p. </a:t>
            </a:r>
            <a:r>
              <a:rPr lang="cs-CZ" sz="3000" b="1" dirty="0"/>
              <a:t>hrad</a:t>
            </a:r>
            <a:r>
              <a:rPr lang="cs-CZ" sz="3000" b="1" dirty="0">
                <a:solidFill>
                  <a:srgbClr val="FF0000"/>
                </a:solidFill>
              </a:rPr>
              <a:t>y</a:t>
            </a:r>
            <a:r>
              <a:rPr lang="cs-CZ" sz="3000" b="1" dirty="0" smtClean="0"/>
              <a:t>!</a:t>
            </a:r>
          </a:p>
          <a:p>
            <a:pPr marL="0" indent="0">
              <a:lnSpc>
                <a:spcPct val="80000"/>
              </a:lnSpc>
              <a:spcBef>
                <a:spcPts val="720"/>
              </a:spcBef>
              <a:buNone/>
            </a:pPr>
            <a:r>
              <a:rPr lang="cs-CZ" sz="3000" b="1" dirty="0" smtClean="0"/>
              <a:t>6. p. (o) hrad</a:t>
            </a:r>
            <a:r>
              <a:rPr lang="cs-CZ" sz="3000" b="1" dirty="0" smtClean="0">
                <a:solidFill>
                  <a:srgbClr val="FF0000"/>
                </a:solidFill>
              </a:rPr>
              <a:t>ech</a:t>
            </a:r>
          </a:p>
          <a:p>
            <a:pPr marL="0" indent="0">
              <a:lnSpc>
                <a:spcPct val="80000"/>
              </a:lnSpc>
              <a:spcBef>
                <a:spcPts val="720"/>
              </a:spcBef>
              <a:buNone/>
            </a:pPr>
            <a:endParaRPr lang="cs-CZ" sz="3000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spcBef>
                <a:spcPts val="720"/>
              </a:spcBef>
              <a:buNone/>
            </a:pPr>
            <a:r>
              <a:rPr lang="cs-CZ" sz="3000" b="1" dirty="0" smtClean="0"/>
              <a:t>7. p. </a:t>
            </a:r>
            <a:r>
              <a:rPr lang="cs-CZ" sz="3000" b="1" dirty="0"/>
              <a:t>hrad</a:t>
            </a:r>
            <a:r>
              <a:rPr lang="cs-CZ" sz="3000" b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hrad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179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1., 4., 5.  </a:t>
            </a:r>
            <a:r>
              <a:rPr lang="cs-CZ" dirty="0"/>
              <a:t>a </a:t>
            </a:r>
            <a:r>
              <a:rPr lang="cs-CZ" dirty="0" smtClean="0"/>
              <a:t>7.  p. mn. </a:t>
            </a:r>
            <a:r>
              <a:rPr lang="cs-CZ" dirty="0"/>
              <a:t>č. 			</a:t>
            </a:r>
          </a:p>
          <a:p>
            <a:pPr marL="0" indent="0">
              <a:buNone/>
            </a:pPr>
            <a:r>
              <a:rPr lang="cs-CZ" dirty="0"/>
              <a:t> - 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(sloup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chlév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 smtClean="0"/>
              <a:t>) </a:t>
            </a: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 smtClean="0"/>
              <a:t>Koncovka -</a:t>
            </a:r>
            <a:r>
              <a:rPr lang="cs-CZ" b="1" dirty="0" err="1" smtClean="0">
                <a:solidFill>
                  <a:srgbClr val="FF0000"/>
                </a:solidFill>
              </a:rPr>
              <a:t>ích</a:t>
            </a:r>
            <a:r>
              <a:rPr lang="cs-CZ" dirty="0" smtClean="0"/>
              <a:t> je vždy měkká.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767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256584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cs-CZ" sz="3600" b="1" dirty="0" smtClean="0"/>
              <a:t>Podle vzoru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3300"/>
                </a:solidFill>
              </a:rPr>
              <a:t>muž</a:t>
            </a:r>
          </a:p>
          <a:p>
            <a:pPr>
              <a:buFontTx/>
              <a:buNone/>
            </a:pPr>
            <a:endParaRPr lang="cs-CZ" sz="3600" dirty="0" smtClean="0"/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</a:p>
          <a:p>
            <a:pPr>
              <a:buFontTx/>
              <a:buNone/>
            </a:pPr>
            <a:r>
              <a:rPr lang="cs-CZ" i="1" dirty="0" smtClean="0">
                <a:solidFill>
                  <a:srgbClr val="FF3300"/>
                </a:solidFill>
              </a:rPr>
              <a:t>rodu mužského životného</a:t>
            </a:r>
            <a:endParaRPr lang="cs-CZ" i="1" dirty="0" smtClean="0"/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 </a:t>
            </a:r>
            <a:r>
              <a:rPr lang="cs-CZ" b="1" i="1" dirty="0" smtClean="0"/>
              <a:t>na měkkou souhlásku </a:t>
            </a:r>
            <a:r>
              <a:rPr lang="cs-CZ" dirty="0" smtClean="0"/>
              <a:t>nebo</a:t>
            </a:r>
          </a:p>
          <a:p>
            <a:pPr>
              <a:buFontTx/>
              <a:buNone/>
            </a:pPr>
            <a:r>
              <a:rPr lang="cs-CZ" b="1" i="1" dirty="0" smtClean="0"/>
              <a:t>obojetnou</a:t>
            </a:r>
            <a:r>
              <a:rPr lang="cs-CZ" dirty="0" smtClean="0"/>
              <a:t>, </a:t>
            </a:r>
            <a:r>
              <a:rPr lang="cs-CZ" i="1" dirty="0" smtClean="0"/>
              <a:t>a která mají v </a:t>
            </a:r>
            <a:r>
              <a:rPr lang="cs-CZ" b="1" dirty="0" smtClean="0">
                <a:solidFill>
                  <a:srgbClr val="FF3300"/>
                </a:solidFill>
              </a:rPr>
              <a:t>2. p.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3300"/>
                </a:solidFill>
              </a:rPr>
              <a:t>jedn</a:t>
            </a:r>
            <a:r>
              <a:rPr lang="cs-CZ" b="1" dirty="0" smtClean="0">
                <a:solidFill>
                  <a:srgbClr val="FF3300"/>
                </a:solidFill>
              </a:rPr>
              <a:t>. </a:t>
            </a:r>
            <a:r>
              <a:rPr lang="cs-CZ" b="1" dirty="0">
                <a:solidFill>
                  <a:srgbClr val="FF3300"/>
                </a:solidFill>
              </a:rPr>
              <a:t>č</a:t>
            </a:r>
            <a:r>
              <a:rPr lang="cs-CZ" b="1" dirty="0" smtClean="0">
                <a:solidFill>
                  <a:srgbClr val="FF3300"/>
                </a:solidFill>
              </a:rPr>
              <a:t>ísla</a:t>
            </a:r>
            <a:endParaRPr lang="cs-CZ" dirty="0"/>
          </a:p>
          <a:p>
            <a:pPr>
              <a:buFontTx/>
              <a:buNone/>
            </a:pPr>
            <a:r>
              <a:rPr lang="cs-CZ" b="1" i="1" dirty="0" smtClean="0"/>
              <a:t>koncovku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- e</a:t>
            </a:r>
            <a:r>
              <a:rPr lang="cs-CZ" b="1" dirty="0" smtClean="0"/>
              <a:t>.</a:t>
            </a:r>
            <a:r>
              <a:rPr lang="cs-CZ" dirty="0" smtClean="0">
                <a:solidFill>
                  <a:srgbClr val="CC00FF"/>
                </a:solidFill>
              </a:rPr>
              <a:t> </a:t>
            </a:r>
          </a:p>
          <a:p>
            <a:pPr>
              <a:buFontTx/>
              <a:buNone/>
            </a:pPr>
            <a:endParaRPr lang="cs-CZ" dirty="0" smtClean="0">
              <a:solidFill>
                <a:srgbClr val="CC00FF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učitel - učitel</a:t>
            </a:r>
            <a:r>
              <a:rPr lang="cs-CZ" b="1" dirty="0">
                <a:solidFill>
                  <a:srgbClr val="FF0000"/>
                </a:solidFill>
              </a:rPr>
              <a:t>e</a:t>
            </a:r>
            <a:r>
              <a:rPr lang="cs-CZ" dirty="0" smtClean="0"/>
              <a:t>, </a:t>
            </a:r>
            <a:r>
              <a:rPr lang="cs-CZ" smtClean="0"/>
              <a:t>úhoř - </a:t>
            </a:r>
            <a:r>
              <a:rPr lang="cs-CZ" dirty="0" smtClean="0"/>
              <a:t>úhoř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, hasič - hasič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85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p. </a:t>
            </a:r>
            <a:r>
              <a:rPr lang="cs-CZ" b="1" dirty="0" smtClean="0"/>
              <a:t>muž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2. p. </a:t>
            </a:r>
            <a:r>
              <a:rPr lang="cs-CZ" b="1" dirty="0" smtClean="0"/>
              <a:t>muž</a:t>
            </a:r>
            <a:r>
              <a:rPr lang="cs-CZ" b="1" dirty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r>
              <a:rPr lang="cs-CZ" b="1" dirty="0"/>
              <a:t>3. p</a:t>
            </a:r>
            <a:r>
              <a:rPr lang="cs-CZ" b="1" dirty="0" smtClean="0"/>
              <a:t>. </a:t>
            </a:r>
            <a:r>
              <a:rPr lang="cs-CZ" b="1" dirty="0"/>
              <a:t>muž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/>
              <a:t>,</a:t>
            </a:r>
            <a:r>
              <a:rPr lang="cs-CZ" b="1" dirty="0">
                <a:solidFill>
                  <a:srgbClr val="FF0000"/>
                </a:solidFill>
              </a:rPr>
              <a:t>-</a:t>
            </a:r>
            <a:r>
              <a:rPr lang="cs-CZ" b="1" dirty="0" err="1">
                <a:solidFill>
                  <a:srgbClr val="FF0000"/>
                </a:solidFill>
              </a:rPr>
              <a:t>ovi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4</a:t>
            </a:r>
            <a:r>
              <a:rPr lang="cs-CZ" b="1" dirty="0"/>
              <a:t>. p. muž</a:t>
            </a:r>
            <a:r>
              <a:rPr lang="cs-CZ" b="1" dirty="0">
                <a:solidFill>
                  <a:srgbClr val="FF0000"/>
                </a:solidFill>
              </a:rPr>
              <a:t>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5</a:t>
            </a:r>
            <a:r>
              <a:rPr lang="cs-CZ" b="1" dirty="0"/>
              <a:t>. p. </a:t>
            </a:r>
            <a:r>
              <a:rPr lang="cs-CZ" b="1" dirty="0" smtClean="0"/>
              <a:t>muž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!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6. p. (o) muž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/>
              <a:t>,</a:t>
            </a:r>
            <a:r>
              <a:rPr lang="cs-CZ" b="1" dirty="0">
                <a:solidFill>
                  <a:srgbClr val="FF0000"/>
                </a:solidFill>
              </a:rPr>
              <a:t>-</a:t>
            </a:r>
            <a:r>
              <a:rPr lang="cs-CZ" b="1" dirty="0" err="1">
                <a:solidFill>
                  <a:srgbClr val="FF0000"/>
                </a:solidFill>
              </a:rPr>
              <a:t>ovi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7</a:t>
            </a:r>
            <a:r>
              <a:rPr lang="cs-CZ" b="1" dirty="0"/>
              <a:t>. p. </a:t>
            </a:r>
            <a:r>
              <a:rPr lang="cs-CZ" b="1" dirty="0" smtClean="0"/>
              <a:t>muž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648200" y="16288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1. p. muž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/>
              <a:t>,</a:t>
            </a:r>
            <a:r>
              <a:rPr lang="cs-CZ" b="1" dirty="0">
                <a:solidFill>
                  <a:srgbClr val="FF0000"/>
                </a:solidFill>
              </a:rPr>
              <a:t>-</a:t>
            </a:r>
            <a:r>
              <a:rPr lang="cs-CZ" b="1" dirty="0" err="1" smtClean="0">
                <a:solidFill>
                  <a:srgbClr val="FF0000"/>
                </a:solidFill>
              </a:rPr>
              <a:t>ové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muž</a:t>
            </a:r>
            <a:r>
              <a:rPr lang="cs-CZ" b="1" dirty="0" smtClean="0">
                <a:solidFill>
                  <a:srgbClr val="FF0000"/>
                </a:solidFill>
              </a:rPr>
              <a:t>ů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muž</a:t>
            </a:r>
            <a:r>
              <a:rPr lang="cs-CZ" b="1" dirty="0" smtClean="0">
                <a:solidFill>
                  <a:srgbClr val="FF0000"/>
                </a:solidFill>
              </a:rPr>
              <a:t>ům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4. p. </a:t>
            </a:r>
            <a:r>
              <a:rPr lang="cs-CZ" b="1" dirty="0"/>
              <a:t>muž</a:t>
            </a:r>
            <a:r>
              <a:rPr lang="cs-CZ" b="1" dirty="0">
                <a:solidFill>
                  <a:srgbClr val="FF0000"/>
                </a:solidFill>
              </a:rPr>
              <a:t>e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muž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b="1" dirty="0"/>
              <a:t>,</a:t>
            </a:r>
            <a:r>
              <a:rPr lang="cs-CZ" b="1" dirty="0">
                <a:solidFill>
                  <a:srgbClr val="FF0000"/>
                </a:solidFill>
              </a:rPr>
              <a:t>-</a:t>
            </a:r>
            <a:r>
              <a:rPr lang="cs-CZ" b="1" dirty="0" err="1">
                <a:solidFill>
                  <a:srgbClr val="FF0000"/>
                </a:solidFill>
              </a:rPr>
              <a:t>ové</a:t>
            </a:r>
            <a:r>
              <a:rPr lang="cs-CZ" b="1" dirty="0" smtClean="0"/>
              <a:t>!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(o) muž</a:t>
            </a:r>
            <a:r>
              <a:rPr lang="cs-CZ" b="1" dirty="0" smtClean="0">
                <a:solidFill>
                  <a:srgbClr val="FF0000"/>
                </a:solidFill>
              </a:rPr>
              <a:t>ích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7. p. </a:t>
            </a:r>
            <a:r>
              <a:rPr lang="cs-CZ" b="1" dirty="0"/>
              <a:t>muž</a:t>
            </a:r>
            <a:r>
              <a:rPr lang="cs-CZ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muž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2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1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Pamatuj!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Při </a:t>
            </a:r>
            <a:r>
              <a:rPr lang="cs-CZ" dirty="0"/>
              <a:t>skloňování podstatných jmen</a:t>
            </a:r>
          </a:p>
          <a:p>
            <a:pPr marL="0" indent="0" algn="ctr">
              <a:buNone/>
            </a:pPr>
            <a:r>
              <a:rPr lang="cs-CZ" dirty="0"/>
              <a:t> podle </a:t>
            </a:r>
            <a:r>
              <a:rPr lang="cs-CZ" dirty="0" smtClean="0"/>
              <a:t>vzoru </a:t>
            </a:r>
            <a:r>
              <a:rPr lang="cs-CZ" b="1" dirty="0" smtClean="0">
                <a:solidFill>
                  <a:srgbClr val="FF0000"/>
                </a:solidFill>
              </a:rPr>
              <a:t>muž</a:t>
            </a:r>
          </a:p>
          <a:p>
            <a:pPr marL="0" indent="0" algn="ctr">
              <a:buNone/>
            </a:pPr>
            <a:r>
              <a:rPr lang="cs-CZ" dirty="0" smtClean="0"/>
              <a:t>jsou všechna </a:t>
            </a:r>
            <a:r>
              <a:rPr lang="cs-CZ" b="1" dirty="0">
                <a:solidFill>
                  <a:srgbClr val="FF0000"/>
                </a:solidFill>
              </a:rPr>
              <a:t>i, í </a:t>
            </a:r>
            <a:r>
              <a:rPr lang="cs-CZ" b="1" dirty="0"/>
              <a:t>v koncovkách </a:t>
            </a:r>
            <a:r>
              <a:rPr lang="cs-CZ" b="1" dirty="0" smtClean="0">
                <a:solidFill>
                  <a:srgbClr val="FF0000"/>
                </a:solidFill>
              </a:rPr>
              <a:t>měkká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9333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256584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cs-CZ" sz="3600" b="1" dirty="0" smtClean="0"/>
              <a:t>Podle vzoru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3300"/>
                </a:solidFill>
              </a:rPr>
              <a:t>stroj</a:t>
            </a:r>
          </a:p>
          <a:p>
            <a:pPr>
              <a:buFontTx/>
              <a:buNone/>
            </a:pPr>
            <a:endParaRPr lang="cs-CZ" sz="3600" dirty="0" smtClean="0"/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</a:p>
          <a:p>
            <a:pPr>
              <a:buFontTx/>
              <a:buNone/>
            </a:pPr>
            <a:r>
              <a:rPr lang="cs-CZ" i="1" dirty="0" smtClean="0">
                <a:solidFill>
                  <a:srgbClr val="FF3300"/>
                </a:solidFill>
              </a:rPr>
              <a:t>rodu mužského neživotného</a:t>
            </a:r>
            <a:endParaRPr lang="cs-CZ" i="1" dirty="0" smtClean="0"/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 </a:t>
            </a:r>
            <a:r>
              <a:rPr lang="cs-CZ" b="1" i="1" dirty="0" smtClean="0"/>
              <a:t>na měkkou souhlásku </a:t>
            </a:r>
            <a:r>
              <a:rPr lang="cs-CZ" dirty="0" smtClean="0"/>
              <a:t>nebo</a:t>
            </a:r>
          </a:p>
          <a:p>
            <a:pPr>
              <a:buFontTx/>
              <a:buNone/>
            </a:pPr>
            <a:r>
              <a:rPr lang="cs-CZ" b="1" i="1" dirty="0" smtClean="0"/>
              <a:t>obojetnou</a:t>
            </a:r>
            <a:r>
              <a:rPr lang="cs-CZ" dirty="0" smtClean="0"/>
              <a:t>, </a:t>
            </a:r>
            <a:r>
              <a:rPr lang="cs-CZ" i="1" dirty="0" smtClean="0"/>
              <a:t>a která mají v </a:t>
            </a:r>
            <a:r>
              <a:rPr lang="cs-CZ" b="1" dirty="0" smtClean="0">
                <a:solidFill>
                  <a:srgbClr val="FF3300"/>
                </a:solidFill>
              </a:rPr>
              <a:t>2. p.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3300"/>
                </a:solidFill>
              </a:rPr>
              <a:t>jedn</a:t>
            </a:r>
            <a:r>
              <a:rPr lang="cs-CZ" b="1" dirty="0" smtClean="0">
                <a:solidFill>
                  <a:srgbClr val="FF3300"/>
                </a:solidFill>
              </a:rPr>
              <a:t>. </a:t>
            </a:r>
            <a:r>
              <a:rPr lang="cs-CZ" b="1" dirty="0">
                <a:solidFill>
                  <a:srgbClr val="FF3300"/>
                </a:solidFill>
              </a:rPr>
              <a:t>č</a:t>
            </a:r>
            <a:r>
              <a:rPr lang="cs-CZ" b="1" dirty="0" smtClean="0">
                <a:solidFill>
                  <a:srgbClr val="FF3300"/>
                </a:solidFill>
              </a:rPr>
              <a:t>ísla</a:t>
            </a:r>
            <a:endParaRPr lang="cs-CZ" dirty="0"/>
          </a:p>
          <a:p>
            <a:pPr>
              <a:buFontTx/>
              <a:buNone/>
            </a:pPr>
            <a:r>
              <a:rPr lang="cs-CZ" b="1" i="1" dirty="0" smtClean="0"/>
              <a:t>koncovku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- e</a:t>
            </a:r>
            <a:r>
              <a:rPr lang="cs-CZ" b="1" dirty="0" smtClean="0"/>
              <a:t>.</a:t>
            </a:r>
            <a:r>
              <a:rPr lang="cs-CZ" dirty="0" smtClean="0">
                <a:solidFill>
                  <a:srgbClr val="CC00FF"/>
                </a:solidFill>
              </a:rPr>
              <a:t> </a:t>
            </a:r>
          </a:p>
          <a:p>
            <a:pPr>
              <a:buFontTx/>
              <a:buNone/>
            </a:pPr>
            <a:endParaRPr lang="cs-CZ" dirty="0" smtClean="0">
              <a:solidFill>
                <a:srgbClr val="CC00FF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kotel - kotl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, talíř - talíř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, pytel - pytl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8825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stroj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p. </a:t>
            </a:r>
            <a:r>
              <a:rPr lang="cs-CZ" b="1" dirty="0" smtClean="0"/>
              <a:t>stroj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2. p. </a:t>
            </a:r>
            <a:r>
              <a:rPr lang="cs-CZ" b="1" dirty="0" smtClean="0"/>
              <a:t>stroj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r>
              <a:rPr lang="cs-CZ" b="1" dirty="0" smtClean="0"/>
              <a:t>3</a:t>
            </a:r>
            <a:r>
              <a:rPr lang="cs-CZ" b="1" dirty="0"/>
              <a:t>. p. </a:t>
            </a:r>
            <a:r>
              <a:rPr lang="cs-CZ" b="1" dirty="0" smtClean="0"/>
              <a:t>stroj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</a:p>
          <a:p>
            <a:pPr marL="0" indent="0">
              <a:buNone/>
            </a:pPr>
            <a:r>
              <a:rPr lang="cs-CZ" b="1" dirty="0" smtClean="0"/>
              <a:t>4</a:t>
            </a:r>
            <a:r>
              <a:rPr lang="cs-CZ" b="1" dirty="0"/>
              <a:t>. p. stroj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5</a:t>
            </a:r>
            <a:r>
              <a:rPr lang="cs-CZ" b="1" dirty="0"/>
              <a:t>. p. stroj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!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6. p. (o) stroj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7</a:t>
            </a:r>
            <a:r>
              <a:rPr lang="cs-CZ" b="1" dirty="0"/>
              <a:t>. p. stroj</a:t>
            </a:r>
            <a:r>
              <a:rPr lang="cs-CZ" b="1" dirty="0">
                <a:solidFill>
                  <a:srgbClr val="FF0000"/>
                </a:solidFill>
              </a:rPr>
              <a:t>em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4648200" y="16288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1. p. </a:t>
            </a:r>
            <a:r>
              <a:rPr lang="cs-CZ" b="1" dirty="0"/>
              <a:t>stroj</a:t>
            </a:r>
            <a:r>
              <a:rPr lang="cs-CZ" b="1" dirty="0">
                <a:solidFill>
                  <a:srgbClr val="FF0000"/>
                </a:solidFill>
              </a:rPr>
              <a:t>e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stroj</a:t>
            </a:r>
            <a:r>
              <a:rPr lang="cs-CZ" b="1" dirty="0" smtClean="0">
                <a:solidFill>
                  <a:srgbClr val="FF0000"/>
                </a:solidFill>
              </a:rPr>
              <a:t>ů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stroj</a:t>
            </a:r>
            <a:r>
              <a:rPr lang="cs-CZ" b="1" dirty="0" smtClean="0">
                <a:solidFill>
                  <a:srgbClr val="FF0000"/>
                </a:solidFill>
              </a:rPr>
              <a:t>ům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4. p. </a:t>
            </a:r>
            <a:r>
              <a:rPr lang="cs-CZ" b="1" dirty="0"/>
              <a:t>stroj</a:t>
            </a:r>
            <a:r>
              <a:rPr lang="cs-CZ" b="1" dirty="0">
                <a:solidFill>
                  <a:srgbClr val="FF0000"/>
                </a:solidFill>
              </a:rPr>
              <a:t>e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</a:t>
            </a:r>
            <a:r>
              <a:rPr lang="cs-CZ" b="1" dirty="0"/>
              <a:t>stroj</a:t>
            </a:r>
            <a:r>
              <a:rPr lang="cs-CZ" b="1" dirty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!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(o) stroj</a:t>
            </a:r>
            <a:r>
              <a:rPr lang="cs-CZ" b="1" dirty="0">
                <a:solidFill>
                  <a:srgbClr val="FF0000"/>
                </a:solidFill>
              </a:rPr>
              <a:t>í</a:t>
            </a:r>
            <a:r>
              <a:rPr lang="cs-CZ" b="1" dirty="0" smtClean="0">
                <a:solidFill>
                  <a:srgbClr val="FF0000"/>
                </a:solidFill>
              </a:rPr>
              <a:t>ch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7. p. </a:t>
            </a:r>
            <a:r>
              <a:rPr lang="cs-CZ" b="1" dirty="0"/>
              <a:t>stroj</a:t>
            </a:r>
            <a:r>
              <a:rPr lang="cs-CZ" b="1" dirty="0">
                <a:solidFill>
                  <a:srgbClr val="FF0000"/>
                </a:solidFill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409208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Pamatuj!</a:t>
            </a:r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Při </a:t>
            </a:r>
            <a:r>
              <a:rPr lang="cs-CZ" dirty="0"/>
              <a:t>skloňování podstatných jmen</a:t>
            </a:r>
          </a:p>
          <a:p>
            <a:pPr marL="0" indent="0" algn="ctr">
              <a:buNone/>
            </a:pPr>
            <a:r>
              <a:rPr lang="cs-CZ" dirty="0"/>
              <a:t> podle </a:t>
            </a:r>
            <a:r>
              <a:rPr lang="cs-CZ" dirty="0" smtClean="0"/>
              <a:t>vzoru </a:t>
            </a:r>
            <a:r>
              <a:rPr lang="cs-CZ" b="1" dirty="0" smtClean="0">
                <a:solidFill>
                  <a:srgbClr val="FF0000"/>
                </a:solidFill>
              </a:rPr>
              <a:t>stroj</a:t>
            </a:r>
          </a:p>
          <a:p>
            <a:pPr marL="0" indent="0" algn="ctr">
              <a:buNone/>
            </a:pPr>
            <a:r>
              <a:rPr lang="cs-CZ" dirty="0" smtClean="0"/>
              <a:t>jsou všechna </a:t>
            </a:r>
            <a:r>
              <a:rPr lang="cs-CZ" b="1" dirty="0">
                <a:solidFill>
                  <a:srgbClr val="FF0000"/>
                </a:solidFill>
              </a:rPr>
              <a:t>i, í </a:t>
            </a:r>
            <a:r>
              <a:rPr lang="cs-CZ" b="1" dirty="0"/>
              <a:t>v koncovkách </a:t>
            </a:r>
            <a:r>
              <a:rPr lang="cs-CZ" b="1" dirty="0" smtClean="0">
                <a:solidFill>
                  <a:srgbClr val="FF0000"/>
                </a:solidFill>
              </a:rPr>
              <a:t>měkká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3107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0070C0"/>
                </a:solidFill>
              </a:rPr>
              <a:t>Dával jsi pozor?</a:t>
            </a:r>
            <a:br>
              <a:rPr lang="cs-CZ" dirty="0" smtClean="0">
                <a:solidFill>
                  <a:srgbClr val="0070C0"/>
                </a:solidFill>
              </a:rPr>
            </a:b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888874"/>
            <a:ext cx="8229600" cy="1540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rgbClr val="00B050"/>
                </a:solidFill>
              </a:rPr>
              <a:t>Vyjmenuj vzory podstatných jmen 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rgbClr val="00B050"/>
                </a:solidFill>
              </a:rPr>
              <a:t>rodu mužského.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779912" y="2204864"/>
            <a:ext cx="166051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Pán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3657600" y="3088645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Hrad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779912" y="3947018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Muž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3717167" y="4863587"/>
            <a:ext cx="229932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Stroj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5518384" y="5786917"/>
            <a:ext cx="2942047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C000"/>
                </a:solidFill>
              </a:rPr>
              <a:t>Výborně</a:t>
            </a:r>
            <a:endParaRPr lang="cs-CZ" sz="5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72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  <p:bldP spid="7" grpId="0"/>
      <p:bldP spid="8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395536" y="54868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12774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662</Words>
  <Application>Microsoft Office PowerPoint</Application>
  <PresentationFormat>Předvádění na obrazovce (4:3)</PresentationFormat>
  <Paragraphs>158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Podstatná jména</vt:lpstr>
      <vt:lpstr>Vzory podstatných jmen rodu mužského</vt:lpstr>
      <vt:lpstr>Prezentace aplikace PowerPoint</vt:lpstr>
      <vt:lpstr>vzor pán</vt:lpstr>
      <vt:lpstr>Pamatuj!</vt:lpstr>
      <vt:lpstr>Prezentace aplikace PowerPoint</vt:lpstr>
      <vt:lpstr>vzor hrad</vt:lpstr>
      <vt:lpstr>Pamatuj!</vt:lpstr>
      <vt:lpstr>Prezentace aplikace PowerPoint</vt:lpstr>
      <vt:lpstr>vzor muž</vt:lpstr>
      <vt:lpstr>Pamatuj!</vt:lpstr>
      <vt:lpstr>Prezentace aplikace PowerPoint</vt:lpstr>
      <vt:lpstr>vzor stroj</vt:lpstr>
      <vt:lpstr>Pamatuj!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102</cp:revision>
  <dcterms:created xsi:type="dcterms:W3CDTF">2011-05-13T10:56:58Z</dcterms:created>
  <dcterms:modified xsi:type="dcterms:W3CDTF">2011-11-23T19:18:30Z</dcterms:modified>
</cp:coreProperties>
</file>