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78" r:id="rId2"/>
    <p:sldId id="296" r:id="rId3"/>
    <p:sldId id="298" r:id="rId4"/>
    <p:sldId id="297" r:id="rId5"/>
    <p:sldId id="281" r:id="rId6"/>
    <p:sldId id="299" r:id="rId7"/>
    <p:sldId id="301" r:id="rId8"/>
    <p:sldId id="302" r:id="rId9"/>
    <p:sldId id="300" r:id="rId10"/>
    <p:sldId id="304" r:id="rId11"/>
    <p:sldId id="303" r:id="rId12"/>
    <p:sldId id="269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2283F"/>
    <a:srgbClr val="EA85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A111915-BE36-4E01-A7E5-04B1672EAD32}" styleName="Světlý styl 2 – zvýraznění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103" autoAdjust="0"/>
    <p:restoredTop sz="94660"/>
  </p:normalViewPr>
  <p:slideViewPr>
    <p:cSldViewPr>
      <p:cViewPr>
        <p:scale>
          <a:sx n="100" d="100"/>
          <a:sy n="100" d="100"/>
        </p:scale>
        <p:origin x="-492" y="22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t>6.2.2014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t>6.2.2014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8075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t>6.2.2014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7255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t>6.2.2014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0167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t>6.2.2014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0353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t>6.2.2014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32160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t>6.2.2014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0627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t>6.2.2014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8668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t>6.2.2014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3959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t>6.2.2014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704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t>6.2.2014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3839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t>6.2.2014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0983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t>6.2.2014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6623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hyperlink" Target="http://www.praha-stavebniny.cz/Asfaltove-pasy/Hydroizolace-ALV-4-RAD.html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zbozi.cz/vyrobek/tekuta-lepenka-7kg/" TargetMode="External"/><Relationship Id="rId5" Type="http://schemas.openxmlformats.org/officeDocument/2006/relationships/hyperlink" Target="http://www.zbozi.cz/vyrobek/gumoasfaltova-hydroizolace-denbit-disper-dn-10-kg-cerna/" TargetMode="External"/><Relationship Id="rId4" Type="http://schemas.openxmlformats.org/officeDocument/2006/relationships/hyperlink" Target="http://www.kressida.cz/?sklik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9919241"/>
              </p:ext>
            </p:extLst>
          </p:nvPr>
        </p:nvGraphicFramePr>
        <p:xfrm>
          <a:off x="750311" y="2060848"/>
          <a:ext cx="7560000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269199"/>
                <a:gridCol w="5290801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EU peníze středním školám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ICT do života školy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CZ.1.07/1.5.00/34.0771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III/2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02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Seznámení s hydroizolací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Hydroizolace, nástřiky, asfalty, plasty, injektáže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Technologie II 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Ivana Businská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Výklad 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PC,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dataprojektor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Výklad pomocí prezentace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 obor Zedník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2. ročník, žáci 16 – 17 let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strana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52881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VY_32_INOVACE_02_037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1835696" y="965919"/>
            <a:ext cx="56166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Hydroizolace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4155817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11560" y="2564904"/>
            <a:ext cx="792088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600" b="1" dirty="0" smtClean="0">
                <a:solidFill>
                  <a:srgbClr val="FF0000"/>
                </a:solidFill>
              </a:rPr>
              <a:t>Hydroizolace</a:t>
            </a:r>
            <a:endParaRPr lang="cs-CZ" sz="6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9730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541487" y="2132856"/>
            <a:ext cx="820891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Izolace proti vodě a zemní vlhkosti zabraňuje vnikání vody</a:t>
            </a:r>
          </a:p>
          <a:p>
            <a:r>
              <a:rPr lang="cs-CZ" sz="2400" b="1" dirty="0" smtClean="0"/>
              <a:t>do stavební konstrukce a tak ji chrání před škodlivými účinky vody, nebo naopak zabrání prostupu vody konstrukcí zevnitř ven.</a:t>
            </a:r>
          </a:p>
          <a:p>
            <a:r>
              <a:rPr lang="cs-CZ" sz="2400" b="1" dirty="0" smtClean="0"/>
              <a:t>.</a:t>
            </a:r>
          </a:p>
          <a:p>
            <a:r>
              <a:rPr lang="cs-CZ" sz="2400" b="1" dirty="0" smtClean="0"/>
              <a:t>Nepříznivé účinky na stavební konstrukci má vlhkost z ovzduší, zemní vlhkost, povrchová voda a déšť, tlaková voda a agresivní voda. </a:t>
            </a:r>
            <a:endParaRPr lang="cs-CZ" sz="2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541487" y="1412776"/>
            <a:ext cx="66228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u="sng" dirty="0" smtClean="0">
                <a:solidFill>
                  <a:srgbClr val="FF0000"/>
                </a:solidFill>
              </a:rPr>
              <a:t>Účel hydroizolací:</a:t>
            </a:r>
            <a:endParaRPr lang="cs-CZ" sz="2400" b="1" u="sng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2825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11560" y="2132856"/>
            <a:ext cx="763284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Stavební materiály jsou většinou nasákavé hmoty, vlhkost v nich může vzlínat vysoko nad terén.</a:t>
            </a:r>
          </a:p>
          <a:p>
            <a:r>
              <a:rPr lang="cs-CZ" sz="2400" b="1" dirty="0" smtClean="0"/>
              <a:t>.</a:t>
            </a:r>
          </a:p>
          <a:p>
            <a:r>
              <a:rPr lang="cs-CZ" sz="2400" b="1" dirty="0" smtClean="0"/>
              <a:t>Takové zdivo ztrácí schopnost izolovat, postupně z něho opadává omítka a časem se rozpadá.</a:t>
            </a:r>
          </a:p>
          <a:p>
            <a:r>
              <a:rPr lang="cs-CZ" sz="2400" b="1" dirty="0" smtClean="0"/>
              <a:t>.</a:t>
            </a:r>
          </a:p>
          <a:p>
            <a:r>
              <a:rPr lang="cs-CZ" sz="2400" b="1" dirty="0" smtClean="0"/>
              <a:t>Hydroizolace musí být pečlivě provedena z vyhovujících hmot a řádně chráněna proti mechanickému poškození při montáži i při používání objektu.</a:t>
            </a:r>
            <a:endParaRPr lang="cs-CZ" sz="2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60" y="1340768"/>
            <a:ext cx="77768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u="sng" dirty="0" smtClean="0">
                <a:solidFill>
                  <a:srgbClr val="FF0000"/>
                </a:solidFill>
              </a:rPr>
              <a:t>Vliv vlhkosti na stavební konstrukce:</a:t>
            </a:r>
            <a:endParaRPr lang="cs-CZ" sz="2400" b="1" u="sng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6314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5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755576" y="1700808"/>
            <a:ext cx="7416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u="sng" dirty="0" smtClean="0">
                <a:solidFill>
                  <a:srgbClr val="FF0000"/>
                </a:solidFill>
              </a:rPr>
              <a:t>Materiály pro hydroizolace:</a:t>
            </a:r>
            <a:endParaRPr lang="cs-CZ" sz="3200" b="1" u="sng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755576" y="2852936"/>
            <a:ext cx="7704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b="1" dirty="0" smtClean="0"/>
              <a:t>Izolace živičné z dehtů a asfaltů</a:t>
            </a:r>
            <a:endParaRPr lang="cs-CZ" sz="2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755576" y="3414191"/>
            <a:ext cx="51845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b="1" dirty="0" smtClean="0"/>
              <a:t>Izolace foliové</a:t>
            </a:r>
            <a:endParaRPr lang="cs-CZ" sz="2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755576" y="3975447"/>
            <a:ext cx="51845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b="1" dirty="0" smtClean="0"/>
              <a:t>Stěrky, nátěry, nástřiky</a:t>
            </a:r>
            <a:endParaRPr lang="cs-CZ" sz="24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755576" y="4509120"/>
            <a:ext cx="79208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b="1" dirty="0" smtClean="0"/>
              <a:t>Izolace silikátové ze speciálních cementových tmelů</a:t>
            </a:r>
            <a:endParaRPr lang="cs-CZ" sz="24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755576" y="5085184"/>
            <a:ext cx="68407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b="1" dirty="0" smtClean="0"/>
              <a:t>Speciální izolace z kovů, laminátů a injektáží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1714585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6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07" y="919050"/>
            <a:ext cx="3571428" cy="1605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2506277"/>
            <a:ext cx="3305855" cy="14857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3970863"/>
            <a:ext cx="3810322" cy="17125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7234" y="954260"/>
            <a:ext cx="3453238" cy="1552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20580" y="2524186"/>
            <a:ext cx="19311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Chromniklové desky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2408503" y="4005143"/>
            <a:ext cx="2592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Podřezávání strojní pilou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5306913" y="5692953"/>
            <a:ext cx="3851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Řezání diamantovým lanem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796136" y="2519622"/>
            <a:ext cx="3162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Injektáže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87822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7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980728"/>
            <a:ext cx="4378086" cy="27363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1016732"/>
            <a:ext cx="4262874" cy="26642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3671105"/>
            <a:ext cx="3672408" cy="22952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5338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8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063821"/>
            <a:ext cx="4968552" cy="4968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52995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9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143000"/>
            <a:ext cx="60960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08515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10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143000"/>
            <a:ext cx="60960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71067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259632" y="1772816"/>
            <a:ext cx="37444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u="sng" dirty="0" smtClean="0"/>
              <a:t>Opakování:</a:t>
            </a:r>
            <a:endParaRPr lang="cs-CZ" sz="2400" b="1" u="sng" dirty="0"/>
          </a:p>
        </p:txBody>
      </p:sp>
      <p:sp>
        <p:nvSpPr>
          <p:cNvPr id="4" name="TextovéPole 3"/>
          <p:cNvSpPr txBox="1"/>
          <p:nvPr/>
        </p:nvSpPr>
        <p:spPr>
          <a:xfrm>
            <a:off x="1259632" y="2852936"/>
            <a:ext cx="633670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arenR"/>
            </a:pPr>
            <a:r>
              <a:rPr lang="cs-CZ" sz="2400" b="1" dirty="0" smtClean="0"/>
              <a:t>K jakému účelu slouží hydroizolace?</a:t>
            </a:r>
          </a:p>
          <a:p>
            <a:pPr marL="457200" indent="-457200">
              <a:buAutoNum type="arabicParenR"/>
            </a:pPr>
            <a:endParaRPr lang="cs-CZ" sz="2400" b="1" dirty="0" smtClean="0"/>
          </a:p>
          <a:p>
            <a:pPr marL="457200" indent="-457200">
              <a:buAutoNum type="arabicParenR"/>
            </a:pPr>
            <a:r>
              <a:rPr lang="cs-CZ" sz="2400" b="1" dirty="0" smtClean="0"/>
              <a:t>Jaké znáte materiály pro hydroizolace?</a:t>
            </a:r>
          </a:p>
          <a:p>
            <a:pPr marL="457200" indent="-457200">
              <a:buAutoNum type="arabicParenR"/>
            </a:pPr>
            <a:endParaRPr lang="cs-CZ" sz="2400" b="1" dirty="0" smtClean="0"/>
          </a:p>
          <a:p>
            <a:pPr marL="457200" indent="-457200">
              <a:buAutoNum type="arabicParenR"/>
            </a:pPr>
            <a:r>
              <a:rPr lang="cs-CZ" sz="2400" b="1" dirty="0" smtClean="0"/>
              <a:t>Jaký má vliv vlhkost na stavební materiály?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171337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994964" y="1340768"/>
            <a:ext cx="7609484" cy="51090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Použité zdroje</a:t>
            </a:r>
            <a:r>
              <a:rPr lang="cs-CZ" sz="2400" b="1" dirty="0" smtClean="0"/>
              <a:t>: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1600" dirty="0" smtClean="0"/>
              <a:t>TIBITANZL, O. </a:t>
            </a:r>
            <a:r>
              <a:rPr lang="cs-CZ" sz="1600" i="1" dirty="0" smtClean="0"/>
              <a:t>Stavební technologie I.</a:t>
            </a:r>
            <a:r>
              <a:rPr lang="cs-CZ" sz="1600" dirty="0" smtClean="0"/>
              <a:t> Praha: Sobotáles, 2005, ISBN 80-86817-09-1.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1600" dirty="0" smtClean="0"/>
              <a:t>PODLENA, V. T</a:t>
            </a:r>
            <a:r>
              <a:rPr lang="cs-CZ" sz="1600" i="1" dirty="0" smtClean="0"/>
              <a:t>echnologie 2. a 3.ročník.</a:t>
            </a:r>
            <a:r>
              <a:rPr lang="cs-CZ" sz="1600" dirty="0" smtClean="0"/>
              <a:t> Praha: PARTA s.r.o., 2008, ISBN 80-7320-018-X.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mtClean="0">
                <a:hlinkClick r:id="rId4"/>
              </a:rPr>
              <a:t>http</a:t>
            </a:r>
            <a:r>
              <a:rPr lang="cs-CZ" dirty="0">
                <a:hlinkClick r:id="rId4"/>
              </a:rPr>
              <a:t>://www.kressida.cz/?</a:t>
            </a:r>
            <a:r>
              <a:rPr lang="cs-CZ" dirty="0" smtClean="0">
                <a:hlinkClick r:id="rId4"/>
              </a:rPr>
              <a:t>sklik</a:t>
            </a:r>
            <a:endParaRPr lang="cs-CZ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cs-CZ" dirty="0"/>
              <a:t>http://www.zbozi.cz/vyrobek/jednoslozkova-hydroizolace-koupelna-den-braven-ch0290-5-kg/</a:t>
            </a:r>
            <a:endParaRPr lang="cs-CZ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cs-CZ" dirty="0">
                <a:hlinkClick r:id="rId5"/>
              </a:rPr>
              <a:t>http://www.zbozi.cz/vyrobek/gumoasfaltova-hydroizolace-denbit-disper-dn-10-kg-cerna</a:t>
            </a:r>
            <a:r>
              <a:rPr lang="cs-CZ" dirty="0" smtClean="0">
                <a:hlinkClick r:id="rId5"/>
              </a:rPr>
              <a:t>/</a:t>
            </a:r>
            <a:endParaRPr lang="cs-CZ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cs-CZ" dirty="0">
                <a:hlinkClick r:id="rId6"/>
              </a:rPr>
              <a:t>http://www.zbozi.cz/vyrobek/tekuta-lepenka-7kg</a:t>
            </a:r>
            <a:r>
              <a:rPr lang="cs-CZ" dirty="0" smtClean="0">
                <a:hlinkClick r:id="rId6"/>
              </a:rPr>
              <a:t>/</a:t>
            </a:r>
            <a:endParaRPr lang="cs-CZ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cs-CZ" dirty="0">
                <a:hlinkClick r:id="rId7"/>
              </a:rPr>
              <a:t>http://</a:t>
            </a:r>
            <a:r>
              <a:rPr lang="cs-CZ" dirty="0" smtClean="0">
                <a:hlinkClick r:id="rId7"/>
              </a:rPr>
              <a:t>www.praha-stavebniny.cz/Asfaltove-pasy/Hydroizolace-ALV-4-RAD.html</a:t>
            </a:r>
            <a:endParaRPr lang="cs-CZ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cs-CZ" dirty="0"/>
              <a:t>http://www.hydroizolace-zakladu-izolace-domu.cz/hydroizolace-spodnich-staveb-zakladu.html</a:t>
            </a:r>
            <a:endParaRPr lang="cs-CZ" dirty="0" smtClean="0"/>
          </a:p>
          <a:p>
            <a:endParaRPr lang="cs-CZ" dirty="0" smtClean="0"/>
          </a:p>
          <a:p>
            <a:pPr marL="342900" indent="-342900">
              <a:buFont typeface="Arial" pitchFamily="34" charset="0"/>
              <a:buChar char="•"/>
            </a:pPr>
            <a:endParaRPr lang="cs-CZ" dirty="0"/>
          </a:p>
          <a:p>
            <a:endParaRPr lang="cs-CZ" dirty="0" smtClean="0"/>
          </a:p>
          <a:p>
            <a:pPr marL="342900" indent="-342900">
              <a:buFont typeface="Arial" pitchFamily="34" charset="0"/>
              <a:buChar char="•"/>
            </a:pPr>
            <a:endParaRPr lang="cs-CZ" dirty="0" smtClean="0"/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1679933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2930</TotalTime>
  <Words>408</Words>
  <Application>Microsoft Office PowerPoint</Application>
  <PresentationFormat>Předvádění na obrazovce (4:3)</PresentationFormat>
  <Paragraphs>100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Ivana Businská</cp:lastModifiedBy>
  <cp:revision>321</cp:revision>
  <dcterms:created xsi:type="dcterms:W3CDTF">2010-11-01T23:40:31Z</dcterms:created>
  <dcterms:modified xsi:type="dcterms:W3CDTF">2014-02-06T08:40:08Z</dcterms:modified>
</cp:coreProperties>
</file>