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8" r:id="rId2"/>
    <p:sldId id="296" r:id="rId3"/>
    <p:sldId id="298" r:id="rId4"/>
    <p:sldId id="297" r:id="rId5"/>
    <p:sldId id="281" r:id="rId6"/>
    <p:sldId id="299" r:id="rId7"/>
    <p:sldId id="300" r:id="rId8"/>
    <p:sldId id="301" r:id="rId9"/>
    <p:sldId id="307" r:id="rId10"/>
    <p:sldId id="306" r:id="rId11"/>
    <p:sldId id="305" r:id="rId12"/>
    <p:sldId id="302" r:id="rId13"/>
    <p:sldId id="308" r:id="rId14"/>
    <p:sldId id="309" r:id="rId15"/>
    <p:sldId id="304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5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6.2.2014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6.2.2014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sb-portal.cz/stavebnictvi/materialy-a-vyrobky/beton/sanace-trhlin-v-betonovych-konstrukcich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www.weber-terranova.cz/zakladni-omitkove-a-maltove-smesi/reseni/vyberte-si-idealni-reseni/trhliny-a-praskliny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staticke-zajisteni.cz/oprava-trhlin/" TargetMode="External"/><Relationship Id="rId5" Type="http://schemas.openxmlformats.org/officeDocument/2006/relationships/hyperlink" Target="http://www.domika.cz/builder/vady%20staveb/Prask&#225;n&#237;%20zd&#283;n&#253;ch%20konstrukc&#237;.pdf" TargetMode="External"/><Relationship Id="rId4" Type="http://schemas.openxmlformats.org/officeDocument/2006/relationships/hyperlink" Target="http://www.niceone.cz/Sanace-a-sanacni-prace/trhliny-v-budovach-domech/a760-trhliny-v-konstrukcic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03394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trhlinami v budovách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Trhliny, měření trhlin, neškodné trhliny, nebezpečné trhliny, sádrové terče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Přestavby</a:t>
                      </a:r>
                      <a:r>
                        <a:rPr lang="cs-CZ" sz="1200" baseline="0" dirty="0" smtClean="0">
                          <a:effectLst/>
                        </a:rPr>
                        <a:t> budov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VY_32_INOVACE_27_531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Trhliny v budovách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2492896"/>
            <a:ext cx="82089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Trhliny v budovách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80170" y="1412776"/>
            <a:ext cx="77288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Nejčastěji se poruchy v budově projevují </a:t>
            </a:r>
            <a:r>
              <a:rPr lang="cs-CZ" sz="2400" b="1" dirty="0" smtClean="0">
                <a:solidFill>
                  <a:srgbClr val="FF0000"/>
                </a:solidFill>
              </a:rPr>
              <a:t>trhlinami</a:t>
            </a:r>
            <a:r>
              <a:rPr lang="cs-CZ" sz="2400" b="1" dirty="0" smtClean="0"/>
              <a:t>.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Objevují se převážně ve starých budovách.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Při přestavbách budov se nesmějí přehlédnout, protože upozorňují na závady, které mohou mít vážné následky.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Trhliny mohou být větší, menší, nové nebo staré.</a:t>
            </a:r>
          </a:p>
          <a:p>
            <a:r>
              <a:rPr lang="cs-CZ" sz="2400" b="1" dirty="0"/>
              <a:t>.</a:t>
            </a:r>
            <a:endParaRPr lang="cs-CZ" sz="2400" b="1" dirty="0" smtClean="0"/>
          </a:p>
          <a:p>
            <a:r>
              <a:rPr lang="cs-CZ" sz="2400" b="1" dirty="0" smtClean="0"/>
              <a:t>Každá </a:t>
            </a:r>
            <a:r>
              <a:rPr lang="cs-CZ" sz="2400" b="1" dirty="0" smtClean="0">
                <a:solidFill>
                  <a:srgbClr val="FF0000"/>
                </a:solidFill>
              </a:rPr>
              <a:t>trhlina</a:t>
            </a:r>
            <a:r>
              <a:rPr lang="cs-CZ" sz="2400" b="1" dirty="0" smtClean="0"/>
              <a:t>, ať nová nebo stará, je vždy </a:t>
            </a:r>
            <a:r>
              <a:rPr lang="cs-CZ" sz="2400" b="1" dirty="0" smtClean="0">
                <a:solidFill>
                  <a:srgbClr val="FF0000"/>
                </a:solidFill>
              </a:rPr>
              <a:t>známkou poruchy </a:t>
            </a:r>
            <a:r>
              <a:rPr lang="cs-CZ" sz="2400" b="1" dirty="0" smtClean="0"/>
              <a:t>v budově.</a:t>
            </a:r>
          </a:p>
          <a:p>
            <a:r>
              <a:rPr lang="cs-CZ" sz="2400" b="1" dirty="0" smtClean="0"/>
              <a:t>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828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0517" y="1340768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FF0000"/>
                </a:solidFill>
              </a:rPr>
              <a:t>Trhliny mohou vzniknout z nejrůznějších příčin např.: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276872"/>
            <a:ext cx="74888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s</a:t>
            </a:r>
            <a:r>
              <a:rPr lang="cs-CZ" sz="2400" b="1" dirty="0" smtClean="0"/>
              <a:t>tárnutím budovy (snížená pevnost budovy)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p</a:t>
            </a:r>
            <a:r>
              <a:rPr lang="cs-CZ" sz="2400" b="1" dirty="0" smtClean="0"/>
              <a:t>oruchy vzniklé následkem špatného projektu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p</a:t>
            </a:r>
            <a:r>
              <a:rPr lang="cs-CZ" sz="2400" b="1" dirty="0" smtClean="0"/>
              <a:t>oruchy při samotném provádění stavby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p</a:t>
            </a:r>
            <a:r>
              <a:rPr lang="cs-CZ" sz="2400" b="1" dirty="0" smtClean="0"/>
              <a:t>řetížení budovy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o</a:t>
            </a:r>
            <a:r>
              <a:rPr lang="cs-CZ" sz="2400" b="1" dirty="0" smtClean="0"/>
              <a:t>třesy půdy v okolí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763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5" y="1268760"/>
            <a:ext cx="7632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Jejich rozpoznání a posouzení nebezpečnosti vyžaduje značné odborné znalosti a zkušenosti.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Vznik trhlin často ovlivňuje několik příčin současně.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Teprve po určení příčin vzniku trhlin je možné navrhnout nutná opatření.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Velikost</a:t>
            </a:r>
            <a:r>
              <a:rPr lang="cs-CZ" sz="2400" b="1" dirty="0" smtClean="0"/>
              <a:t> trhlin se pozná pouhým </a:t>
            </a:r>
            <a:r>
              <a:rPr lang="cs-CZ" sz="2400" b="1" dirty="0" smtClean="0">
                <a:solidFill>
                  <a:srgbClr val="FF0000"/>
                </a:solidFill>
              </a:rPr>
              <a:t>pohledem</a:t>
            </a:r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Starou</a:t>
            </a:r>
            <a:r>
              <a:rPr lang="cs-CZ" sz="2400" b="1" dirty="0" smtClean="0"/>
              <a:t> či </a:t>
            </a:r>
            <a:r>
              <a:rPr lang="cs-CZ" sz="2400" b="1" dirty="0" smtClean="0">
                <a:solidFill>
                  <a:srgbClr val="FF0000"/>
                </a:solidFill>
              </a:rPr>
              <a:t>novou</a:t>
            </a:r>
            <a:r>
              <a:rPr lang="cs-CZ" sz="2400" b="1" dirty="0" smtClean="0"/>
              <a:t> trhlinu lze poznat podle jejího </a:t>
            </a:r>
            <a:r>
              <a:rPr lang="cs-CZ" sz="2400" b="1" dirty="0" smtClean="0">
                <a:solidFill>
                  <a:srgbClr val="FF0000"/>
                </a:solidFill>
              </a:rPr>
              <a:t>vzhledu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484784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268760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Měření trhlin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85231" y="1962845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 všech trhlin je třeba zjistit, zda vznikají stále a rozšiřují se nebo nikoliv.</a:t>
            </a:r>
          </a:p>
          <a:p>
            <a:r>
              <a:rPr lang="cs-CZ" sz="2400" b="1" dirty="0" smtClean="0"/>
              <a:t>Pouhým pohledem nelze jednoznačně určit, zda se trhlina rozšiřuje nebo zda je její stav konečný.</a:t>
            </a:r>
          </a:p>
          <a:p>
            <a:r>
              <a:rPr lang="cs-CZ" sz="2400" b="1" dirty="0" smtClean="0"/>
              <a:t>Opravovat trhlinu je účelné teprve po odstranění příčin jejího vzniku a když je trhlina již v klidu.</a:t>
            </a:r>
          </a:p>
          <a:p>
            <a:endParaRPr lang="cs-CZ" sz="2400" b="1" dirty="0" smtClean="0"/>
          </a:p>
          <a:p>
            <a:r>
              <a:rPr lang="cs-CZ" sz="2400" b="1" u="sng" dirty="0" smtClean="0"/>
              <a:t>Průběh zvětšování trhlin se zjišťuje: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- osazením sádrových, skleněných nebo papírových pásků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- měřicím přístrojem </a:t>
            </a:r>
          </a:p>
          <a:p>
            <a:endParaRPr lang="cs-CZ" sz="2400" b="1" dirty="0" smtClean="0"/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872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53641" y="1776125"/>
            <a:ext cx="4216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Trhliny rozdělujeme na: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69757" y="1899235"/>
            <a:ext cx="2108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 neškodné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49124" y="2405757"/>
            <a:ext cx="2682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 nebezpečné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378904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Neškodné trhliny </a:t>
            </a:r>
            <a:r>
              <a:rPr lang="cs-CZ" sz="2400" b="1" dirty="0" smtClean="0"/>
              <a:t>– poškozují pouze vzhled budovy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6596" y="4509120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2400" b="1" u="sng" dirty="0" smtClean="0"/>
              <a:t>Nebezpečné trhliny </a:t>
            </a:r>
            <a:r>
              <a:rPr lang="cs-CZ" sz="2400" b="1" dirty="0" smtClean="0"/>
              <a:t>– projevují se v nosných konstrukcích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a je nutná oprava konstrukce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207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328936"/>
            <a:ext cx="4234070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843244" y="4921438"/>
            <a:ext cx="380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Trhliny při přetížení cihelného pilíře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661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1713" y="3717032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 – pokles rohu stavby </a:t>
            </a:r>
          </a:p>
          <a:p>
            <a:r>
              <a:rPr lang="cs-CZ" dirty="0"/>
              <a:t>2 – pokles meziokenního pilíře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7"/>
            <a:ext cx="6138769" cy="4343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54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372200" y="3284984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 – svislá trhlina zdiva </a:t>
            </a:r>
          </a:p>
          <a:p>
            <a:r>
              <a:rPr lang="cs-CZ" dirty="0"/>
              <a:t>2 – šikmá trhlina zdiva </a:t>
            </a:r>
          </a:p>
          <a:p>
            <a:r>
              <a:rPr lang="es-ES" dirty="0"/>
              <a:t>3 – šikmá trhlina ve spárách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3" y="1196752"/>
            <a:ext cx="6277450" cy="444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419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34827"/>
            <a:ext cx="3375819" cy="4501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1" y="1502788"/>
            <a:ext cx="4765120" cy="3573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354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874" y="1315603"/>
            <a:ext cx="5416944" cy="3697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68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73" y="940936"/>
            <a:ext cx="288032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273630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08920"/>
            <a:ext cx="2940868" cy="2940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34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22498"/>
            <a:ext cx="3617873" cy="499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6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01105" y="1484784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Opakování: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492896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Z jakých příčin vznikají trhliny?</a:t>
            </a:r>
          </a:p>
          <a:p>
            <a:pPr marL="457200" indent="-457200">
              <a:buAutoNum type="arabicParenR"/>
            </a:pPr>
            <a:endParaRPr lang="cs-CZ" sz="2400" b="1" dirty="0" smtClean="0"/>
          </a:p>
          <a:p>
            <a:pPr marL="457200" indent="-457200">
              <a:buAutoNum type="arabicParenR"/>
            </a:pPr>
            <a:r>
              <a:rPr lang="cs-CZ" sz="2400" b="1" dirty="0" smtClean="0"/>
              <a:t>Jaké znáte druhy trhlin?</a:t>
            </a:r>
          </a:p>
          <a:p>
            <a:pPr marL="457200" indent="-457200">
              <a:buAutoNum type="arabicParenR"/>
            </a:pPr>
            <a:endParaRPr lang="cs-CZ" sz="2400" b="1" dirty="0" smtClean="0"/>
          </a:p>
          <a:p>
            <a:pPr marL="457200" indent="-457200">
              <a:buAutoNum type="arabicParenR"/>
            </a:pPr>
            <a:r>
              <a:rPr lang="cs-CZ" sz="2400" b="1" dirty="0" smtClean="0"/>
              <a:t>Jak zjišťujeme průběh zvětšování trhlin?</a:t>
            </a:r>
          </a:p>
          <a:p>
            <a:pPr marL="457200" indent="-457200">
              <a:buAutoNum type="arabicParenR"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96233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83554" y="1340768"/>
            <a:ext cx="760948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</a:t>
            </a:r>
            <a:r>
              <a:rPr lang="cs-CZ" sz="2400" b="1" dirty="0" smtClean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KÁRNÍK, V.  </a:t>
            </a:r>
            <a:r>
              <a:rPr lang="cs-CZ" sz="1600" i="1" dirty="0"/>
              <a:t>Přestavby budov,</a:t>
            </a:r>
            <a:r>
              <a:rPr lang="cs-CZ" sz="1600" dirty="0"/>
              <a:t> Praha: SNTL, 1985 č.j. 13 272/85/220.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PODLENA, V. </a:t>
            </a:r>
            <a:r>
              <a:rPr lang="cs-CZ" sz="1600" i="1" dirty="0"/>
              <a:t>Přestavby budov,</a:t>
            </a:r>
            <a:r>
              <a:rPr lang="cs-CZ" sz="1600" dirty="0"/>
              <a:t> Praha: PARTA, 2006, ISBN 80-7320-018-X</a:t>
            </a:r>
            <a:r>
              <a:rPr lang="cs-CZ" sz="1600" dirty="0" smtClean="0"/>
              <a:t>.</a:t>
            </a:r>
            <a:endParaRPr lang="cs-CZ" sz="2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hlinkClick r:id="rId4"/>
              </a:rPr>
              <a:t>http://www.niceone.cz/Sanace-a-sanacni-prace/trhliny-v-budovach-domech/a760-trhliny-v-konstrukcich</a:t>
            </a:r>
            <a:r>
              <a:rPr lang="cs-CZ" sz="1600" b="1" dirty="0" smtClean="0">
                <a:hlinkClick r:id="rId4"/>
              </a:rPr>
              <a:t>/#</a:t>
            </a:r>
            <a:endParaRPr lang="cs-CZ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hlinkClick r:id="rId5"/>
              </a:rPr>
              <a:t>http://</a:t>
            </a:r>
            <a:r>
              <a:rPr lang="cs-CZ" sz="1600" b="1" dirty="0" smtClean="0">
                <a:hlinkClick r:id="rId5"/>
              </a:rPr>
              <a:t>www.domika.cz/</a:t>
            </a:r>
            <a:r>
              <a:rPr lang="cs-CZ" sz="1600" b="1" dirty="0" err="1" smtClean="0">
                <a:hlinkClick r:id="rId5"/>
              </a:rPr>
              <a:t>builder</a:t>
            </a:r>
            <a:r>
              <a:rPr lang="cs-CZ" sz="1600" b="1" dirty="0" smtClean="0">
                <a:hlinkClick r:id="rId5"/>
              </a:rPr>
              <a:t>/vady%20staveb/Praskání%20zděných%20konstrukcí.pdf</a:t>
            </a:r>
            <a:endParaRPr lang="cs-CZ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hlinkClick r:id="rId6"/>
              </a:rPr>
              <a:t>http://staticke-zajisteni.cz/oprava-trhlin</a:t>
            </a:r>
            <a:r>
              <a:rPr lang="cs-CZ" sz="1600" b="1" dirty="0" smtClean="0">
                <a:hlinkClick r:id="rId6"/>
              </a:rPr>
              <a:t>/</a:t>
            </a:r>
            <a:endParaRPr lang="cs-CZ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hlinkClick r:id="rId7"/>
              </a:rPr>
              <a:t>http://</a:t>
            </a:r>
            <a:r>
              <a:rPr lang="cs-CZ" sz="1600" b="1" dirty="0" smtClean="0">
                <a:hlinkClick r:id="rId7"/>
              </a:rPr>
              <a:t>www.weber-terranova.cz/zakladni-omitkove-a-maltove-smesi/reseni/vyberte-si-idealni-reseni/trhliny-a-praskliny.html</a:t>
            </a:r>
            <a:endParaRPr lang="cs-CZ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hlinkClick r:id="rId8"/>
              </a:rPr>
              <a:t>http://</a:t>
            </a:r>
            <a:r>
              <a:rPr lang="cs-CZ" sz="1600" b="1" dirty="0" smtClean="0">
                <a:hlinkClick r:id="rId8"/>
              </a:rPr>
              <a:t>www.asb-portal.cz/stavebnictvi/materialy-a-vyrobky/beton/sanace-trhlin-v-betonovych-konstrukcich</a:t>
            </a:r>
            <a:endParaRPr lang="cs-CZ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b="1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3074</TotalTime>
  <Words>553</Words>
  <Application>Microsoft Office PowerPoint</Application>
  <PresentationFormat>Předvádění na obrazovce (4:3)</PresentationFormat>
  <Paragraphs>140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330</cp:revision>
  <dcterms:created xsi:type="dcterms:W3CDTF">2010-11-01T23:40:31Z</dcterms:created>
  <dcterms:modified xsi:type="dcterms:W3CDTF">2014-02-06T08:37:51Z</dcterms:modified>
</cp:coreProperties>
</file>