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notesSlides/notesSlide18.xml" ContentType="application/vnd.openxmlformats-officedocument.presentationml.notesSlide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notesSlides/notesSlide16.xml" ContentType="application/vnd.openxmlformats-officedocument.presentationml.notes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22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notesSlides/notesSlide19.xml" ContentType="application/vnd.openxmlformats-officedocument.presentationml.notesSlid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Default Extension="emf" ContentType="image/x-emf"/>
  <Override PartName="/ppt/notesSlides/notesSlide17.xml" ContentType="application/vnd.openxmlformats-officedocument.presentationml.notesSlid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4"/>
  </p:notesMasterIdLst>
  <p:sldIdLst>
    <p:sldId id="271" r:id="rId2"/>
    <p:sldId id="256" r:id="rId3"/>
    <p:sldId id="272" r:id="rId4"/>
    <p:sldId id="273" r:id="rId5"/>
    <p:sldId id="274" r:id="rId6"/>
    <p:sldId id="275" r:id="rId7"/>
    <p:sldId id="278" r:id="rId8"/>
    <p:sldId id="276" r:id="rId9"/>
    <p:sldId id="277" r:id="rId10"/>
    <p:sldId id="288" r:id="rId11"/>
    <p:sldId id="291" r:id="rId12"/>
    <p:sldId id="287" r:id="rId13"/>
    <p:sldId id="279" r:id="rId14"/>
    <p:sldId id="294" r:id="rId15"/>
    <p:sldId id="293" r:id="rId16"/>
    <p:sldId id="289" r:id="rId17"/>
    <p:sldId id="281" r:id="rId18"/>
    <p:sldId id="280" r:id="rId19"/>
    <p:sldId id="282" r:id="rId20"/>
    <p:sldId id="284" r:id="rId21"/>
    <p:sldId id="286" r:id="rId22"/>
    <p:sldId id="292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980" autoAdjust="0"/>
    <p:restoredTop sz="94660"/>
  </p:normalViewPr>
  <p:slideViewPr>
    <p:cSldViewPr>
      <p:cViewPr>
        <p:scale>
          <a:sx n="90" d="100"/>
          <a:sy n="90" d="100"/>
        </p:scale>
        <p:origin x="-468" y="-3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B90D4F7-462E-46CD-8D3C-08136D417780}" type="datetimeFigureOut">
              <a:rPr lang="cs-CZ" smtClean="0"/>
              <a:pPr/>
              <a:t>6.2.2014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B3CDBEC-CB1B-4F06-8F4B-707F97E1265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277587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4722100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6271407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5226525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0843735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1628124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8611643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8675150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4315455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3787317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8884696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182536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2518010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6519116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044670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15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83576525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16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867046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17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8786000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18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30844560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19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5276195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20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9524396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21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54095920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22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6783028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9D931-58C2-4DC1-92DA-C63CEDFB76B1}" type="datetimeFigureOut">
              <a:rPr lang="cs-CZ" smtClean="0"/>
              <a:pPr/>
              <a:t>6.2.2014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92E3B-BFFC-4FF3-BB4E-7384D6CA23D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949578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9D931-58C2-4DC1-92DA-C63CEDFB76B1}" type="datetimeFigureOut">
              <a:rPr lang="cs-CZ" smtClean="0"/>
              <a:pPr/>
              <a:t>6.2.2014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92E3B-BFFC-4FF3-BB4E-7384D6CA23D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061430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9D931-58C2-4DC1-92DA-C63CEDFB76B1}" type="datetimeFigureOut">
              <a:rPr lang="cs-CZ" smtClean="0"/>
              <a:pPr/>
              <a:t>6.2.2014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92E3B-BFFC-4FF3-BB4E-7384D6CA23D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585550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9D931-58C2-4DC1-92DA-C63CEDFB76B1}" type="datetimeFigureOut">
              <a:rPr lang="cs-CZ" smtClean="0"/>
              <a:pPr/>
              <a:t>6.2.2014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92E3B-BFFC-4FF3-BB4E-7384D6CA23D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531393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9D931-58C2-4DC1-92DA-C63CEDFB76B1}" type="datetimeFigureOut">
              <a:rPr lang="cs-CZ" smtClean="0"/>
              <a:pPr/>
              <a:t>6.2.2014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92E3B-BFFC-4FF3-BB4E-7384D6CA23D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16981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9D931-58C2-4DC1-92DA-C63CEDFB76B1}" type="datetimeFigureOut">
              <a:rPr lang="cs-CZ" smtClean="0"/>
              <a:pPr/>
              <a:t>6.2.2014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92E3B-BFFC-4FF3-BB4E-7384D6CA23D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690105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9D931-58C2-4DC1-92DA-C63CEDFB76B1}" type="datetimeFigureOut">
              <a:rPr lang="cs-CZ" smtClean="0"/>
              <a:pPr/>
              <a:t>6.2.2014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92E3B-BFFC-4FF3-BB4E-7384D6CA23D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057486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9D931-58C2-4DC1-92DA-C63CEDFB76B1}" type="datetimeFigureOut">
              <a:rPr lang="cs-CZ" smtClean="0"/>
              <a:pPr/>
              <a:t>6.2.2014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92E3B-BFFC-4FF3-BB4E-7384D6CA23D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951613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9D931-58C2-4DC1-92DA-C63CEDFB76B1}" type="datetimeFigureOut">
              <a:rPr lang="cs-CZ" smtClean="0"/>
              <a:pPr/>
              <a:t>6.2.2014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92E3B-BFFC-4FF3-BB4E-7384D6CA23D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976629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9D931-58C2-4DC1-92DA-C63CEDFB76B1}" type="datetimeFigureOut">
              <a:rPr lang="cs-CZ" smtClean="0"/>
              <a:pPr/>
              <a:t>6.2.2014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92E3B-BFFC-4FF3-BB4E-7384D6CA23D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486391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9D931-58C2-4DC1-92DA-C63CEDFB76B1}" type="datetimeFigureOut">
              <a:rPr lang="cs-CZ" smtClean="0"/>
              <a:pPr/>
              <a:t>6.2.2014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92E3B-BFFC-4FF3-BB4E-7384D6CA23D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561761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F69D931-58C2-4DC1-92DA-C63CEDFB76B1}" type="datetimeFigureOut">
              <a:rPr lang="cs-CZ" smtClean="0"/>
              <a:pPr/>
              <a:t>6.2.2014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492E3B-BFFC-4FF3-BB4E-7384D6CA23D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838738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8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5" Type="http://schemas.openxmlformats.org/officeDocument/2006/relationships/image" Target="../media/image11.jpeg"/><Relationship Id="rId4" Type="http://schemas.openxmlformats.org/officeDocument/2006/relationships/image" Target="../media/image10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pn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226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/>
            </a:r>
            <a:br>
              <a:rPr lang="cs-CZ" dirty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</a:br>
            <a:r>
              <a:rPr lang="cs-CZ" sz="360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O</a:t>
            </a:r>
            <a:r>
              <a:rPr lang="cs-CZ" sz="36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600" dirty="0" err="1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dborné</a:t>
            </a:r>
            <a:r>
              <a:rPr lang="cs-CZ" sz="36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600" dirty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U</a:t>
            </a:r>
            <a:r>
              <a:rPr lang="cs-CZ" sz="3600" dirty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600" dirty="0" err="1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čiliště</a:t>
            </a:r>
            <a:r>
              <a:rPr lang="cs-CZ" sz="36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/>
            </a:r>
            <a:br>
              <a:rPr lang="cs-CZ" sz="36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</a:br>
            <a:r>
              <a:rPr lang="cs-CZ" sz="36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              a </a:t>
            </a:r>
            <a:r>
              <a:rPr lang="cs-CZ" sz="3600" dirty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Z</a:t>
            </a:r>
            <a:r>
              <a:rPr lang="cs-CZ" sz="3600" dirty="0">
                <a:ln w="18415" cmpd="sng">
                  <a:solidFill>
                    <a:schemeClr val="tx2">
                      <a:lumMod val="60000"/>
                      <a:lumOff val="40000"/>
                    </a:schemeClr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600" dirty="0" err="1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ákladní</a:t>
            </a:r>
            <a:r>
              <a:rPr lang="cs-CZ" sz="36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600" dirty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Š</a:t>
            </a:r>
            <a:r>
              <a:rPr lang="cs-CZ" sz="3600" dirty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6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kola praktická </a:t>
            </a:r>
            <a:r>
              <a:rPr lang="cs-CZ" sz="3600" dirty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Holešov   </a:t>
            </a:r>
            <a:r>
              <a:rPr lang="cs-CZ" dirty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/>
            </a:r>
            <a:br>
              <a:rPr lang="cs-CZ" dirty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</a:br>
            <a:endParaRPr lang="cs-CZ" dirty="0"/>
          </a:p>
        </p:txBody>
      </p:sp>
      <p:sp>
        <p:nvSpPr>
          <p:cNvPr id="4" name="Nadpis 1"/>
          <p:cNvSpPr>
            <a:spLocks noGrp="1"/>
          </p:cNvSpPr>
          <p:nvPr>
            <p:ph idx="1"/>
          </p:nvPr>
        </p:nvSpPr>
        <p:spPr>
          <a:xfrm>
            <a:off x="395536" y="2276872"/>
            <a:ext cx="8640960" cy="4896543"/>
          </a:xfrm>
        </p:spPr>
        <p:txBody>
          <a:bodyPr>
            <a:normAutofit fontScale="45000" lnSpcReduction="20000"/>
          </a:bodyPr>
          <a:lstStyle/>
          <a:p>
            <a:pPr marL="0" indent="0">
              <a:buNone/>
            </a:pPr>
            <a:r>
              <a:rPr lang="cs-CZ" sz="5300" dirty="0" smtClean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Výukový materiál</a:t>
            </a:r>
            <a:r>
              <a:rPr lang="cs-CZ" dirty="0" smtClean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cs-CZ" dirty="0" smtClean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s-CZ" sz="2200" dirty="0" smtClean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Zpracovaný v rámci projektu EU peníze školám</a:t>
            </a:r>
          </a:p>
          <a:p>
            <a:endParaRPr lang="cs-CZ" sz="2200" dirty="0">
              <a:solidFill>
                <a:schemeClr val="accent4">
                  <a:lumMod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s-CZ" sz="2200" dirty="0" smtClean="0">
              <a:solidFill>
                <a:schemeClr val="accent4">
                  <a:lumMod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s-CZ" sz="2200" dirty="0">
              <a:solidFill>
                <a:schemeClr val="accent4">
                  <a:lumMod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s-CZ" sz="2200" dirty="0" smtClean="0">
              <a:solidFill>
                <a:schemeClr val="accent4">
                  <a:lumMod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b="1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Název projektu</a:t>
            </a:r>
            <a:r>
              <a:rPr lang="cs-CZ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Zlepšujeme a vzděláváme</a:t>
            </a:r>
          </a:p>
          <a:p>
            <a:pPr marL="0" indent="0">
              <a:buNone/>
            </a:pPr>
            <a:r>
              <a:rPr lang="cs-CZ" b="1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Název programu</a:t>
            </a:r>
            <a:r>
              <a:rPr lang="cs-CZ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Operační program Vzdělávání pro konkurenceschopnost</a:t>
            </a:r>
          </a:p>
          <a:p>
            <a:pPr marL="0" indent="0">
              <a:buNone/>
            </a:pPr>
            <a:r>
              <a:rPr lang="cs-CZ" b="1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Číslo výzvy</a:t>
            </a:r>
            <a:r>
              <a:rPr lang="cs-CZ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34</a:t>
            </a:r>
          </a:p>
          <a:p>
            <a:pPr marL="0" indent="0">
              <a:buNone/>
            </a:pPr>
            <a:endParaRPr lang="cs-CZ" b="1" dirty="0">
              <a:solidFill>
                <a:schemeClr val="accent4">
                  <a:lumMod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b="1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Předmě</a:t>
            </a:r>
            <a:r>
              <a:rPr lang="cs-CZ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</a:t>
            </a:r>
            <a:r>
              <a:rPr lang="cs-CZ" b="1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cs-CZ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Občanská výchova</a:t>
            </a:r>
          </a:p>
          <a:p>
            <a:pPr marL="0" indent="0">
              <a:buNone/>
            </a:pPr>
            <a:r>
              <a:rPr lang="cs-CZ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Ročník: </a:t>
            </a:r>
            <a:r>
              <a:rPr lang="cs-CZ" b="1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</a:t>
            </a:r>
            <a:endParaRPr lang="cs-CZ" b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b="1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Tematická oblast</a:t>
            </a:r>
            <a:r>
              <a:rPr lang="cs-CZ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cs-CZ" dirty="0" smtClean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OV1</a:t>
            </a:r>
            <a:endParaRPr lang="cs-CZ" dirty="0">
              <a:solidFill>
                <a:schemeClr val="accent4">
                  <a:lumMod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b="1" dirty="0">
                <a:latin typeface="Arial" panose="020B0604020202020204" pitchFamily="34" charset="0"/>
                <a:cs typeface="Arial" panose="020B0604020202020204" pitchFamily="34" charset="0"/>
              </a:rPr>
              <a:t>Anotace: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Tento materiál slouží k výuce a opakování učiva pro žáky, kteří byli v souladu s § 9 vyhlášky číslo 73/2005 Sb. o vzdělávání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dětí, žáků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a studentů se speciálními vzdělávacími potřebami a dětí, žáků a studentů mimořádně nadaných, v platném znění, zařazeni do třídy odborného učiliště, kde se vzdělávají dle ŠVP v oborech 65-51-E/01 Stravovací a ubytovací služby, 66-51-E/01 Prodavačské práce a 75-41-E/01 Pečovatelské služby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b="1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Autor</a:t>
            </a:r>
            <a:r>
              <a:rPr lang="cs-CZ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cs-CZ" b="1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Mgr. Marcela VLASATÍKOVÁ</a:t>
            </a:r>
          </a:p>
          <a:p>
            <a:pPr marL="0" indent="0">
              <a:buNone/>
            </a:pPr>
            <a:r>
              <a:rPr lang="cs-CZ" b="1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Období vytvoření</a:t>
            </a:r>
            <a:r>
              <a:rPr lang="cs-CZ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Srpen 2013</a:t>
            </a:r>
          </a:p>
          <a:p>
            <a:pPr marL="0" indent="0">
              <a:buNone/>
            </a:pP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5" name="Přímá spojovací čára 6"/>
          <p:cNvCxnSpPr/>
          <p:nvPr/>
        </p:nvCxnSpPr>
        <p:spPr>
          <a:xfrm>
            <a:off x="494870" y="2060848"/>
            <a:ext cx="8112722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401381041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4392" y="1988840"/>
            <a:ext cx="7772400" cy="1470025"/>
          </a:xfrm>
        </p:spPr>
        <p:txBody>
          <a:bodyPr>
            <a:normAutofit/>
          </a:bodyPr>
          <a:lstStyle/>
          <a:p>
            <a:r>
              <a:rPr lang="cs-CZ" sz="2000" b="1" dirty="0" smtClean="0">
                <a:solidFill>
                  <a:schemeClr val="bg2">
                    <a:lumMod val="50000"/>
                  </a:schemeClr>
                </a:solidFill>
              </a:rPr>
              <a:t> Téma: Péče </a:t>
            </a:r>
            <a:r>
              <a:rPr lang="cs-CZ" sz="2000" b="1" dirty="0">
                <a:solidFill>
                  <a:schemeClr val="bg2">
                    <a:lumMod val="50000"/>
                  </a:schemeClr>
                </a:solidFill>
              </a:rPr>
              <a:t>o zdraví </a:t>
            </a:r>
            <a:r>
              <a:rPr lang="cs-CZ" sz="2000" b="1" dirty="0" smtClean="0"/>
              <a:t/>
            </a:r>
            <a:br>
              <a:rPr lang="cs-CZ" sz="2000" b="1" dirty="0" smtClean="0"/>
            </a:br>
            <a:r>
              <a:rPr lang="cs-CZ" sz="3200" b="1" dirty="0"/>
              <a:t>7</a:t>
            </a:r>
            <a:r>
              <a:rPr lang="cs-CZ" sz="3200" b="1" dirty="0" smtClean="0"/>
              <a:t>. Duchovní život </a:t>
            </a:r>
            <a:endParaRPr lang="cs-CZ" sz="3200" b="1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51464" y="4725144"/>
            <a:ext cx="6400800" cy="1896616"/>
          </a:xfrm>
        </p:spPr>
        <p:txBody>
          <a:bodyPr>
            <a:normAutofit/>
          </a:bodyPr>
          <a:lstStyle/>
          <a:p>
            <a:pPr algn="r"/>
            <a:endParaRPr lang="cs-CZ" dirty="0" smtClean="0"/>
          </a:p>
          <a:p>
            <a:pPr algn="r"/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endParaRPr lang="cs-CZ" sz="2000" dirty="0">
              <a:solidFill>
                <a:schemeClr val="accent1">
                  <a:lumMod val="50000"/>
                </a:schemeClr>
              </a:solidFill>
            </a:endParaRPr>
          </a:p>
          <a:p>
            <a:endParaRPr lang="cs-CZ" dirty="0"/>
          </a:p>
        </p:txBody>
      </p:sp>
      <p:pic>
        <p:nvPicPr>
          <p:cNvPr id="4" name="obrázek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14678" y="214290"/>
            <a:ext cx="5743575" cy="140017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195736" y="3573016"/>
            <a:ext cx="3413760" cy="25603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5225134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  <a:t>Duchovní život</a:t>
            </a:r>
            <a:endParaRPr lang="cs-CZ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412776"/>
            <a:ext cx="7632848" cy="5040560"/>
          </a:xfrm>
        </p:spPr>
        <p:txBody>
          <a:bodyPr>
            <a:normAutofit fontScale="92500" lnSpcReduction="10000"/>
          </a:bodyPr>
          <a:lstStyle/>
          <a:p>
            <a:pPr marL="0" indent="0">
              <a:lnSpc>
                <a:spcPct val="150000"/>
              </a:lnSpc>
              <a:spcAft>
                <a:spcPts val="0"/>
              </a:spcAft>
              <a:buNone/>
            </a:pPr>
            <a:r>
              <a:rPr lang="cs-CZ" sz="2600" b="1" dirty="0" smtClean="0"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Víme už, že člověk  </a:t>
            </a:r>
            <a:r>
              <a:rPr lang="cs-CZ" sz="2600" b="1" dirty="0"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má: </a:t>
            </a:r>
          </a:p>
          <a:p>
            <a:pPr marL="514350" indent="-514350">
              <a:lnSpc>
                <a:spcPct val="150000"/>
              </a:lnSpc>
              <a:spcAft>
                <a:spcPts val="0"/>
              </a:spcAft>
              <a:buAutoNum type="arabicPeriod"/>
            </a:pPr>
            <a:r>
              <a:rPr lang="cs-CZ" sz="2400" b="1" dirty="0" smtClean="0"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biologické </a:t>
            </a:r>
            <a:r>
              <a:rPr lang="cs-CZ" sz="2400" b="1" dirty="0"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a materiální potřeby </a:t>
            </a:r>
            <a:r>
              <a:rPr lang="cs-CZ" sz="2400" dirty="0"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(</a:t>
            </a:r>
            <a:r>
              <a:rPr lang="cs-CZ" sz="2400" dirty="0" smtClean="0"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jíst, pít</a:t>
            </a:r>
            <a:r>
              <a:rPr lang="cs-CZ" sz="2400" dirty="0"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,…bydlení</a:t>
            </a:r>
            <a:r>
              <a:rPr lang="cs-CZ" sz="2400" dirty="0" smtClean="0"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,</a:t>
            </a:r>
          </a:p>
          <a:p>
            <a:pPr marL="0" indent="0">
              <a:lnSpc>
                <a:spcPct val="150000"/>
              </a:lnSpc>
              <a:spcAft>
                <a:spcPts val="0"/>
              </a:spcAft>
              <a:buNone/>
            </a:pPr>
            <a:r>
              <a:rPr lang="cs-CZ" sz="2400" dirty="0"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 </a:t>
            </a:r>
            <a:r>
              <a:rPr lang="cs-CZ" sz="2400" dirty="0" smtClean="0"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    oblečení</a:t>
            </a:r>
            <a:r>
              <a:rPr lang="cs-CZ" sz="2400" dirty="0"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,..).</a:t>
            </a:r>
          </a:p>
          <a:p>
            <a:pPr marL="514350" indent="-514350">
              <a:lnSpc>
                <a:spcPct val="150000"/>
              </a:lnSpc>
              <a:spcAft>
                <a:spcPts val="0"/>
              </a:spcAft>
              <a:buAutoNum type="arabicPeriod" startAt="2"/>
            </a:pPr>
            <a:r>
              <a:rPr lang="cs-CZ" sz="2400" b="1" dirty="0" smtClean="0"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psychické </a:t>
            </a:r>
            <a:r>
              <a:rPr lang="cs-CZ" sz="2400" b="1" dirty="0"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potřeby - duševní </a:t>
            </a:r>
            <a:r>
              <a:rPr lang="cs-CZ" sz="2400" dirty="0"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(rozum, city a  </a:t>
            </a:r>
            <a:r>
              <a:rPr lang="cs-CZ" sz="2400" dirty="0" smtClean="0"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vůli)</a:t>
            </a:r>
          </a:p>
          <a:p>
            <a:pPr marL="457200" indent="-457200">
              <a:lnSpc>
                <a:spcPct val="150000"/>
              </a:lnSpc>
              <a:spcAft>
                <a:spcPts val="0"/>
              </a:spcAft>
              <a:buAutoNum type="arabicPeriod" startAt="3"/>
            </a:pPr>
            <a:r>
              <a:rPr lang="cs-CZ" sz="2400" b="1" dirty="0" smtClean="0"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sociální </a:t>
            </a:r>
            <a:r>
              <a:rPr lang="cs-CZ" sz="2400" b="1" dirty="0"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potřeby </a:t>
            </a:r>
            <a:r>
              <a:rPr lang="cs-CZ" sz="2400" dirty="0"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(pěstuje vztahy k lidem</a:t>
            </a:r>
            <a:r>
              <a:rPr lang="cs-CZ" sz="2400" dirty="0" smtClean="0"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)</a:t>
            </a:r>
          </a:p>
          <a:p>
            <a:pPr marL="457200" indent="-457200">
              <a:lnSpc>
                <a:spcPct val="150000"/>
              </a:lnSpc>
              <a:spcAft>
                <a:spcPts val="0"/>
              </a:spcAft>
              <a:buAutoNum type="arabicPeriod" startAt="3"/>
            </a:pPr>
            <a:endParaRPr lang="cs-CZ" sz="2400" dirty="0">
              <a:latin typeface="Arial" panose="020B0604020202020204" pitchFamily="34" charset="0"/>
              <a:ea typeface="Times New Roman"/>
              <a:cs typeface="Arial" panose="020B0604020202020204" pitchFamily="34" charset="0"/>
            </a:endParaRPr>
          </a:p>
          <a:p>
            <a:pPr marL="0" indent="0" algn="ctr">
              <a:lnSpc>
                <a:spcPct val="150000"/>
              </a:lnSpc>
              <a:spcAft>
                <a:spcPts val="0"/>
              </a:spcAft>
              <a:buNone/>
            </a:pPr>
            <a:r>
              <a:rPr lang="cs-CZ" sz="3600" b="1" dirty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Kromě nich vykazuje i </a:t>
            </a:r>
            <a:r>
              <a:rPr lang="cs-CZ" sz="3600" b="1" dirty="0" smtClean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projevy</a:t>
            </a:r>
          </a:p>
          <a:p>
            <a:pPr marL="0" indent="0" algn="ctr">
              <a:lnSpc>
                <a:spcPct val="150000"/>
              </a:lnSpc>
              <a:spcAft>
                <a:spcPts val="0"/>
              </a:spcAft>
              <a:buNone/>
            </a:pPr>
            <a:r>
              <a:rPr lang="cs-CZ" sz="3600" b="1" dirty="0" smtClean="0"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 </a:t>
            </a:r>
            <a:r>
              <a:rPr lang="cs-CZ" sz="3600" b="1" dirty="0">
                <a:solidFill>
                  <a:srgbClr val="FF0000"/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duchovního života.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794321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  <a:t>Projevy duchovního života</a:t>
            </a:r>
            <a:endParaRPr lang="cs-CZ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rmAutofit fontScale="85000" lnSpcReduction="20000"/>
          </a:bodyPr>
          <a:lstStyle/>
          <a:p>
            <a:pPr marL="0" indent="0" algn="ctr">
              <a:lnSpc>
                <a:spcPct val="150000"/>
              </a:lnSpc>
              <a:spcAft>
                <a:spcPts val="0"/>
              </a:spcAft>
              <a:buNone/>
            </a:pPr>
            <a:r>
              <a:rPr lang="cs-CZ" dirty="0"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Prožívat krásu                                                            </a:t>
            </a:r>
            <a:r>
              <a:rPr lang="cs-CZ" dirty="0" smtClean="0"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  </a:t>
            </a:r>
            <a:endParaRPr lang="cs-CZ" dirty="0">
              <a:latin typeface="Arial" panose="020B0604020202020204" pitchFamily="34" charset="0"/>
              <a:ea typeface="Times New Roman"/>
              <a:cs typeface="Arial" panose="020B0604020202020204" pitchFamily="34" charset="0"/>
            </a:endParaRPr>
          </a:p>
          <a:p>
            <a:pPr marL="0" indent="0" algn="ctr">
              <a:lnSpc>
                <a:spcPct val="150000"/>
              </a:lnSpc>
              <a:spcAft>
                <a:spcPts val="0"/>
              </a:spcAft>
              <a:buNone/>
            </a:pPr>
            <a:r>
              <a:rPr lang="cs-CZ" dirty="0"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Prožívat lásku                                                            </a:t>
            </a:r>
            <a:r>
              <a:rPr lang="cs-CZ" dirty="0" smtClean="0"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 </a:t>
            </a:r>
          </a:p>
          <a:p>
            <a:pPr marL="0" indent="0" algn="ctr">
              <a:lnSpc>
                <a:spcPct val="150000"/>
              </a:lnSpc>
              <a:spcAft>
                <a:spcPts val="0"/>
              </a:spcAft>
              <a:buNone/>
            </a:pPr>
            <a:r>
              <a:rPr lang="cs-CZ" dirty="0" smtClean="0"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Vědět něco o hudbě                                                     </a:t>
            </a:r>
          </a:p>
          <a:p>
            <a:pPr marL="0" indent="0" algn="ctr">
              <a:lnSpc>
                <a:spcPct val="150000"/>
              </a:lnSpc>
              <a:spcAft>
                <a:spcPts val="0"/>
              </a:spcAft>
              <a:buNone/>
            </a:pPr>
            <a:r>
              <a:rPr lang="cs-CZ" dirty="0" smtClean="0"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Kochat </a:t>
            </a:r>
            <a:r>
              <a:rPr lang="cs-CZ" dirty="0"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se uměním                                                     </a:t>
            </a:r>
            <a:r>
              <a:rPr lang="cs-CZ" dirty="0" smtClean="0"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 </a:t>
            </a:r>
            <a:endParaRPr lang="cs-CZ" dirty="0">
              <a:latin typeface="Arial" panose="020B0604020202020204" pitchFamily="34" charset="0"/>
              <a:ea typeface="Times New Roman"/>
              <a:cs typeface="Arial" panose="020B0604020202020204" pitchFamily="34" charset="0"/>
            </a:endParaRPr>
          </a:p>
          <a:p>
            <a:pPr marL="0" indent="0" algn="ctr">
              <a:lnSpc>
                <a:spcPct val="150000"/>
              </a:lnSpc>
              <a:spcAft>
                <a:spcPts val="0"/>
              </a:spcAft>
              <a:buNone/>
            </a:pPr>
            <a:r>
              <a:rPr lang="cs-CZ" dirty="0"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Blízkost druhého člověka                                          </a:t>
            </a:r>
            <a:r>
              <a:rPr lang="cs-CZ" dirty="0" smtClean="0"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  </a:t>
            </a:r>
            <a:endParaRPr lang="cs-CZ" dirty="0">
              <a:latin typeface="Arial" panose="020B0604020202020204" pitchFamily="34" charset="0"/>
              <a:ea typeface="Times New Roman"/>
              <a:cs typeface="Arial" panose="020B0604020202020204" pitchFamily="34" charset="0"/>
            </a:endParaRPr>
          </a:p>
          <a:p>
            <a:pPr marL="0" indent="0" algn="ctr">
              <a:lnSpc>
                <a:spcPct val="150000"/>
              </a:lnSpc>
              <a:spcAft>
                <a:spcPts val="0"/>
              </a:spcAft>
              <a:buNone/>
            </a:pPr>
            <a:r>
              <a:rPr lang="cs-CZ" dirty="0"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Blízkost druhých lidí   </a:t>
            </a:r>
            <a:endParaRPr lang="cs-CZ" dirty="0" smtClean="0">
              <a:latin typeface="Arial" panose="020B0604020202020204" pitchFamily="34" charset="0"/>
              <a:ea typeface="Times New Roman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spcAft>
                <a:spcPts val="0"/>
              </a:spcAft>
              <a:buNone/>
            </a:pPr>
            <a:r>
              <a:rPr lang="cs-CZ" dirty="0" smtClean="0"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                                               </a:t>
            </a:r>
            <a:endParaRPr lang="cs-CZ" dirty="0">
              <a:latin typeface="Arial" panose="020B0604020202020204" pitchFamily="34" charset="0"/>
              <a:ea typeface="Times New Roman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cs-CZ" sz="4700" dirty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Naplňují náš duchovní život.</a:t>
            </a:r>
            <a:r>
              <a:rPr lang="cs-CZ" dirty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                                     </a:t>
            </a:r>
            <a:r>
              <a:rPr lang="cs-CZ" dirty="0" smtClean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 </a:t>
            </a:r>
            <a:endParaRPr lang="cs-CZ" dirty="0">
              <a:solidFill>
                <a:schemeClr val="accent5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841795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712968" cy="850106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latin typeface="Times New Roman"/>
                <a:ea typeface="Times New Roman"/>
              </a:rPr>
              <a:t> </a:t>
            </a:r>
            <a:br>
              <a:rPr lang="cs-CZ" b="1" dirty="0" smtClean="0">
                <a:latin typeface="Times New Roman"/>
                <a:ea typeface="Times New Roman"/>
              </a:rPr>
            </a:br>
            <a:r>
              <a:rPr lang="cs-CZ" sz="3600" b="1" dirty="0" smtClean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Potřebujeme </a:t>
            </a:r>
            <a:r>
              <a:rPr lang="cs-CZ" sz="3600" b="1" dirty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najít odpovědi i na těžké otázky:</a:t>
            </a:r>
            <a:r>
              <a:rPr lang="cs-CZ" sz="3600" dirty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/>
            </a:r>
            <a:br>
              <a:rPr lang="cs-CZ" sz="3600" dirty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</a:br>
            <a:endParaRPr lang="cs-CZ" sz="3600" dirty="0">
              <a:solidFill>
                <a:schemeClr val="accent5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 fontScale="77500" lnSpcReduction="20000"/>
          </a:bodyPr>
          <a:lstStyle/>
          <a:p>
            <a:pPr marL="0" indent="0" algn="ctr">
              <a:lnSpc>
                <a:spcPct val="150000"/>
              </a:lnSpc>
              <a:spcAft>
                <a:spcPts val="0"/>
              </a:spcAft>
              <a:buNone/>
            </a:pPr>
            <a:r>
              <a:rPr lang="cs-CZ" dirty="0" smtClean="0"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Přemýšlet</a:t>
            </a:r>
            <a:r>
              <a:rPr lang="cs-CZ" dirty="0"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, kde jsme se tu </a:t>
            </a:r>
            <a:r>
              <a:rPr lang="cs-CZ" dirty="0" smtClean="0"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vzali?</a:t>
            </a:r>
          </a:p>
          <a:p>
            <a:pPr marL="0" indent="0" algn="ctr">
              <a:lnSpc>
                <a:spcPct val="150000"/>
              </a:lnSpc>
              <a:spcAft>
                <a:spcPts val="0"/>
              </a:spcAft>
              <a:buNone/>
            </a:pPr>
            <a:r>
              <a:rPr lang="cs-CZ" dirty="0" smtClean="0"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Co </a:t>
            </a:r>
            <a:r>
              <a:rPr lang="cs-CZ" dirty="0"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má v životě smysl?</a:t>
            </a:r>
          </a:p>
          <a:p>
            <a:pPr marL="0" indent="0" algn="ctr">
              <a:lnSpc>
                <a:spcPct val="150000"/>
              </a:lnSpc>
              <a:spcAft>
                <a:spcPts val="0"/>
              </a:spcAft>
              <a:buNone/>
            </a:pPr>
            <a:r>
              <a:rPr lang="cs-CZ" dirty="0" smtClean="0"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Co </a:t>
            </a:r>
            <a:r>
              <a:rPr lang="cs-CZ" dirty="0"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je smrt, co je po smrti</a:t>
            </a:r>
            <a:r>
              <a:rPr lang="cs-CZ" dirty="0" smtClean="0"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?                                                  </a:t>
            </a:r>
            <a:r>
              <a:rPr lang="cs-CZ" dirty="0"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Existuje bůh?</a:t>
            </a:r>
          </a:p>
          <a:p>
            <a:pPr marL="0" indent="0" algn="ctr">
              <a:lnSpc>
                <a:spcPct val="150000"/>
              </a:lnSpc>
              <a:spcAft>
                <a:spcPts val="0"/>
              </a:spcAft>
              <a:buNone/>
            </a:pPr>
            <a:r>
              <a:rPr lang="cs-CZ" dirty="0" smtClean="0"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Je </a:t>
            </a:r>
            <a:r>
              <a:rPr lang="cs-CZ" dirty="0"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pouze jeden </a:t>
            </a:r>
            <a:r>
              <a:rPr lang="cs-CZ" dirty="0" smtClean="0"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bůh?</a:t>
            </a:r>
          </a:p>
          <a:p>
            <a:pPr marL="0" indent="0" algn="ctr">
              <a:lnSpc>
                <a:spcPct val="150000"/>
              </a:lnSpc>
              <a:spcAft>
                <a:spcPts val="0"/>
              </a:spcAft>
              <a:buNone/>
            </a:pPr>
            <a:r>
              <a:rPr lang="cs-CZ" dirty="0" smtClean="0"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Kdo </a:t>
            </a:r>
            <a:r>
              <a:rPr lang="cs-CZ" dirty="0"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stvořil svět</a:t>
            </a:r>
            <a:r>
              <a:rPr lang="cs-CZ" dirty="0" smtClean="0"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?</a:t>
            </a:r>
          </a:p>
          <a:p>
            <a:pPr marL="0" indent="0" algn="ctr">
              <a:lnSpc>
                <a:spcPct val="150000"/>
              </a:lnSpc>
              <a:spcAft>
                <a:spcPts val="0"/>
              </a:spcAft>
              <a:buNone/>
            </a:pP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4100" b="1" dirty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 většinu otázek nejde odpovědět. </a:t>
            </a:r>
            <a:endParaRPr lang="cs-CZ" sz="4100" b="1" dirty="0" smtClean="0">
              <a:solidFill>
                <a:schemeClr val="accent5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lnSpc>
                <a:spcPct val="150000"/>
              </a:lnSpc>
              <a:spcAft>
                <a:spcPts val="0"/>
              </a:spcAft>
              <a:buNone/>
            </a:pPr>
            <a:r>
              <a:rPr lang="cs-CZ" sz="4100" b="1" dirty="0" smtClean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4100" b="1" dirty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 u s í m e   v ě ř i t </a:t>
            </a:r>
            <a:endParaRPr lang="cs-CZ" sz="4100" b="1" dirty="0" smtClean="0">
              <a:solidFill>
                <a:schemeClr val="accent5">
                  <a:lumMod val="75000"/>
                </a:schemeClr>
              </a:solidFill>
              <a:latin typeface="Arial" panose="020B0604020202020204" pitchFamily="34" charset="0"/>
              <a:ea typeface="Times New Roman"/>
              <a:cs typeface="Arial" panose="020B0604020202020204" pitchFamily="34" charset="0"/>
            </a:endParaRPr>
          </a:p>
          <a:p>
            <a:pPr marL="0" indent="0" algn="ctr">
              <a:lnSpc>
                <a:spcPct val="150000"/>
              </a:lnSpc>
              <a:spcAft>
                <a:spcPts val="0"/>
              </a:spcAft>
              <a:buNone/>
            </a:pPr>
            <a:endParaRPr lang="cs-CZ" sz="4100" dirty="0">
              <a:solidFill>
                <a:schemeClr val="accent5">
                  <a:lumMod val="75000"/>
                </a:schemeClr>
              </a:solidFill>
              <a:ea typeface="Times New Roman"/>
            </a:endParaRPr>
          </a:p>
          <a:p>
            <a:pPr marL="0" indent="0" algn="ctr">
              <a:lnSpc>
                <a:spcPct val="150000"/>
              </a:lnSpc>
              <a:spcAft>
                <a:spcPts val="0"/>
              </a:spcAft>
              <a:buNone/>
            </a:pPr>
            <a:endParaRPr lang="cs-CZ" dirty="0" smtClean="0">
              <a:ea typeface="Times New Roman"/>
            </a:endParaRPr>
          </a:p>
          <a:p>
            <a:pPr marL="0" indent="0" algn="ctr">
              <a:lnSpc>
                <a:spcPct val="150000"/>
              </a:lnSpc>
              <a:spcAft>
                <a:spcPts val="0"/>
              </a:spcAft>
              <a:buNone/>
            </a:pPr>
            <a:endParaRPr lang="cs-CZ" dirty="0">
              <a:ea typeface="Times New Roman"/>
            </a:endParaRPr>
          </a:p>
          <a:p>
            <a:pPr marL="0" indent="0" algn="ctr">
              <a:lnSpc>
                <a:spcPct val="150000"/>
              </a:lnSpc>
              <a:spcAft>
                <a:spcPts val="0"/>
              </a:spcAft>
              <a:buNone/>
            </a:pPr>
            <a:endParaRPr lang="cs-CZ" dirty="0" smtClean="0">
              <a:ea typeface="Times New Roman"/>
            </a:endParaRPr>
          </a:p>
          <a:p>
            <a:pPr marL="0" indent="0" algn="ctr">
              <a:lnSpc>
                <a:spcPct val="150000"/>
              </a:lnSpc>
              <a:spcAft>
                <a:spcPts val="0"/>
              </a:spcAft>
              <a:buNone/>
            </a:pPr>
            <a:endParaRPr lang="cs-CZ" dirty="0">
              <a:ea typeface="Times New Roman"/>
            </a:endParaRPr>
          </a:p>
          <a:p>
            <a:pPr marL="0" indent="0" algn="ctr">
              <a:lnSpc>
                <a:spcPct val="150000"/>
              </a:lnSpc>
              <a:spcAft>
                <a:spcPts val="0"/>
              </a:spcAft>
              <a:buNone/>
            </a:pPr>
            <a:endParaRPr lang="cs-CZ" dirty="0" smtClean="0">
              <a:ea typeface="Times New Roman"/>
            </a:endParaRPr>
          </a:p>
          <a:p>
            <a:pPr marL="0" indent="0" algn="ctr">
              <a:lnSpc>
                <a:spcPct val="150000"/>
              </a:lnSpc>
              <a:spcAft>
                <a:spcPts val="0"/>
              </a:spcAft>
              <a:buNone/>
            </a:pPr>
            <a:endParaRPr lang="cs-CZ" dirty="0">
              <a:ea typeface="Times New Roman"/>
            </a:endParaRPr>
          </a:p>
          <a:p>
            <a:pPr marL="0" indent="0" algn="ctr">
              <a:lnSpc>
                <a:spcPct val="150000"/>
              </a:lnSpc>
              <a:spcAft>
                <a:spcPts val="0"/>
              </a:spcAft>
              <a:buNone/>
            </a:pPr>
            <a:endParaRPr lang="cs-CZ" dirty="0" smtClean="0">
              <a:ea typeface="Times New Roman"/>
            </a:endParaRPr>
          </a:p>
          <a:p>
            <a:pPr marL="0" indent="0" algn="ctr">
              <a:lnSpc>
                <a:spcPct val="150000"/>
              </a:lnSpc>
              <a:spcAft>
                <a:spcPts val="0"/>
              </a:spcAft>
              <a:buNone/>
            </a:pPr>
            <a:endParaRPr lang="cs-CZ" dirty="0">
              <a:ea typeface="Times New Roman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1579955"/>
            <a:ext cx="1223962" cy="18287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85644954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ea typeface="Times New Roman"/>
              </a:rPr>
              <a:t/>
            </a:r>
            <a:br>
              <a:rPr lang="cs-CZ" b="1" dirty="0" smtClean="0">
                <a:ea typeface="Times New Roman"/>
              </a:rPr>
            </a:b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  <a:ea typeface="Times New Roman"/>
              </a:rPr>
              <a:t>Víra </a:t>
            </a:r>
            <a:r>
              <a:rPr lang="cs-CZ" b="1" dirty="0">
                <a:solidFill>
                  <a:schemeClr val="accent5">
                    <a:lumMod val="75000"/>
                  </a:schemeClr>
                </a:solidFill>
                <a:ea typeface="Times New Roman"/>
              </a:rPr>
              <a:t>v boha.</a:t>
            </a:r>
            <a:r>
              <a:rPr lang="cs-CZ" dirty="0">
                <a:solidFill>
                  <a:schemeClr val="accent5">
                    <a:lumMod val="75000"/>
                  </a:schemeClr>
                </a:solidFill>
                <a:ea typeface="Times New Roman"/>
              </a:rPr>
              <a:t/>
            </a:r>
            <a:br>
              <a:rPr lang="cs-CZ" dirty="0">
                <a:solidFill>
                  <a:schemeClr val="accent5">
                    <a:lumMod val="75000"/>
                  </a:schemeClr>
                </a:solidFill>
                <a:ea typeface="Times New Roman"/>
              </a:rPr>
            </a:br>
            <a:endParaRPr lang="cs-CZ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228600">
              <a:lnSpc>
                <a:spcPct val="150000"/>
              </a:lnSpc>
              <a:spcAft>
                <a:spcPts val="0"/>
              </a:spcAft>
            </a:pPr>
            <a:r>
              <a:rPr lang="cs-CZ" dirty="0"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Někteří věří jenom </a:t>
            </a:r>
            <a:r>
              <a:rPr lang="cs-CZ" b="1" dirty="0"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sami sobě</a:t>
            </a:r>
            <a:r>
              <a:rPr lang="cs-CZ" dirty="0"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 a možnosti ovládat svůj život</a:t>
            </a:r>
            <a:r>
              <a:rPr lang="cs-CZ" dirty="0" smtClean="0"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.</a:t>
            </a:r>
          </a:p>
          <a:p>
            <a:pPr marL="228600">
              <a:lnSpc>
                <a:spcPct val="150000"/>
              </a:lnSpc>
              <a:spcAft>
                <a:spcPts val="0"/>
              </a:spcAft>
            </a:pPr>
            <a:endParaRPr lang="cs-CZ" dirty="0">
              <a:latin typeface="Arial" panose="020B0604020202020204" pitchFamily="34" charset="0"/>
              <a:ea typeface="Times New Roman"/>
              <a:cs typeface="Arial" panose="020B0604020202020204" pitchFamily="34" charset="0"/>
            </a:endParaRPr>
          </a:p>
          <a:p>
            <a:pPr marL="228600">
              <a:lnSpc>
                <a:spcPct val="150000"/>
              </a:lnSpc>
              <a:spcAft>
                <a:spcPts val="0"/>
              </a:spcAft>
            </a:pPr>
            <a:r>
              <a:rPr lang="cs-CZ" dirty="0"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Jiní věří v </a:t>
            </a:r>
            <a:r>
              <a:rPr lang="cs-CZ" b="1" dirty="0"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nadpřirozené síly </a:t>
            </a:r>
            <a:r>
              <a:rPr lang="cs-CZ" dirty="0"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nebo bytosti</a:t>
            </a:r>
            <a:r>
              <a:rPr lang="cs-CZ" dirty="0" smtClean="0"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.</a:t>
            </a:r>
          </a:p>
          <a:p>
            <a:pPr marL="0" indent="0">
              <a:lnSpc>
                <a:spcPct val="150000"/>
              </a:lnSpc>
              <a:spcAft>
                <a:spcPts val="0"/>
              </a:spcAft>
              <a:buNone/>
            </a:pPr>
            <a:endParaRPr lang="cs-CZ" dirty="0">
              <a:latin typeface="Arial" panose="020B0604020202020204" pitchFamily="34" charset="0"/>
              <a:ea typeface="Times New Roman"/>
              <a:cs typeface="Arial" panose="020B0604020202020204" pitchFamily="34" charset="0"/>
            </a:endParaRPr>
          </a:p>
          <a:p>
            <a:pPr marL="228600">
              <a:lnSpc>
                <a:spcPct val="150000"/>
              </a:lnSpc>
              <a:spcAft>
                <a:spcPts val="0"/>
              </a:spcAft>
            </a:pPr>
            <a:r>
              <a:rPr lang="cs-CZ" b="1" dirty="0"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Víra</a:t>
            </a:r>
            <a:r>
              <a:rPr lang="cs-CZ" dirty="0"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 v boha a jeho vliv na náš život je základem </a:t>
            </a:r>
            <a:r>
              <a:rPr lang="cs-CZ" b="1" dirty="0"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náboženstv</a:t>
            </a:r>
            <a:r>
              <a:rPr lang="cs-CZ" dirty="0"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í.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6431424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  <a:t>Co přináší víra</a:t>
            </a:r>
            <a:endParaRPr lang="cs-CZ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rmAutofit fontScale="77500" lnSpcReduction="20000"/>
          </a:bodyPr>
          <a:lstStyle/>
          <a:p>
            <a:pPr lvl="0">
              <a:lnSpc>
                <a:spcPct val="150000"/>
              </a:lnSpc>
              <a:buFont typeface="Symbol"/>
              <a:buChar char=""/>
              <a:tabLst>
                <a:tab pos="685800" algn="l"/>
              </a:tabLst>
            </a:pPr>
            <a:r>
              <a:rPr lang="cs-CZ" b="1" dirty="0"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V í r a  </a:t>
            </a:r>
            <a:r>
              <a:rPr lang="cs-CZ" dirty="0"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u  každého náboženství přináší pocit jistoty a sounáležitosti s ostatními věřícími lidmi</a:t>
            </a:r>
            <a:r>
              <a:rPr lang="cs-CZ" b="1" dirty="0"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. </a:t>
            </a:r>
            <a:endParaRPr lang="cs-CZ" b="1" dirty="0" smtClean="0">
              <a:latin typeface="Arial" panose="020B0604020202020204" pitchFamily="34" charset="0"/>
              <a:ea typeface="Times New Roman"/>
              <a:cs typeface="Arial" panose="020B0604020202020204" pitchFamily="34" charset="0"/>
            </a:endParaRPr>
          </a:p>
          <a:p>
            <a:pPr lvl="0">
              <a:lnSpc>
                <a:spcPct val="150000"/>
              </a:lnSpc>
              <a:buFont typeface="Symbol"/>
              <a:buChar char=""/>
              <a:tabLst>
                <a:tab pos="685800" algn="l"/>
              </a:tabLst>
            </a:pPr>
            <a:endParaRPr lang="cs-CZ" b="1" dirty="0">
              <a:latin typeface="Arial" panose="020B0604020202020204" pitchFamily="34" charset="0"/>
              <a:ea typeface="Times New Roman"/>
              <a:cs typeface="Arial" panose="020B0604020202020204" pitchFamily="34" charset="0"/>
            </a:endParaRPr>
          </a:p>
          <a:p>
            <a:pPr lvl="0">
              <a:lnSpc>
                <a:spcPct val="150000"/>
              </a:lnSpc>
              <a:buFont typeface="Symbol"/>
              <a:buChar char=""/>
              <a:tabLst>
                <a:tab pos="685800" algn="l"/>
              </a:tabLst>
            </a:pPr>
            <a:r>
              <a:rPr lang="cs-CZ" b="1" dirty="0"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Je to duchovní radost a obohacení života</a:t>
            </a:r>
            <a:r>
              <a:rPr lang="cs-CZ" dirty="0"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. Náboženství má vypracovaný</a:t>
            </a:r>
            <a:r>
              <a:rPr lang="cs-CZ" b="1" dirty="0"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 morální kodex. </a:t>
            </a:r>
            <a:endParaRPr lang="cs-CZ" b="1" dirty="0" smtClean="0">
              <a:latin typeface="Arial" panose="020B0604020202020204" pitchFamily="34" charset="0"/>
              <a:ea typeface="Times New Roman"/>
              <a:cs typeface="Arial" panose="020B0604020202020204" pitchFamily="34" charset="0"/>
            </a:endParaRPr>
          </a:p>
          <a:p>
            <a:pPr lvl="0">
              <a:lnSpc>
                <a:spcPct val="150000"/>
              </a:lnSpc>
              <a:buFont typeface="Symbol"/>
              <a:buChar char=""/>
              <a:tabLst>
                <a:tab pos="685800" algn="l"/>
              </a:tabLst>
            </a:pPr>
            <a:endParaRPr lang="cs-CZ" b="1" dirty="0">
              <a:latin typeface="Arial" panose="020B0604020202020204" pitchFamily="34" charset="0"/>
              <a:ea typeface="Times New Roman"/>
              <a:cs typeface="Arial" panose="020B0604020202020204" pitchFamily="34" charset="0"/>
            </a:endParaRPr>
          </a:p>
          <a:p>
            <a:pPr lvl="0">
              <a:lnSpc>
                <a:spcPct val="150000"/>
              </a:lnSpc>
              <a:buFont typeface="Symbol"/>
              <a:buChar char=""/>
              <a:tabLst>
                <a:tab pos="685800" algn="l"/>
              </a:tabLst>
            </a:pPr>
            <a:r>
              <a:rPr lang="cs-CZ" b="1" dirty="0"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Jeho dodržování = vysoká morální úroveň společnosti. </a:t>
            </a:r>
            <a:r>
              <a:rPr lang="cs-CZ" dirty="0"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(Křesťanství – osobní život neomezuje.)</a:t>
            </a:r>
            <a:endParaRPr lang="cs-CZ" b="1" dirty="0">
              <a:latin typeface="Arial" panose="020B0604020202020204" pitchFamily="34" charset="0"/>
              <a:ea typeface="Times New Roman"/>
              <a:cs typeface="Arial" panose="020B0604020202020204" pitchFamily="34" charset="0"/>
            </a:endParaRPr>
          </a:p>
          <a:p>
            <a:pPr marL="228600">
              <a:lnSpc>
                <a:spcPct val="150000"/>
              </a:lnSpc>
              <a:spcAft>
                <a:spcPts val="0"/>
              </a:spcAft>
            </a:pPr>
            <a:r>
              <a:rPr lang="cs-CZ" dirty="0"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                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4588936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  <a:t>Náboženství ve světě</a:t>
            </a:r>
            <a:endParaRPr lang="cs-CZ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lnSpc>
                <a:spcPct val="150000"/>
              </a:lnSpc>
              <a:spcAft>
                <a:spcPts val="0"/>
              </a:spcAft>
              <a:buNone/>
            </a:pPr>
            <a:r>
              <a:rPr lang="cs-CZ" dirty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Ve světě vzniklo </a:t>
            </a:r>
            <a:r>
              <a:rPr lang="cs-CZ" b="1" dirty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velké množství náboženství.</a:t>
            </a:r>
            <a:endParaRPr lang="cs-CZ" dirty="0">
              <a:solidFill>
                <a:schemeClr val="accent5">
                  <a:lumMod val="75000"/>
                </a:schemeClr>
              </a:solidFill>
              <a:latin typeface="Arial" panose="020B0604020202020204" pitchFamily="34" charset="0"/>
              <a:ea typeface="Times New Roman"/>
              <a:cs typeface="Arial" panose="020B0604020202020204" pitchFamily="34" charset="0"/>
            </a:endParaRPr>
          </a:p>
          <a:p>
            <a:pPr lvl="0">
              <a:lnSpc>
                <a:spcPct val="150000"/>
              </a:lnSpc>
              <a:buFont typeface="Symbol"/>
              <a:buChar char=""/>
              <a:tabLst>
                <a:tab pos="685800" algn="l"/>
              </a:tabLst>
            </a:pPr>
            <a:r>
              <a:rPr lang="cs-CZ" b="1" dirty="0">
                <a:latin typeface="Arial" panose="020B0604020202020204" pitchFamily="34" charset="0"/>
                <a:cs typeface="Arial" panose="020B0604020202020204" pitchFamily="34" charset="0"/>
              </a:rPr>
              <a:t>Křesťanství – Ježíš</a:t>
            </a:r>
          </a:p>
          <a:p>
            <a:pPr lvl="0">
              <a:lnSpc>
                <a:spcPct val="150000"/>
              </a:lnSpc>
              <a:buFont typeface="Symbol"/>
              <a:buChar char=""/>
              <a:tabLst>
                <a:tab pos="685800" algn="l"/>
              </a:tabLst>
            </a:pP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Buddhismus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– </a:t>
            </a:r>
            <a:r>
              <a:rPr lang="cs-CZ" dirty="0" err="1">
                <a:latin typeface="Arial" panose="020B0604020202020204" pitchFamily="34" charset="0"/>
                <a:cs typeface="Arial" panose="020B0604020202020204" pitchFamily="34" charset="0"/>
              </a:rPr>
              <a:t>Budha</a:t>
            </a:r>
            <a:endParaRPr lang="cs-CZ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>
              <a:lnSpc>
                <a:spcPct val="150000"/>
              </a:lnSpc>
              <a:buFont typeface="Symbol"/>
              <a:buChar char=""/>
              <a:tabLst>
                <a:tab pos="685800" algn="l"/>
              </a:tabLst>
            </a:pPr>
            <a:r>
              <a:rPr lang="cs-CZ" b="1" dirty="0">
                <a:latin typeface="Arial" panose="020B0604020202020204" pitchFamily="34" charset="0"/>
                <a:cs typeface="Arial" panose="020B0604020202020204" pitchFamily="34" charset="0"/>
              </a:rPr>
              <a:t>Hinduismus </a:t>
            </a: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cs-CZ" dirty="0" err="1">
                <a:latin typeface="Arial" panose="020B0604020202020204" pitchFamily="34" charset="0"/>
                <a:cs typeface="Arial" panose="020B0604020202020204" pitchFamily="34" charset="0"/>
              </a:rPr>
              <a:t>Brahma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, Višnu a Šiva</a:t>
            </a:r>
            <a:endParaRPr lang="cs-CZ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>
              <a:lnSpc>
                <a:spcPct val="150000"/>
              </a:lnSpc>
              <a:buFont typeface="Symbol"/>
              <a:buChar char=""/>
              <a:tabLst>
                <a:tab pos="685800" algn="l"/>
              </a:tabLst>
            </a:pPr>
            <a:r>
              <a:rPr lang="cs-CZ" b="1" dirty="0"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Islám </a:t>
            </a:r>
            <a:r>
              <a:rPr lang="cs-CZ" dirty="0"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– </a:t>
            </a:r>
            <a:r>
              <a:rPr lang="cs-CZ" dirty="0" err="1"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Aláh</a:t>
            </a:r>
            <a:r>
              <a:rPr lang="cs-CZ" dirty="0"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 </a:t>
            </a:r>
            <a:r>
              <a:rPr lang="cs-CZ" dirty="0" smtClean="0"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( Muslimové)</a:t>
            </a:r>
            <a:endParaRPr lang="cs-CZ" dirty="0">
              <a:latin typeface="Arial" panose="020B0604020202020204" pitchFamily="34" charset="0"/>
              <a:ea typeface="Times New Roman"/>
              <a:cs typeface="Arial" panose="020B0604020202020204" pitchFamily="34" charset="0"/>
            </a:endParaRPr>
          </a:p>
          <a:p>
            <a:pPr lvl="0">
              <a:lnSpc>
                <a:spcPct val="150000"/>
              </a:lnSpc>
              <a:buFont typeface="Symbol"/>
              <a:buChar char=""/>
              <a:tabLst>
                <a:tab pos="685800" algn="l"/>
              </a:tabLst>
            </a:pPr>
            <a:r>
              <a:rPr lang="cs-CZ" b="1" dirty="0"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Judaismus</a:t>
            </a:r>
            <a:r>
              <a:rPr lang="cs-CZ" dirty="0"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 – Bůh Stvořitel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1307480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>
                <a:latin typeface="Times New Roman"/>
                <a:ea typeface="Times New Roman"/>
              </a:rPr>
              <a:t/>
            </a:r>
            <a:br>
              <a:rPr lang="cs-CZ" b="1" dirty="0">
                <a:latin typeface="Times New Roman"/>
                <a:ea typeface="Times New Roman"/>
              </a:rPr>
            </a:br>
            <a:r>
              <a:rPr lang="cs-CZ" sz="4900" b="1" dirty="0" smtClean="0">
                <a:solidFill>
                  <a:schemeClr val="accent5">
                    <a:lumMod val="50000"/>
                  </a:schemeClr>
                </a:solidFill>
                <a:ea typeface="Times New Roman"/>
              </a:rPr>
              <a:t>Víra v ČR</a:t>
            </a:r>
            <a:r>
              <a:rPr lang="cs-CZ" sz="4900" b="1" dirty="0" smtClean="0">
                <a:solidFill>
                  <a:schemeClr val="accent5">
                    <a:lumMod val="50000"/>
                  </a:schemeClr>
                </a:solidFill>
                <a:ea typeface="Times New Roman"/>
                <a:cs typeface="Arial" panose="020B0604020202020204" pitchFamily="34" charset="0"/>
              </a:rPr>
              <a:t>.</a:t>
            </a:r>
            <a:r>
              <a:rPr lang="cs-CZ" sz="4900" dirty="0">
                <a:solidFill>
                  <a:schemeClr val="accent5">
                    <a:lumMod val="50000"/>
                  </a:schemeClr>
                </a:solidFill>
                <a:ea typeface="Times New Roman"/>
                <a:cs typeface="Arial" panose="020B0604020202020204" pitchFamily="34" charset="0"/>
              </a:rPr>
              <a:t/>
            </a:r>
            <a:br>
              <a:rPr lang="cs-CZ" sz="4900" dirty="0">
                <a:solidFill>
                  <a:schemeClr val="accent5">
                    <a:lumMod val="50000"/>
                  </a:schemeClr>
                </a:solidFill>
                <a:ea typeface="Times New Roman"/>
                <a:cs typeface="Arial" panose="020B0604020202020204" pitchFamily="34" charset="0"/>
              </a:rPr>
            </a:br>
            <a:endParaRPr lang="cs-CZ" sz="4900" dirty="0">
              <a:solidFill>
                <a:schemeClr val="accent5">
                  <a:lumMod val="50000"/>
                </a:schemeClr>
              </a:solidFill>
              <a:cs typeface="Arial" panose="020B0604020202020204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lvl="0" indent="0">
              <a:lnSpc>
                <a:spcPct val="150000"/>
              </a:lnSpc>
              <a:buNone/>
              <a:tabLst>
                <a:tab pos="685800" algn="l"/>
              </a:tabLst>
            </a:pPr>
            <a:r>
              <a:rPr lang="cs-CZ" b="1" dirty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U nás je nejrozšířenější </a:t>
            </a: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náboženství křesťanství</a:t>
            </a:r>
            <a:r>
              <a:rPr lang="cs-CZ" b="1" dirty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. </a:t>
            </a:r>
            <a:r>
              <a:rPr lang="cs-CZ" dirty="0"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Velkou </a:t>
            </a:r>
            <a:r>
              <a:rPr lang="cs-CZ" dirty="0" smtClean="0"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roli na </a:t>
            </a:r>
            <a:r>
              <a:rPr lang="cs-CZ" dirty="0" smtClean="0"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to, </a:t>
            </a:r>
            <a:r>
              <a:rPr lang="cs-CZ" dirty="0"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jestli se </a:t>
            </a:r>
            <a:r>
              <a:rPr lang="cs-CZ" dirty="0" smtClean="0"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stane člověk  </a:t>
            </a:r>
            <a:r>
              <a:rPr lang="cs-CZ" dirty="0" smtClean="0"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věřícím, </a:t>
            </a:r>
            <a:r>
              <a:rPr lang="cs-CZ" dirty="0" smtClean="0"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mají </a:t>
            </a:r>
            <a:r>
              <a:rPr lang="cs-CZ" b="1" dirty="0"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tradice</a:t>
            </a:r>
            <a:r>
              <a:rPr lang="cs-CZ" dirty="0"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 </a:t>
            </a:r>
            <a:r>
              <a:rPr lang="cs-CZ" dirty="0" smtClean="0"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rodiny, tradice kraje </a:t>
            </a:r>
            <a:r>
              <a:rPr lang="cs-CZ" dirty="0"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a </a:t>
            </a:r>
            <a:r>
              <a:rPr lang="cs-CZ" dirty="0" smtClean="0"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společnosti (Slovácko</a:t>
            </a:r>
            <a:r>
              <a:rPr lang="cs-CZ" dirty="0"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, Valašsko</a:t>
            </a:r>
            <a:r>
              <a:rPr lang="cs-CZ" dirty="0" smtClean="0"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).</a:t>
            </a:r>
          </a:p>
          <a:p>
            <a:pPr marL="0" lvl="0" indent="0">
              <a:lnSpc>
                <a:spcPct val="150000"/>
              </a:lnSpc>
              <a:buNone/>
              <a:tabLst>
                <a:tab pos="685800" algn="l"/>
              </a:tabLst>
            </a:pP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Víra</a:t>
            </a:r>
            <a:endParaRPr lang="cs-CZ" b="1" dirty="0">
              <a:solidFill>
                <a:schemeClr val="accent5">
                  <a:lumMod val="75000"/>
                </a:schemeClr>
              </a:solidFill>
              <a:latin typeface="Arial" panose="020B0604020202020204" pitchFamily="34" charset="0"/>
              <a:ea typeface="Times New Roman"/>
              <a:cs typeface="Arial" panose="020B0604020202020204" pitchFamily="34" charset="0"/>
            </a:endParaRPr>
          </a:p>
          <a:p>
            <a:pPr marL="0" lvl="0" indent="0">
              <a:lnSpc>
                <a:spcPct val="150000"/>
              </a:lnSpc>
              <a:buNone/>
              <a:tabLst>
                <a:tab pos="685800" algn="l"/>
              </a:tabLst>
            </a:pPr>
            <a:r>
              <a:rPr lang="cs-CZ" dirty="0"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Dává odpověď na otázky: Jak vznikl náš svět? Kdo jsme? Odkud jsme </a:t>
            </a:r>
            <a:r>
              <a:rPr lang="cs-CZ" dirty="0" smtClean="0"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přišli? Kam </a:t>
            </a:r>
            <a:r>
              <a:rPr lang="cs-CZ" dirty="0"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směřujeme? Jak správně žít? Co je </a:t>
            </a:r>
            <a:r>
              <a:rPr lang="cs-CZ" dirty="0" smtClean="0"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dobré? </a:t>
            </a:r>
            <a:r>
              <a:rPr lang="cs-CZ" dirty="0"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Co je </a:t>
            </a:r>
            <a:r>
              <a:rPr lang="cs-CZ" dirty="0" smtClean="0"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špatné?</a:t>
            </a:r>
            <a:endParaRPr lang="cs-CZ" dirty="0">
              <a:latin typeface="Arial" panose="020B0604020202020204" pitchFamily="34" charset="0"/>
              <a:ea typeface="Times New Roman"/>
              <a:cs typeface="Arial" panose="020B0604020202020204" pitchFamily="34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2061173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332656"/>
            <a:ext cx="8229600" cy="792088"/>
          </a:xfrm>
        </p:spPr>
        <p:txBody>
          <a:bodyPr>
            <a:normAutofit/>
          </a:bodyPr>
          <a:lstStyle/>
          <a:p>
            <a:pPr algn="l"/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</a:rPr>
              <a:t>Křesťanství, kniha BIBLE</a:t>
            </a:r>
            <a:endParaRPr lang="cs-CZ" sz="40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340768"/>
            <a:ext cx="8784976" cy="5256584"/>
          </a:xfrm>
        </p:spPr>
        <p:txBody>
          <a:bodyPr>
            <a:normAutofit fontScale="85000" lnSpcReduction="20000"/>
          </a:bodyPr>
          <a:lstStyle/>
          <a:p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Příslušnost ke křesťanství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je dána </a:t>
            </a:r>
          </a:p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křtem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a osobním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přijetím </a:t>
            </a:r>
            <a:r>
              <a:rPr lang="cs-CZ" b="1" dirty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vyznání víry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endParaRPr lang="cs-CZ" b="1" dirty="0" smtClean="0">
              <a:solidFill>
                <a:schemeClr val="accent5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Všichni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křesťané </a:t>
            </a:r>
            <a:r>
              <a:rPr lang="cs-CZ" b="1" dirty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věří v jednoho Boha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, vyznávají Ježíše Krista jako Spasitele a Božího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syna</a:t>
            </a:r>
          </a:p>
          <a:p>
            <a:endParaRPr lang="cs-CZ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uznávají </a:t>
            </a:r>
            <a:r>
              <a:rPr lang="cs-CZ" b="1" dirty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křest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a další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svátosti</a:t>
            </a:r>
          </a:p>
          <a:p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věří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v možnost </a:t>
            </a:r>
            <a:r>
              <a:rPr lang="cs-CZ" b="1" dirty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odpuštění hříchů a spásy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endParaRPr lang="cs-CZ" b="1" dirty="0" smtClean="0">
              <a:solidFill>
                <a:schemeClr val="accent5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 Křesťané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věří, že </a:t>
            </a:r>
            <a:r>
              <a:rPr lang="cs-CZ" b="1" dirty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Ježíš zemřel na kříži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třetího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dne byl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vzkříšen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a za 40 </a:t>
            </a:r>
            <a:r>
              <a:rPr lang="cs-CZ" dirty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dní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vstoupil </a:t>
            </a:r>
            <a:r>
              <a:rPr lang="cs-CZ" b="1" dirty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 nebe</a:t>
            </a:r>
            <a:r>
              <a:rPr lang="cs-CZ" dirty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36296" y="299864"/>
            <a:ext cx="1428750" cy="1905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05098557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BUDDHISMUS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472608"/>
          </a:xfrm>
        </p:spPr>
        <p:txBody>
          <a:bodyPr>
            <a:normAutofit fontScale="70000" lnSpcReduction="20000"/>
          </a:bodyPr>
          <a:lstStyle/>
          <a:p>
            <a:endParaRPr lang="cs-CZ" dirty="0" smtClean="0"/>
          </a:p>
          <a:p>
            <a:pPr marL="0" indent="0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latin typeface="+mj-lt"/>
              </a:rPr>
              <a:t>Buddhismus,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latin typeface="+mj-lt"/>
              </a:rPr>
              <a:t>původem </a:t>
            </a:r>
            <a:r>
              <a:rPr lang="cs-CZ" b="1" dirty="0">
                <a:solidFill>
                  <a:schemeClr val="accent6">
                    <a:lumMod val="50000"/>
                  </a:schemeClr>
                </a:solidFill>
                <a:latin typeface="+mj-lt"/>
              </a:rPr>
              <a:t>z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latin typeface="+mj-lt"/>
              </a:rPr>
              <a:t>Indie, zůstává </a:t>
            </a:r>
            <a:r>
              <a:rPr lang="cs-CZ" b="1" dirty="0">
                <a:solidFill>
                  <a:schemeClr val="accent6">
                    <a:lumMod val="50000"/>
                  </a:schemeClr>
                </a:solidFill>
                <a:latin typeface="+mj-lt"/>
              </a:rPr>
              <a:t>stále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latin typeface="+mj-lt"/>
              </a:rPr>
              <a:t>nejrozšířenějším náboženstvím v Asii.</a:t>
            </a:r>
          </a:p>
          <a:p>
            <a:pPr marL="0" indent="0">
              <a:buNone/>
            </a:pPr>
            <a:r>
              <a:rPr lang="cs-CZ" b="1" dirty="0">
                <a:solidFill>
                  <a:schemeClr val="accent6">
                    <a:lumMod val="50000"/>
                  </a:schemeClr>
                </a:solidFill>
                <a:latin typeface="+mj-lt"/>
              </a:rPr>
              <a:t>J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latin typeface="+mj-lt"/>
              </a:rPr>
              <a:t>eho </a:t>
            </a:r>
            <a:r>
              <a:rPr lang="cs-CZ" b="1" dirty="0">
                <a:solidFill>
                  <a:schemeClr val="accent6">
                    <a:lumMod val="50000"/>
                  </a:schemeClr>
                </a:solidFill>
                <a:latin typeface="+mj-lt"/>
              </a:rPr>
              <a:t>jednotlivé školy můžete dnes nalézt na celém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latin typeface="+mj-lt"/>
              </a:rPr>
              <a:t>světě.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latin typeface="+mj-lt"/>
              </a:rPr>
              <a:t>Odhady </a:t>
            </a:r>
            <a:r>
              <a:rPr lang="cs-CZ" b="1" dirty="0">
                <a:solidFill>
                  <a:schemeClr val="accent6">
                    <a:lumMod val="50000"/>
                  </a:schemeClr>
                </a:solidFill>
                <a:latin typeface="+mj-lt"/>
              </a:rPr>
              <a:t>počtu buddhistů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latin typeface="+mj-lt"/>
              </a:rPr>
              <a:t> se </a:t>
            </a:r>
            <a:r>
              <a:rPr lang="cs-CZ" b="1" dirty="0">
                <a:solidFill>
                  <a:schemeClr val="accent6">
                    <a:lumMod val="50000"/>
                  </a:schemeClr>
                </a:solidFill>
                <a:latin typeface="+mj-lt"/>
              </a:rPr>
              <a:t>pohybují mezi 350 milióny až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latin typeface="+mj-lt"/>
              </a:rPr>
              <a:t>  - </a:t>
            </a:r>
            <a:r>
              <a:rPr lang="cs-CZ" b="1" dirty="0">
                <a:solidFill>
                  <a:schemeClr val="accent6">
                    <a:lumMod val="50000"/>
                  </a:schemeClr>
                </a:solidFill>
                <a:latin typeface="+mj-lt"/>
              </a:rPr>
              <a:t>550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latin typeface="+mj-lt"/>
              </a:rPr>
              <a:t>milióny věřících.</a:t>
            </a:r>
          </a:p>
          <a:p>
            <a:endParaRPr lang="cs-CZ" dirty="0" smtClean="0">
              <a:latin typeface="+mj-lt"/>
            </a:endParaRPr>
          </a:p>
          <a:p>
            <a:pPr marL="0" indent="0">
              <a:buNone/>
            </a:pPr>
            <a:r>
              <a:rPr lang="cs-CZ" b="1" dirty="0">
                <a:latin typeface="+mj-lt"/>
              </a:rPr>
              <a:t>Pravidla pro všechny stoupence zahrnují:</a:t>
            </a:r>
          </a:p>
          <a:p>
            <a:r>
              <a:rPr lang="cs-CZ" dirty="0">
                <a:latin typeface="+mj-lt"/>
              </a:rPr>
              <a:t>zdržet se zabíjení a zraňování živých bytostí</a:t>
            </a:r>
          </a:p>
          <a:p>
            <a:r>
              <a:rPr lang="cs-CZ" dirty="0">
                <a:latin typeface="+mj-lt"/>
              </a:rPr>
              <a:t>zdržet se braní </a:t>
            </a:r>
            <a:r>
              <a:rPr lang="cs-CZ" dirty="0" smtClean="0">
                <a:latin typeface="+mj-lt"/>
              </a:rPr>
              <a:t>věcí (nekrást</a:t>
            </a:r>
            <a:r>
              <a:rPr lang="cs-CZ" dirty="0">
                <a:latin typeface="+mj-lt"/>
              </a:rPr>
              <a:t>)</a:t>
            </a:r>
          </a:p>
          <a:p>
            <a:r>
              <a:rPr lang="cs-CZ" dirty="0">
                <a:latin typeface="+mj-lt"/>
              </a:rPr>
              <a:t>zdržet se nesprávného sexuálního chování</a:t>
            </a:r>
          </a:p>
          <a:p>
            <a:r>
              <a:rPr lang="cs-CZ" dirty="0">
                <a:latin typeface="+mj-lt"/>
              </a:rPr>
              <a:t>zdržet se zraňující a nepravdivé mluvy (nelhat, nepomlouvat, nemluvit zbytečně...)</a:t>
            </a:r>
          </a:p>
          <a:p>
            <a:r>
              <a:rPr lang="cs-CZ" dirty="0">
                <a:latin typeface="+mj-lt"/>
              </a:rPr>
              <a:t>zdržet se zneužívání omamných prostředků</a:t>
            </a:r>
          </a:p>
          <a:p>
            <a:r>
              <a:rPr lang="cs-CZ" b="1" dirty="0">
                <a:latin typeface="+mj-lt"/>
              </a:rPr>
              <a:t>základem je vyhnout se jakémukoliv </a:t>
            </a:r>
            <a:r>
              <a:rPr lang="cs-CZ" b="1" dirty="0" smtClean="0">
                <a:latin typeface="+mj-lt"/>
              </a:rPr>
              <a:t>ublížení </a:t>
            </a:r>
            <a:r>
              <a:rPr lang="cs-CZ" b="1" dirty="0">
                <a:latin typeface="+mj-lt"/>
              </a:rPr>
              <a:t>jiné bytosti</a:t>
            </a:r>
            <a:r>
              <a:rPr lang="cs-CZ" dirty="0" smtClean="0">
                <a:latin typeface="+mj-lt"/>
              </a:rPr>
              <a:t>.</a:t>
            </a:r>
          </a:p>
          <a:p>
            <a:r>
              <a:rPr lang="cs-CZ" dirty="0">
                <a:latin typeface="+mj-lt"/>
              </a:rPr>
              <a:t>Dnes je praktikována především na území Tibetu, Nepálu, </a:t>
            </a:r>
            <a:r>
              <a:rPr lang="cs-CZ" dirty="0" smtClean="0">
                <a:latin typeface="+mj-lt"/>
              </a:rPr>
              <a:t>Bhútánu</a:t>
            </a:r>
            <a:r>
              <a:rPr lang="cs-CZ" dirty="0">
                <a:latin typeface="+mj-lt"/>
              </a:rPr>
              <a:t> </a:t>
            </a:r>
            <a:r>
              <a:rPr lang="cs-CZ" dirty="0" smtClean="0">
                <a:latin typeface="+mj-lt"/>
              </a:rPr>
              <a:t>Mongolsku </a:t>
            </a:r>
            <a:r>
              <a:rPr lang="cs-CZ" dirty="0">
                <a:latin typeface="+mj-lt"/>
              </a:rPr>
              <a:t>a některých částí Indie, Číny a </a:t>
            </a:r>
            <a:r>
              <a:rPr lang="cs-CZ" dirty="0" smtClean="0">
                <a:latin typeface="+mj-lt"/>
              </a:rPr>
              <a:t>Japonska</a:t>
            </a:r>
            <a:r>
              <a:rPr lang="cs-CZ" dirty="0">
                <a:latin typeface="+mj-lt"/>
              </a:rPr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xmlns="" val="260958654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764704"/>
          </a:xfrm>
        </p:spPr>
        <p:txBody>
          <a:bodyPr>
            <a:normAutofit fontScale="90000"/>
          </a:bodyPr>
          <a:lstStyle/>
          <a:p>
            <a:r>
              <a:rPr lang="cs-CZ" sz="4000" b="1" dirty="0" smtClean="0">
                <a:solidFill>
                  <a:schemeClr val="accent5">
                    <a:lumMod val="50000"/>
                  </a:schemeClr>
                </a:solidFill>
              </a:rPr>
              <a:t/>
            </a:r>
            <a:br>
              <a:rPr lang="cs-CZ" sz="4000" b="1" dirty="0" smtClean="0">
                <a:solidFill>
                  <a:schemeClr val="accent5">
                    <a:lumMod val="50000"/>
                  </a:schemeClr>
                </a:solidFill>
              </a:rPr>
            </a:br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</a:rPr>
              <a:t>Buddhismus</a:t>
            </a:r>
            <a:r>
              <a:rPr lang="cs-CZ" sz="2000" b="1" dirty="0">
                <a:solidFill>
                  <a:schemeClr val="accent6">
                    <a:lumMod val="50000"/>
                  </a:schemeClr>
                </a:solidFill>
              </a:rPr>
              <a:t/>
            </a:r>
            <a:br>
              <a:rPr lang="cs-CZ" sz="2000" b="1" dirty="0">
                <a:solidFill>
                  <a:schemeClr val="accent6">
                    <a:lumMod val="50000"/>
                  </a:schemeClr>
                </a:solidFill>
              </a:rPr>
            </a:br>
            <a:endParaRPr lang="cs-CZ" sz="20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764704"/>
            <a:ext cx="8856984" cy="597666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800" dirty="0" smtClean="0">
                <a:solidFill>
                  <a:schemeClr val="accent6">
                    <a:lumMod val="50000"/>
                  </a:schemeClr>
                </a:solidFill>
                <a:latin typeface="+mj-lt"/>
              </a:rPr>
              <a:t>V </a:t>
            </a:r>
            <a:r>
              <a:rPr lang="cs-CZ" sz="1800" dirty="0">
                <a:solidFill>
                  <a:schemeClr val="accent6">
                    <a:lumMod val="50000"/>
                  </a:schemeClr>
                </a:solidFill>
                <a:latin typeface="+mj-lt"/>
              </a:rPr>
              <a:t>buddhistických textech můžeme najít návody, </a:t>
            </a:r>
            <a:r>
              <a:rPr lang="cs-CZ" sz="2000" b="1" dirty="0">
                <a:solidFill>
                  <a:schemeClr val="accent6">
                    <a:lumMod val="50000"/>
                  </a:schemeClr>
                </a:solidFill>
                <a:latin typeface="+mj-lt"/>
              </a:rPr>
              <a:t>jak dosáhnout štěstí v tomto životě, co dělat pro lepší budoucí zrození</a:t>
            </a:r>
            <a:r>
              <a:rPr lang="cs-CZ" sz="1800" dirty="0">
                <a:solidFill>
                  <a:schemeClr val="accent6">
                    <a:lumMod val="50000"/>
                  </a:schemeClr>
                </a:solidFill>
                <a:latin typeface="+mj-lt"/>
              </a:rPr>
              <a:t>, jak se správně chovat k manželce či manželovi a udržet si tak šťastný partnerský život v tomto i budoucím životě, jak si zachovat </a:t>
            </a:r>
            <a:r>
              <a:rPr lang="cs-CZ" sz="1800" dirty="0" smtClean="0">
                <a:solidFill>
                  <a:schemeClr val="accent6">
                    <a:lumMod val="50000"/>
                  </a:schemeClr>
                </a:solidFill>
                <a:latin typeface="+mj-lt"/>
              </a:rPr>
              <a:t>dobré, </a:t>
            </a:r>
            <a:r>
              <a:rPr lang="cs-CZ" sz="1800" dirty="0" smtClean="0">
                <a:solidFill>
                  <a:schemeClr val="accent6">
                    <a:lumMod val="50000"/>
                  </a:schemeClr>
                </a:solidFill>
                <a:latin typeface="+mj-lt"/>
              </a:rPr>
              <a:t>jak </a:t>
            </a:r>
            <a:r>
              <a:rPr lang="cs-CZ" sz="1800" dirty="0">
                <a:solidFill>
                  <a:schemeClr val="accent6">
                    <a:lumMod val="50000"/>
                  </a:schemeClr>
                </a:solidFill>
                <a:latin typeface="+mj-lt"/>
              </a:rPr>
              <a:t>si udržet bohatství atd</a:t>
            </a:r>
            <a:r>
              <a:rPr lang="cs-CZ" sz="1800" dirty="0" smtClean="0">
                <a:solidFill>
                  <a:schemeClr val="accent6">
                    <a:lumMod val="50000"/>
                  </a:schemeClr>
                </a:solidFill>
                <a:latin typeface="+mj-lt"/>
              </a:rPr>
              <a:t>...</a:t>
            </a:r>
          </a:p>
          <a:p>
            <a:pPr marL="0" indent="0">
              <a:buNone/>
            </a:pPr>
            <a:endParaRPr lang="cs-CZ" sz="1800" b="1" dirty="0">
              <a:solidFill>
                <a:schemeClr val="accent6">
                  <a:lumMod val="50000"/>
                </a:schemeClr>
              </a:solidFill>
              <a:latin typeface="+mj-lt"/>
            </a:endParaRPr>
          </a:p>
          <a:p>
            <a:pPr marL="0" indent="0" algn="ctr">
              <a:buNone/>
            </a:pPr>
            <a:r>
              <a:rPr lang="cs-CZ" sz="1800" b="1" dirty="0" smtClean="0">
                <a:latin typeface="+mj-lt"/>
              </a:rPr>
              <a:t> </a:t>
            </a:r>
            <a:r>
              <a:rPr lang="cs-CZ" sz="1800" b="1" dirty="0">
                <a:solidFill>
                  <a:schemeClr val="accent6">
                    <a:lumMod val="50000"/>
                  </a:schemeClr>
                </a:solidFill>
                <a:latin typeface="+mj-lt"/>
              </a:rPr>
              <a:t>Buddhisté po celém světě slaví </a:t>
            </a:r>
            <a:r>
              <a:rPr lang="cs-CZ" sz="1800" b="1" dirty="0" err="1">
                <a:solidFill>
                  <a:schemeClr val="accent6">
                    <a:lumMod val="50000"/>
                  </a:schemeClr>
                </a:solidFill>
                <a:latin typeface="+mj-lt"/>
              </a:rPr>
              <a:t>Vesak</a:t>
            </a:r>
            <a:endParaRPr lang="cs-CZ" sz="1800" dirty="0" smtClean="0">
              <a:solidFill>
                <a:schemeClr val="accent6">
                  <a:lumMod val="50000"/>
                </a:schemeClr>
              </a:solidFill>
              <a:latin typeface="+mj-lt"/>
            </a:endParaRPr>
          </a:p>
          <a:p>
            <a:pPr marL="0" indent="0" algn="ctr">
              <a:buNone/>
            </a:pPr>
            <a:r>
              <a:rPr lang="cs-CZ" sz="1800" dirty="0" smtClean="0">
                <a:solidFill>
                  <a:schemeClr val="accent6">
                    <a:lumMod val="50000"/>
                  </a:schemeClr>
                </a:solidFill>
                <a:latin typeface="+mj-lt"/>
              </a:rPr>
              <a:t>Svátek </a:t>
            </a:r>
            <a:r>
              <a:rPr lang="cs-CZ" sz="1800" dirty="0">
                <a:solidFill>
                  <a:schemeClr val="accent6">
                    <a:lumMod val="50000"/>
                  </a:schemeClr>
                </a:solidFill>
                <a:latin typeface="+mj-lt"/>
              </a:rPr>
              <a:t>je spojen se třemi událostmi ze života historického Buddhy</a:t>
            </a:r>
            <a:r>
              <a:rPr lang="cs-CZ" sz="1800" dirty="0" smtClean="0">
                <a:solidFill>
                  <a:schemeClr val="accent6">
                    <a:lumMod val="50000"/>
                  </a:schemeClr>
                </a:solidFill>
                <a:latin typeface="+mj-lt"/>
              </a:rPr>
              <a:t>.</a:t>
            </a:r>
          </a:p>
          <a:p>
            <a:pPr marL="0" indent="0" algn="ctr">
              <a:buNone/>
            </a:pPr>
            <a:r>
              <a:rPr lang="cs-CZ" sz="1800" dirty="0" smtClean="0">
                <a:solidFill>
                  <a:schemeClr val="accent6">
                    <a:lumMod val="50000"/>
                  </a:schemeClr>
                </a:solidFill>
                <a:latin typeface="+mj-lt"/>
              </a:rPr>
              <a:t> </a:t>
            </a:r>
            <a:r>
              <a:rPr lang="cs-CZ" sz="1800" dirty="0">
                <a:solidFill>
                  <a:schemeClr val="accent6">
                    <a:lumMod val="50000"/>
                  </a:schemeClr>
                </a:solidFill>
                <a:latin typeface="+mj-lt"/>
              </a:rPr>
              <a:t>Na květnový úplněk se zakladatel buddhismu </a:t>
            </a:r>
            <a:r>
              <a:rPr lang="cs-CZ" sz="1800" dirty="0" err="1">
                <a:solidFill>
                  <a:schemeClr val="accent6">
                    <a:lumMod val="50000"/>
                  </a:schemeClr>
                </a:solidFill>
                <a:latin typeface="+mj-lt"/>
              </a:rPr>
              <a:t>Gautama</a:t>
            </a:r>
            <a:r>
              <a:rPr lang="cs-CZ" sz="1800" dirty="0">
                <a:solidFill>
                  <a:schemeClr val="accent6">
                    <a:lumMod val="50000"/>
                  </a:schemeClr>
                </a:solidFill>
                <a:latin typeface="+mj-lt"/>
              </a:rPr>
              <a:t> Buddha narodil, </a:t>
            </a:r>
            <a:endParaRPr lang="cs-CZ" sz="1800" dirty="0" smtClean="0">
              <a:solidFill>
                <a:schemeClr val="accent6">
                  <a:lumMod val="50000"/>
                </a:schemeClr>
              </a:solidFill>
              <a:latin typeface="+mj-lt"/>
            </a:endParaRPr>
          </a:p>
          <a:p>
            <a:pPr marL="0" indent="0" algn="ctr">
              <a:buNone/>
            </a:pPr>
            <a:r>
              <a:rPr lang="cs-CZ" sz="1800" dirty="0" smtClean="0">
                <a:solidFill>
                  <a:schemeClr val="accent6">
                    <a:lumMod val="50000"/>
                  </a:schemeClr>
                </a:solidFill>
                <a:latin typeface="+mj-lt"/>
              </a:rPr>
              <a:t>během </a:t>
            </a:r>
            <a:r>
              <a:rPr lang="cs-CZ" sz="1800" dirty="0">
                <a:solidFill>
                  <a:schemeClr val="accent6">
                    <a:lumMod val="50000"/>
                  </a:schemeClr>
                </a:solidFill>
                <a:latin typeface="+mj-lt"/>
              </a:rPr>
              <a:t>květnového úplňku o 35 let později dosáhl plného </a:t>
            </a:r>
            <a:r>
              <a:rPr lang="cs-CZ" sz="1800" dirty="0" smtClean="0">
                <a:solidFill>
                  <a:schemeClr val="accent6">
                    <a:lumMod val="50000"/>
                  </a:schemeClr>
                </a:solidFill>
                <a:latin typeface="+mj-lt"/>
              </a:rPr>
              <a:t>rozvinutí mysli </a:t>
            </a:r>
            <a:r>
              <a:rPr lang="cs-CZ" sz="1800" dirty="0">
                <a:solidFill>
                  <a:schemeClr val="accent6">
                    <a:lumMod val="50000"/>
                  </a:schemeClr>
                </a:solidFill>
                <a:latin typeface="+mj-lt"/>
              </a:rPr>
              <a:t>- osvícení</a:t>
            </a:r>
            <a:r>
              <a:rPr lang="cs-CZ" sz="1800" dirty="0" smtClean="0">
                <a:solidFill>
                  <a:schemeClr val="accent6">
                    <a:lumMod val="50000"/>
                  </a:schemeClr>
                </a:solidFill>
                <a:latin typeface="+mj-lt"/>
              </a:rPr>
              <a:t>,</a:t>
            </a:r>
          </a:p>
          <a:p>
            <a:pPr marL="0" indent="0" algn="ctr">
              <a:buNone/>
            </a:pPr>
            <a:r>
              <a:rPr lang="cs-CZ" sz="1800" dirty="0" smtClean="0">
                <a:solidFill>
                  <a:schemeClr val="accent6">
                    <a:lumMod val="50000"/>
                  </a:schemeClr>
                </a:solidFill>
                <a:latin typeface="+mj-lt"/>
              </a:rPr>
              <a:t> </a:t>
            </a:r>
            <a:r>
              <a:rPr lang="cs-CZ" sz="1800" dirty="0">
                <a:solidFill>
                  <a:schemeClr val="accent6">
                    <a:lumMod val="50000"/>
                  </a:schemeClr>
                </a:solidFill>
                <a:latin typeface="+mj-lt"/>
              </a:rPr>
              <a:t>a ve věku osmdesáti let zemřel</a:t>
            </a:r>
            <a:r>
              <a:rPr lang="cs-CZ" sz="1800" dirty="0" smtClean="0">
                <a:solidFill>
                  <a:schemeClr val="accent6">
                    <a:lumMod val="50000"/>
                  </a:schemeClr>
                </a:solidFill>
                <a:latin typeface="+mj-lt"/>
              </a:rPr>
              <a:t>.</a:t>
            </a:r>
          </a:p>
          <a:p>
            <a:pPr marL="0" indent="0">
              <a:buNone/>
            </a:pPr>
            <a:r>
              <a:rPr lang="cs-CZ" sz="1800" b="1" dirty="0" smtClean="0">
                <a:latin typeface="+mj-lt"/>
              </a:rPr>
              <a:t>.</a:t>
            </a:r>
            <a:endParaRPr lang="cs-CZ" sz="1800" dirty="0">
              <a:latin typeface="+mj-lt"/>
            </a:endParaRPr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endParaRPr lang="cs-CZ" sz="1800" dirty="0">
              <a:latin typeface="+mj-lt"/>
            </a:endParaRPr>
          </a:p>
        </p:txBody>
      </p:sp>
      <p:pic>
        <p:nvPicPr>
          <p:cNvPr id="3074" name="Picture 2" descr="C:\Users\Marcelka\Desktop\_Ltp7Q-TLGvJbzFIE6WfGk53uV2AXv9Sad3f8MMPmDU&amp;width=241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7686" y="3878976"/>
            <a:ext cx="2520280" cy="2764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22420" y="3878976"/>
            <a:ext cx="2595416" cy="27643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47864" y="4221088"/>
            <a:ext cx="2394768" cy="24128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38256100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/>
            </a:r>
            <a:b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</a:br>
            <a:r>
              <a:rPr lang="cs-CZ" dirty="0">
                <a:solidFill>
                  <a:schemeClr val="accent5">
                    <a:lumMod val="75000"/>
                  </a:schemeClr>
                </a:solidFill>
              </a:rPr>
              <a:t/>
            </a:r>
            <a:br>
              <a:rPr lang="cs-CZ" dirty="0">
                <a:solidFill>
                  <a:schemeClr val="accent5">
                    <a:lumMod val="75000"/>
                  </a:schemeClr>
                </a:solidFill>
              </a:rPr>
            </a:b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/>
            </a:r>
            <a:b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</a:br>
            <a:r>
              <a:rPr lang="cs-CZ" sz="4400" dirty="0" smtClean="0">
                <a:solidFill>
                  <a:schemeClr val="accent6">
                    <a:lumMod val="50000"/>
                  </a:schemeClr>
                </a:solidFill>
              </a:rPr>
              <a:t>Islám</a:t>
            </a:r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</a:rPr>
              <a:t/>
            </a:r>
            <a:br>
              <a:rPr lang="cs-CZ" sz="2200" dirty="0" smtClean="0">
                <a:solidFill>
                  <a:schemeClr val="accent6">
                    <a:lumMod val="50000"/>
                  </a:schemeClr>
                </a:solidFill>
              </a:rPr>
            </a:br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</a:rPr>
              <a:t>Některá náboženství </a:t>
            </a:r>
            <a:br>
              <a:rPr lang="cs-CZ" sz="2200" dirty="0" smtClean="0">
                <a:solidFill>
                  <a:schemeClr val="accent6">
                    <a:lumMod val="50000"/>
                  </a:schemeClr>
                </a:solidFill>
              </a:rPr>
            </a:br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</a:rPr>
              <a:t>omezují věřící</a:t>
            </a:r>
            <a:endParaRPr lang="cs-CZ" sz="22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4048" y="273050"/>
            <a:ext cx="3960440" cy="5853113"/>
          </a:xfrm>
        </p:spPr>
        <p:txBody>
          <a:bodyPr>
            <a:normAutofit fontScale="85000" lnSpcReduction="10000"/>
          </a:bodyPr>
          <a:lstStyle/>
          <a:p>
            <a:pPr marL="0" indent="0">
              <a:lnSpc>
                <a:spcPct val="150000"/>
              </a:lnSpc>
              <a:spcAft>
                <a:spcPts val="0"/>
              </a:spcAft>
              <a:buNone/>
            </a:pPr>
            <a:r>
              <a:rPr lang="cs-CZ" sz="2000" dirty="0" smtClean="0"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Islám – zakazuje ženám chodit bez muže, řídit auto, chodit do práce</a:t>
            </a:r>
            <a:r>
              <a:rPr lang="cs-CZ" sz="2000" b="1" dirty="0" smtClean="0"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.</a:t>
            </a:r>
          </a:p>
          <a:p>
            <a:pPr marL="0" indent="0">
              <a:lnSpc>
                <a:spcPct val="150000"/>
              </a:lnSpc>
              <a:spcAft>
                <a:spcPts val="0"/>
              </a:spcAft>
              <a:buNone/>
            </a:pPr>
            <a:r>
              <a:rPr lang="cs-CZ" sz="2000" dirty="0" smtClean="0"/>
              <a:t>.</a:t>
            </a:r>
          </a:p>
          <a:p>
            <a:pPr marL="0" indent="0">
              <a:lnSpc>
                <a:spcPct val="150000"/>
              </a:lnSpc>
              <a:spcAft>
                <a:spcPts val="0"/>
              </a:spcAft>
              <a:buNone/>
            </a:pPr>
            <a:endParaRPr lang="cs-CZ" sz="2000" dirty="0"/>
          </a:p>
          <a:p>
            <a:pPr marL="0" indent="0">
              <a:lnSpc>
                <a:spcPct val="150000"/>
              </a:lnSpc>
              <a:spcAft>
                <a:spcPts val="0"/>
              </a:spcAft>
              <a:buNone/>
            </a:pPr>
            <a:r>
              <a:rPr lang="cs-CZ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000" b="1" dirty="0">
                <a:latin typeface="Arial" panose="020B0604020202020204" pitchFamily="34" charset="0"/>
                <a:cs typeface="Arial" panose="020B0604020202020204" pitchFamily="34" charset="0"/>
              </a:rPr>
              <a:t>Islám </a:t>
            </a:r>
            <a:r>
              <a:rPr lang="cs-CZ" sz="2000" dirty="0">
                <a:latin typeface="Arial" panose="020B0604020202020204" pitchFamily="34" charset="0"/>
                <a:cs typeface="Arial" panose="020B0604020202020204" pitchFamily="34" charset="0"/>
              </a:rPr>
              <a:t>pochází ze západního pobřeží arabského </a:t>
            </a:r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poloostrova, </a:t>
            </a:r>
            <a:r>
              <a:rPr lang="cs-CZ" sz="2000" dirty="0">
                <a:latin typeface="Arial" panose="020B0604020202020204" pitchFamily="34" charset="0"/>
                <a:cs typeface="Arial" panose="020B0604020202020204" pitchFamily="34" charset="0"/>
              </a:rPr>
              <a:t>z měst Mekky a Medíny. Slovo "islám" </a:t>
            </a:r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znamená </a:t>
            </a:r>
            <a:r>
              <a:rPr lang="cs-CZ" sz="2000" dirty="0">
                <a:latin typeface="Arial" panose="020B0604020202020204" pitchFamily="34" charset="0"/>
                <a:cs typeface="Arial" panose="020B0604020202020204" pitchFamily="34" charset="0"/>
              </a:rPr>
              <a:t>"</a:t>
            </a:r>
            <a:r>
              <a:rPr lang="cs-CZ" sz="2000" b="1" dirty="0">
                <a:latin typeface="Arial" panose="020B0604020202020204" pitchFamily="34" charset="0"/>
                <a:cs typeface="Arial" panose="020B0604020202020204" pitchFamily="34" charset="0"/>
              </a:rPr>
              <a:t>odevzdání se Bohu</a:t>
            </a:r>
            <a:r>
              <a:rPr lang="cs-CZ" sz="2000" dirty="0">
                <a:latin typeface="Arial" panose="020B0604020202020204" pitchFamily="34" charset="0"/>
                <a:cs typeface="Arial" panose="020B0604020202020204" pitchFamily="34" charset="0"/>
              </a:rPr>
              <a:t>" </a:t>
            </a:r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Je to náboženství </a:t>
            </a:r>
            <a:r>
              <a:rPr lang="cs-CZ" sz="2000" dirty="0">
                <a:latin typeface="Arial" panose="020B0604020202020204" pitchFamily="34" charset="0"/>
                <a:cs typeface="Arial" panose="020B0604020202020204" pitchFamily="34" charset="0"/>
              </a:rPr>
              <a:t>založené na učení proroka </a:t>
            </a:r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Mohameda.</a:t>
            </a:r>
            <a:r>
              <a:rPr lang="cs-CZ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Základní </a:t>
            </a:r>
            <a:r>
              <a:rPr lang="cs-CZ" sz="2000" dirty="0">
                <a:latin typeface="Arial" panose="020B0604020202020204" pitchFamily="34" charset="0"/>
                <a:cs typeface="Arial" panose="020B0604020202020204" pitchFamily="34" charset="0"/>
              </a:rPr>
              <a:t>text Islámu - </a:t>
            </a:r>
            <a:r>
              <a:rPr lang="cs-CZ" sz="2000" b="1" dirty="0">
                <a:latin typeface="Arial" panose="020B0604020202020204" pitchFamily="34" charset="0"/>
                <a:cs typeface="Arial" panose="020B0604020202020204" pitchFamily="34" charset="0"/>
              </a:rPr>
              <a:t>Korán</a:t>
            </a:r>
            <a:r>
              <a:rPr lang="cs-CZ" sz="2000" dirty="0">
                <a:latin typeface="Arial" panose="020B0604020202020204" pitchFamily="34" charset="0"/>
                <a:cs typeface="Arial" panose="020B0604020202020204" pitchFamily="34" charset="0"/>
              </a:rPr>
              <a:t> - je </a:t>
            </a:r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považován za </a:t>
            </a:r>
            <a:r>
              <a:rPr lang="cs-CZ" sz="2000" dirty="0">
                <a:latin typeface="Arial" panose="020B0604020202020204" pitchFamily="34" charset="0"/>
                <a:cs typeface="Arial" panose="020B0604020202020204" pitchFamily="34" charset="0"/>
              </a:rPr>
              <a:t>absolutní </a:t>
            </a:r>
            <a:r>
              <a:rPr lang="cs-CZ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neměnnou pravdu</a:t>
            </a:r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. Každý </a:t>
            </a:r>
            <a:r>
              <a:rPr lang="cs-CZ" sz="2000" dirty="0">
                <a:latin typeface="Arial" panose="020B0604020202020204" pitchFamily="34" charset="0"/>
                <a:cs typeface="Arial" panose="020B0604020202020204" pitchFamily="34" charset="0"/>
              </a:rPr>
              <a:t>krok lidské bytosti je předurčen </a:t>
            </a:r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Alláhem </a:t>
            </a:r>
            <a:r>
              <a:rPr lang="cs-CZ" sz="2000" dirty="0">
                <a:latin typeface="Arial" panose="020B0604020202020204" pitchFamily="34" charset="0"/>
                <a:cs typeface="Arial" panose="020B0604020202020204" pitchFamily="34" charset="0"/>
              </a:rPr>
              <a:t>a vše </a:t>
            </a:r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co, </a:t>
            </a:r>
            <a:r>
              <a:rPr lang="cs-CZ" sz="2000" dirty="0">
                <a:latin typeface="Arial" panose="020B0604020202020204" pitchFamily="34" charset="0"/>
                <a:cs typeface="Arial" panose="020B0604020202020204" pitchFamily="34" charset="0"/>
              </a:rPr>
              <a:t>se </a:t>
            </a:r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stane, </a:t>
            </a:r>
            <a:r>
              <a:rPr lang="cs-CZ" sz="2000" dirty="0">
                <a:latin typeface="Arial" panose="020B0604020202020204" pitchFamily="34" charset="0"/>
                <a:cs typeface="Arial" panose="020B0604020202020204" pitchFamily="34" charset="0"/>
              </a:rPr>
              <a:t>je jeho </a:t>
            </a:r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dílem.</a:t>
            </a:r>
            <a:endParaRPr lang="cs-CZ" sz="2000" dirty="0">
              <a:latin typeface="Arial" panose="020B0604020202020204" pitchFamily="34" charset="0"/>
              <a:ea typeface="Times New Roman"/>
              <a:cs typeface="Arial" panose="020B0604020202020204" pitchFamily="34" charset="0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826768" cy="4691063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1026" name="Picture 2" descr="C:\Users\Marcelka\Desktop\300px-Kaaba_mirror_edit_jj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2595" y="1484784"/>
            <a:ext cx="4645429" cy="4608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93113708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cs-CZ" b="1" dirty="0">
                <a:solidFill>
                  <a:schemeClr val="accent6">
                    <a:lumMod val="50000"/>
                  </a:schemeClr>
                </a:solidFill>
              </a:rPr>
              <a:t>Hinduismus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435280" cy="5616624"/>
          </a:xfrm>
        </p:spPr>
        <p:txBody>
          <a:bodyPr/>
          <a:lstStyle/>
          <a:p>
            <a:pPr marL="0" indent="0">
              <a:buNone/>
            </a:pPr>
            <a:r>
              <a:rPr lang="cs-CZ" sz="1800" dirty="0">
                <a:latin typeface="Arial" panose="020B0604020202020204" pitchFamily="34" charset="0"/>
                <a:cs typeface="Arial" panose="020B0604020202020204" pitchFamily="34" charset="0"/>
              </a:rPr>
              <a:t>Je rozmanitější než buddhismus, a to částečně proto, že je možno vybírat z většího počtu božstev a částečně i proto, že bohové mohou mít rošťácké i zlomyslné povahy. Tři hlavní hinduistická božstva - </a:t>
            </a:r>
            <a:r>
              <a:rPr lang="cs-CZ" sz="1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Brahma</a:t>
            </a:r>
            <a:r>
              <a:rPr lang="cs-CZ" sz="1800" dirty="0">
                <a:latin typeface="Arial" panose="020B0604020202020204" pitchFamily="34" charset="0"/>
                <a:cs typeface="Arial" panose="020B0604020202020204" pitchFamily="34" charset="0"/>
              </a:rPr>
              <a:t>, Višnu a Šiva. </a:t>
            </a:r>
            <a:r>
              <a:rPr lang="cs-CZ" sz="1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indent="0">
              <a:buNone/>
            </a:pPr>
            <a:endParaRPr lang="cs-CZ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s-CZ" sz="4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9575" y="2420888"/>
            <a:ext cx="3226321" cy="29531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67944" y="4365104"/>
            <a:ext cx="2304256" cy="23042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4" name="Picture 6" descr="http://hexe-werden.de/images/sampledata/hinduismus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41537" y="2035526"/>
            <a:ext cx="1557069" cy="21409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76256" y="2972663"/>
            <a:ext cx="1839328" cy="23963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6819763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3351" y="258979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2800" b="1" dirty="0" smtClean="0">
                <a:solidFill>
                  <a:schemeClr val="accent5">
                    <a:lumMod val="50000"/>
                  </a:schemeClr>
                </a:solidFill>
              </a:rPr>
              <a:t>Hindové</a:t>
            </a:r>
            <a:r>
              <a:rPr lang="cs-CZ" sz="2800" dirty="0" smtClean="0"/>
              <a:t> </a:t>
            </a:r>
            <a:r>
              <a:rPr lang="cs-CZ" sz="2800" dirty="0" smtClean="0">
                <a:solidFill>
                  <a:schemeClr val="accent5">
                    <a:lumMod val="50000"/>
                  </a:schemeClr>
                </a:solidFill>
              </a:rPr>
              <a:t> </a:t>
            </a:r>
            <a:endParaRPr lang="cs-CZ" sz="2800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>
                <a:latin typeface="+mj-lt"/>
              </a:rPr>
              <a:t>Stoupenci hinduismu</a:t>
            </a:r>
          </a:p>
          <a:p>
            <a:pPr marL="0" indent="0">
              <a:buNone/>
            </a:pPr>
            <a:r>
              <a:rPr lang="cs-CZ" dirty="0" smtClean="0">
                <a:latin typeface="+mj-lt"/>
              </a:rPr>
              <a:t>tvoří </a:t>
            </a:r>
            <a:r>
              <a:rPr lang="cs-CZ" dirty="0">
                <a:latin typeface="+mj-lt"/>
              </a:rPr>
              <a:t>jednu šestinu světové populace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48064" y="216532"/>
            <a:ext cx="3779912" cy="56757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" y="1182216"/>
            <a:ext cx="4984946" cy="37444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414540115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Judaismus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517232"/>
          </a:xfrm>
        </p:spPr>
        <p:txBody>
          <a:bodyPr>
            <a:normAutofit fontScale="85000" lnSpcReduction="10000"/>
          </a:bodyPr>
          <a:lstStyle/>
          <a:p>
            <a:r>
              <a:rPr lang="cs-CZ" dirty="0">
                <a:solidFill>
                  <a:srgbClr val="FF0000"/>
                </a:solidFill>
                <a:latin typeface="+mj-lt"/>
              </a:rPr>
              <a:t>Judaismus, židovské náboženství</a:t>
            </a:r>
            <a:r>
              <a:rPr lang="cs-CZ" dirty="0">
                <a:latin typeface="+mj-lt"/>
              </a:rPr>
              <a:t>, které patří spolu s křesťanstvím a islámem mezi tři světové monoteistické soustavy. Je nejstarší, základy již ve 13. stol. </a:t>
            </a:r>
            <a:r>
              <a:rPr lang="cs-CZ" dirty="0" smtClean="0">
                <a:latin typeface="+mj-lt"/>
              </a:rPr>
              <a:t>př. </a:t>
            </a:r>
            <a:r>
              <a:rPr lang="cs-CZ" dirty="0">
                <a:latin typeface="+mj-lt"/>
              </a:rPr>
              <a:t>n. l. v době </a:t>
            </a:r>
            <a:r>
              <a:rPr lang="cs-CZ" dirty="0" smtClean="0">
                <a:latin typeface="+mj-lt"/>
              </a:rPr>
              <a:t>Mojžíše.</a:t>
            </a:r>
          </a:p>
          <a:p>
            <a:endParaRPr lang="cs-CZ" dirty="0" smtClean="0">
              <a:latin typeface="+mj-lt"/>
            </a:endParaRPr>
          </a:p>
          <a:p>
            <a:r>
              <a:rPr lang="cs-CZ" dirty="0" smtClean="0">
                <a:latin typeface="+mj-lt"/>
              </a:rPr>
              <a:t>Hlavním </a:t>
            </a:r>
            <a:r>
              <a:rPr lang="cs-CZ" dirty="0">
                <a:latin typeface="+mj-lt"/>
              </a:rPr>
              <a:t>rysem </a:t>
            </a:r>
            <a:r>
              <a:rPr lang="cs-CZ" dirty="0" smtClean="0">
                <a:latin typeface="+mj-lt"/>
              </a:rPr>
              <a:t>judaismu je </a:t>
            </a:r>
            <a:r>
              <a:rPr lang="cs-CZ" dirty="0">
                <a:solidFill>
                  <a:srgbClr val="FF0000"/>
                </a:solidFill>
                <a:latin typeface="+mj-lt"/>
              </a:rPr>
              <a:t>víra v jediného </a:t>
            </a:r>
            <a:r>
              <a:rPr lang="cs-CZ" dirty="0" smtClean="0">
                <a:solidFill>
                  <a:srgbClr val="FF0000"/>
                </a:solidFill>
                <a:latin typeface="+mj-lt"/>
              </a:rPr>
              <a:t>Boha </a:t>
            </a:r>
          </a:p>
          <a:p>
            <a:endParaRPr lang="cs-CZ" dirty="0" smtClean="0">
              <a:solidFill>
                <a:srgbClr val="FF0000"/>
              </a:solidFill>
              <a:latin typeface="+mj-lt"/>
            </a:endParaRPr>
          </a:p>
          <a:p>
            <a:r>
              <a:rPr lang="cs-CZ" dirty="0" smtClean="0">
                <a:latin typeface="+mj-lt"/>
              </a:rPr>
              <a:t>Základem judaismu </a:t>
            </a:r>
            <a:r>
              <a:rPr lang="cs-CZ" dirty="0">
                <a:latin typeface="+mj-lt"/>
              </a:rPr>
              <a:t>jsou biblické texty Starého zákona. </a:t>
            </a:r>
            <a:endParaRPr lang="cs-CZ" dirty="0" smtClean="0">
              <a:latin typeface="+mj-lt"/>
            </a:endParaRPr>
          </a:p>
          <a:p>
            <a:endParaRPr lang="cs-CZ" dirty="0" smtClean="0">
              <a:latin typeface="+mj-lt"/>
            </a:endParaRPr>
          </a:p>
          <a:p>
            <a:r>
              <a:rPr lang="cs-CZ" dirty="0">
                <a:latin typeface="+mj-lt"/>
              </a:rPr>
              <a:t>Vnějším symbolem smlouvy mezi Bohem a Židy, které si Bůh vyvolil za svůj privilegovaný národ, je </a:t>
            </a:r>
            <a:r>
              <a:rPr lang="cs-CZ" dirty="0">
                <a:solidFill>
                  <a:srgbClr val="FF0000"/>
                </a:solidFill>
                <a:latin typeface="+mj-lt"/>
              </a:rPr>
              <a:t>obřízka</a:t>
            </a:r>
            <a:r>
              <a:rPr lang="cs-CZ" dirty="0">
                <a:latin typeface="+mj-lt"/>
              </a:rPr>
              <a:t>. Nositeli judaismu jsou </a:t>
            </a:r>
            <a:r>
              <a:rPr lang="cs-CZ" dirty="0" smtClean="0">
                <a:latin typeface="+mj-lt"/>
              </a:rPr>
              <a:t>Židé.</a:t>
            </a:r>
            <a:endParaRPr lang="cs-CZ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99671807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Náboženské sekty. 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363272" cy="4997152"/>
          </a:xfrm>
        </p:spPr>
        <p:txBody>
          <a:bodyPr>
            <a:normAutofit fontScale="77500" lnSpcReduction="20000"/>
          </a:bodyPr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Někdy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může dojít ke zneužití víry.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Vznikají skupiny věřících </a:t>
            </a: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sekty.</a:t>
            </a:r>
          </a:p>
          <a:p>
            <a:endParaRPr lang="cs-CZ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Cílem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bývá touha vůdců </a:t>
            </a:r>
            <a:r>
              <a:rPr lang="cs-CZ" b="1" dirty="0">
                <a:latin typeface="Arial" panose="020B0604020202020204" pitchFamily="34" charset="0"/>
                <a:cs typeface="Arial" panose="020B0604020202020204" pitchFamily="34" charset="0"/>
              </a:rPr>
              <a:t>manipulovat s lidmi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(ovládat je). Umí to dobře.  Mladí a nezkušení jsou psychicky i ekonomicky zneužíváni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cs-CZ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Cesta </a:t>
            </a:r>
            <a:r>
              <a:rPr lang="cs-CZ" b="1" dirty="0">
                <a:latin typeface="Arial" panose="020B0604020202020204" pitchFamily="34" charset="0"/>
                <a:cs typeface="Arial" panose="020B0604020202020204" pitchFamily="34" charset="0"/>
              </a:rPr>
              <a:t>ze sekty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 = nesnadná, nemožná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Věřící jsou </a:t>
            </a: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psychicky zneužíváni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=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není jim  dán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prostor pro vlastní úvahy a myšlení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Důvěřiví věřící jsou </a:t>
            </a: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ekonomicky zneužíváni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= připraví členy o majetek i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peníze. Může dojít i k násilí.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2201019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</a:rPr>
              <a:t>Sekty</a:t>
            </a:r>
            <a:endParaRPr lang="cs-CZ" sz="40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579296" cy="52578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  </a:t>
            </a:r>
            <a:r>
              <a:rPr lang="cs-CZ" dirty="0" smtClean="0">
                <a:latin typeface="+mj-lt"/>
              </a:rPr>
              <a:t>Poučení o sektách najdeme v současné literatuře</a:t>
            </a:r>
            <a:endParaRPr lang="cs-CZ" dirty="0">
              <a:latin typeface="+mj-lt"/>
            </a:endParaRPr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sz="2200" dirty="0" smtClean="0">
                <a:latin typeface="+mj-lt"/>
              </a:rPr>
              <a:t> 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>
                <a:latin typeface="+mj-lt"/>
              </a:rPr>
              <a:t>                                        </a:t>
            </a:r>
            <a:r>
              <a:rPr lang="cs-CZ" sz="2600" dirty="0" smtClean="0">
                <a:latin typeface="+mj-lt"/>
              </a:rPr>
              <a:t> </a:t>
            </a:r>
            <a:endParaRPr lang="cs-CZ" sz="2600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74642" y="2924944"/>
            <a:ext cx="2105025" cy="3371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204864"/>
            <a:ext cx="3300334" cy="44306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01517073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Co vede lidi ke vstupu do sekty?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lnSpc>
                <a:spcPct val="150000"/>
              </a:lnSpc>
              <a:spcAft>
                <a:spcPts val="0"/>
              </a:spcAft>
              <a:buNone/>
            </a:pPr>
            <a:r>
              <a:rPr lang="cs-CZ" b="1" dirty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Do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sekty </a:t>
            </a:r>
            <a:r>
              <a:rPr lang="cs-CZ" b="1" dirty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lidi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přivádí</a:t>
            </a:r>
          </a:p>
          <a:p>
            <a:pPr>
              <a:lnSpc>
                <a:spcPct val="150000"/>
              </a:lnSpc>
            </a:pPr>
            <a:r>
              <a:rPr lang="cs-CZ" dirty="0"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p</a:t>
            </a:r>
            <a:r>
              <a:rPr lang="cs-CZ" dirty="0" smtClean="0"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orozumění s ostatními členy (bratry a sestrami)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nalezení </a:t>
            </a:r>
            <a:r>
              <a:rPr lang="cs-CZ" dirty="0"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opory při řešení osobních </a:t>
            </a:r>
            <a:r>
              <a:rPr lang="cs-CZ" dirty="0" smtClean="0"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neúspěchů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nešťastné lásky a </a:t>
            </a:r>
            <a:r>
              <a:rPr lang="cs-CZ" dirty="0" smtClean="0"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ztráty </a:t>
            </a:r>
            <a:r>
              <a:rPr lang="cs-CZ" dirty="0" smtClean="0"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v osobním životě</a:t>
            </a:r>
            <a:endParaRPr lang="cs-CZ" dirty="0">
              <a:latin typeface="Arial" panose="020B0604020202020204" pitchFamily="34" charset="0"/>
              <a:ea typeface="Times New Roman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endParaRPr lang="cs-CZ" dirty="0">
              <a:latin typeface="Arial" panose="020B0604020202020204" pitchFamily="34" charset="0"/>
              <a:ea typeface="Times New Roman"/>
              <a:cs typeface="Arial" panose="020B0604020202020204" pitchFamily="34" charset="0"/>
            </a:endParaRPr>
          </a:p>
          <a:p>
            <a:pPr marL="228600">
              <a:lnSpc>
                <a:spcPct val="150000"/>
              </a:lnSpc>
              <a:spcAft>
                <a:spcPts val="0"/>
              </a:spcAft>
            </a:pPr>
            <a:endParaRPr lang="cs-CZ" dirty="0">
              <a:ea typeface="Times New Roman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1586752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Otázky: 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484784"/>
            <a:ext cx="8229600" cy="4997152"/>
          </a:xfrm>
        </p:spPr>
        <p:txBody>
          <a:bodyPr>
            <a:normAutofit fontScale="92500"/>
          </a:bodyPr>
          <a:lstStyle/>
          <a:p>
            <a:pPr marL="0" indent="0">
              <a:lnSpc>
                <a:spcPct val="150000"/>
              </a:lnSpc>
              <a:spcAft>
                <a:spcPts val="0"/>
              </a:spcAft>
              <a:buNone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1.Vyjmenuj </a:t>
            </a:r>
            <a:r>
              <a:rPr lang="cs-CZ" dirty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projevy duchovního života.</a:t>
            </a:r>
          </a:p>
          <a:p>
            <a:pPr lvl="0">
              <a:lnSpc>
                <a:spcPct val="150000"/>
              </a:lnSpc>
              <a:buFont typeface="+mj-lt"/>
              <a:buAutoNum type="arabicPeriod" startAt="2"/>
              <a:tabLst>
                <a:tab pos="962025" algn="l"/>
              </a:tabLst>
            </a:pPr>
            <a:r>
              <a:rPr lang="cs-CZ" dirty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Co je základem každého náboženství? Na které otázky odpovídá?</a:t>
            </a:r>
          </a:p>
          <a:p>
            <a:pPr lvl="0">
              <a:lnSpc>
                <a:spcPct val="150000"/>
              </a:lnSpc>
              <a:buFont typeface="+mj-lt"/>
              <a:buAutoNum type="arabicPeriod" startAt="2"/>
              <a:tabLst>
                <a:tab pos="962025" algn="l"/>
              </a:tabLst>
            </a:pPr>
            <a:r>
              <a:rPr lang="cs-CZ" dirty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Co je to sekta? Jak vzniká a co od ní hrozí?</a:t>
            </a:r>
          </a:p>
          <a:p>
            <a:pPr lvl="0">
              <a:lnSpc>
                <a:spcPct val="150000"/>
              </a:lnSpc>
              <a:buFont typeface="+mj-lt"/>
              <a:buAutoNum type="arabicPeriod" startAt="2"/>
              <a:tabLst>
                <a:tab pos="962025" algn="l"/>
              </a:tabLst>
            </a:pPr>
            <a:r>
              <a:rPr lang="cs-CZ" dirty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Co může vést mladé lidi ke vstupu do sekty? Co naleznou?</a:t>
            </a:r>
          </a:p>
          <a:p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150903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Použité zdroje a adresy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637112"/>
          </a:xfrm>
        </p:spPr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cs-CZ" sz="2900" b="1" dirty="0">
                <a:latin typeface="+mj-lt"/>
              </a:rPr>
              <a:t>Literatura</a:t>
            </a:r>
          </a:p>
          <a:p>
            <a:pPr marL="0" indent="0">
              <a:buNone/>
            </a:pPr>
            <a:r>
              <a:rPr lang="cs-CZ" sz="2900" b="1" dirty="0">
                <a:latin typeface="+mj-lt"/>
              </a:rPr>
              <a:t>Občanská výchova pro odborná učiliště I</a:t>
            </a:r>
            <a:br>
              <a:rPr lang="cs-CZ" sz="2900" b="1" dirty="0">
                <a:latin typeface="+mj-lt"/>
              </a:rPr>
            </a:br>
            <a:r>
              <a:rPr lang="cs-CZ" sz="2900" dirty="0">
                <a:latin typeface="+mj-lt"/>
              </a:rPr>
              <a:t> Autorka Hana Kovaříková, vydalo 2003 nakladatelství </a:t>
            </a:r>
            <a:r>
              <a:rPr lang="cs-CZ" sz="2900" dirty="0" smtClean="0">
                <a:latin typeface="+mj-lt"/>
              </a:rPr>
              <a:t>Septima</a:t>
            </a:r>
          </a:p>
          <a:p>
            <a:pPr marL="0" indent="0">
              <a:buNone/>
            </a:pPr>
            <a:endParaRPr lang="cs-CZ" sz="2900" dirty="0" smtClean="0">
              <a:latin typeface="+mj-lt"/>
            </a:endParaRPr>
          </a:p>
          <a:p>
            <a:pPr marL="0" indent="0">
              <a:buNone/>
            </a:pPr>
            <a:r>
              <a:rPr lang="cs-CZ" sz="2900" dirty="0">
                <a:latin typeface="+mj-lt"/>
              </a:rPr>
              <a:t>http://</a:t>
            </a:r>
            <a:r>
              <a:rPr lang="cs-CZ" sz="2900" dirty="0" smtClean="0">
                <a:latin typeface="+mj-lt"/>
              </a:rPr>
              <a:t>commons.wikimedia.org/wiki/File:Kaaba_mirror_edit_jj.jpg?uselang=cs</a:t>
            </a:r>
          </a:p>
          <a:p>
            <a:pPr marL="0" indent="0">
              <a:buNone/>
            </a:pPr>
            <a:endParaRPr lang="cs-CZ" sz="2900" dirty="0">
              <a:latin typeface="+mj-lt"/>
            </a:endParaRPr>
          </a:p>
          <a:p>
            <a:pPr marL="0" indent="0">
              <a:buNone/>
            </a:pPr>
            <a:r>
              <a:rPr lang="cs-CZ" sz="2900" dirty="0">
                <a:latin typeface="+mj-lt"/>
              </a:rPr>
              <a:t>http://</a:t>
            </a:r>
            <a:r>
              <a:rPr lang="cs-CZ" sz="2900" dirty="0" smtClean="0">
                <a:latin typeface="+mj-lt"/>
              </a:rPr>
              <a:t>cs.wikipedia.org/wiki/K%C5%99es%C5%A5anstv%C3%AD#Charakteristika_k.C5.99es.C5.A5anstv.C3.AD</a:t>
            </a:r>
          </a:p>
          <a:p>
            <a:pPr marL="0" indent="0">
              <a:buNone/>
            </a:pPr>
            <a:endParaRPr lang="cs-CZ" sz="2900" dirty="0">
              <a:latin typeface="+mj-lt"/>
            </a:endParaRPr>
          </a:p>
          <a:p>
            <a:pPr marL="0" indent="0">
              <a:buNone/>
            </a:pPr>
            <a:r>
              <a:rPr lang="cs-CZ" sz="2900" dirty="0" smtClean="0">
                <a:latin typeface="+mj-lt"/>
              </a:rPr>
              <a:t>cs.wikipedia.org/wiki/Buddhismus</a:t>
            </a:r>
          </a:p>
          <a:p>
            <a:pPr marL="0" indent="0">
              <a:buNone/>
            </a:pPr>
            <a:endParaRPr lang="cs-CZ" sz="2900" dirty="0" smtClean="0">
              <a:latin typeface="+mj-lt"/>
            </a:endParaRPr>
          </a:p>
          <a:p>
            <a:pPr marL="0" indent="0">
              <a:buNone/>
            </a:pPr>
            <a:r>
              <a:rPr lang="cs-CZ" sz="2900" u="sng" dirty="0">
                <a:latin typeface="+mj-lt"/>
              </a:rPr>
              <a:t>http://www.redbuddha.at/wp-content/uploads/Phra_Buddha_Maha_Nawamin_Sakayamuni_Sri_Wisetchaichan.jpg</a:t>
            </a:r>
            <a:endParaRPr lang="cs-CZ" sz="2900" dirty="0">
              <a:latin typeface="+mj-lt"/>
            </a:endParaRPr>
          </a:p>
          <a:p>
            <a:pPr marL="0" indent="0">
              <a:buNone/>
            </a:pPr>
            <a:r>
              <a:rPr lang="cs-CZ" sz="2900" u="sng" dirty="0">
                <a:latin typeface="+mj-lt"/>
              </a:rPr>
              <a:t>http://www.schwarzaufweiss.de/burma/images/myanmar02.jpg</a:t>
            </a:r>
            <a:endParaRPr lang="cs-CZ" sz="2900" dirty="0">
              <a:latin typeface="+mj-lt"/>
            </a:endParaRPr>
          </a:p>
          <a:p>
            <a:pPr marL="0" indent="0">
              <a:buNone/>
            </a:pPr>
            <a:r>
              <a:rPr lang="cs-CZ" sz="2900" dirty="0">
                <a:latin typeface="+mj-lt"/>
              </a:rPr>
              <a:t>http://nd01.jxs.cz/987/542/3794e34f85_11805890_o2.gif</a:t>
            </a:r>
          </a:p>
          <a:p>
            <a:pPr marL="0" indent="0">
              <a:buNone/>
            </a:pPr>
            <a:endParaRPr lang="cs-CZ" sz="2900" dirty="0">
              <a:latin typeface="+mj-lt"/>
            </a:endParaRPr>
          </a:p>
          <a:p>
            <a:pPr marL="0" indent="0">
              <a:buNone/>
            </a:pPr>
            <a:endParaRPr lang="cs-CZ" sz="2900" dirty="0">
              <a:latin typeface="+mj-lt"/>
            </a:endParaRPr>
          </a:p>
          <a:p>
            <a:pPr marL="0" indent="0">
              <a:buNone/>
            </a:pPr>
            <a:endParaRPr lang="cs-CZ" sz="1800" dirty="0" smtClean="0">
              <a:latin typeface="+mj-lt"/>
            </a:endParaRPr>
          </a:p>
          <a:p>
            <a:pPr marL="0" indent="0">
              <a:buNone/>
            </a:pPr>
            <a:endParaRPr lang="cs-CZ" sz="1800" b="1" dirty="0" smtClean="0">
              <a:latin typeface="+mj-lt"/>
            </a:endParaRPr>
          </a:p>
          <a:p>
            <a:pPr marL="0" indent="0">
              <a:buNone/>
            </a:pPr>
            <a:r>
              <a:rPr lang="cs-CZ" sz="1800" dirty="0" smtClean="0">
                <a:latin typeface="+mj-lt"/>
              </a:rPr>
              <a:t/>
            </a:r>
            <a:br>
              <a:rPr lang="cs-CZ" sz="1800" dirty="0" smtClean="0">
                <a:latin typeface="+mj-lt"/>
              </a:rPr>
            </a:br>
            <a:r>
              <a:rPr lang="cs-CZ" sz="1800" dirty="0" smtClean="0"/>
              <a:t/>
            </a:r>
            <a:br>
              <a:rPr lang="cs-CZ" sz="1800" dirty="0" smtClean="0"/>
            </a:br>
            <a:endParaRPr lang="cs-CZ" sz="1800" dirty="0" smtClean="0"/>
          </a:p>
          <a:p>
            <a:endParaRPr lang="cs-CZ" sz="1800" dirty="0"/>
          </a:p>
        </p:txBody>
      </p:sp>
      <p:sp>
        <p:nvSpPr>
          <p:cNvPr id="4" name="Obdélník 3"/>
          <p:cNvSpPr/>
          <p:nvPr/>
        </p:nvSpPr>
        <p:spPr>
          <a:xfrm>
            <a:off x="467544" y="2708920"/>
            <a:ext cx="813690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latin typeface="+mj-lt"/>
              </a:rPr>
              <a:t> </a:t>
            </a:r>
            <a:endParaRPr lang="cs-CZ" dirty="0">
              <a:latin typeface="+mj-lt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11600" y="4218445"/>
            <a:ext cx="443192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latin typeface="+mj-lt"/>
              </a:rPr>
              <a:t> </a:t>
            </a:r>
            <a:endParaRPr lang="cs-CZ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6474054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Pokračování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68863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1600" dirty="0" smtClean="0">
                <a:latin typeface="+mj-lt"/>
              </a:rPr>
              <a:t> </a:t>
            </a:r>
            <a:r>
              <a:rPr lang="cs-CZ" sz="2400" u="sng" dirty="0">
                <a:latin typeface="+mj-lt"/>
              </a:rPr>
              <a:t>http://30wbqg.blu.livefilestore.com/y1pmOEajnFAUgaULexnpQRcLdqr3lZ4DqcQmTrE3MDRQG6cvNLpXUhdeFTVF53h7DF_25htqoPH3X6_dAN1-eBOjg</a:t>
            </a:r>
            <a:endParaRPr lang="cs-CZ" sz="2400" dirty="0">
              <a:latin typeface="+mj-lt"/>
            </a:endParaRPr>
          </a:p>
          <a:p>
            <a:pPr marL="0" indent="0">
              <a:buNone/>
            </a:pPr>
            <a:r>
              <a:rPr lang="cs-CZ" sz="2400" u="sng" dirty="0">
                <a:latin typeface="+mj-lt"/>
              </a:rPr>
              <a:t>http://www.bilder-aus-nepal.de/Bilder-Religion-klein/0.Uebersicht-klein/Hinduismus-kl.jpg</a:t>
            </a:r>
            <a:endParaRPr lang="cs-CZ" sz="2400" dirty="0">
              <a:latin typeface="+mj-lt"/>
            </a:endParaRPr>
          </a:p>
          <a:p>
            <a:pPr marL="0" indent="0">
              <a:buNone/>
            </a:pPr>
            <a:r>
              <a:rPr lang="cs-CZ" sz="2400" u="sng" dirty="0">
                <a:latin typeface="+mj-lt"/>
              </a:rPr>
              <a:t>http://hexe-werden.de/images/sampledata/hinduismus.jpg</a:t>
            </a:r>
            <a:endParaRPr lang="cs-CZ" sz="2400" dirty="0">
              <a:latin typeface="+mj-lt"/>
            </a:endParaRPr>
          </a:p>
          <a:p>
            <a:pPr marL="0" indent="0">
              <a:buNone/>
            </a:pPr>
            <a:r>
              <a:rPr lang="cs-CZ" sz="2400" u="sng" dirty="0">
                <a:latin typeface="+mj-lt"/>
              </a:rPr>
              <a:t>http://www.reinold-online.de/Hinduismus/shiva1.jpg</a:t>
            </a:r>
            <a:endParaRPr lang="cs-CZ" sz="2400" dirty="0">
              <a:latin typeface="+mj-lt"/>
            </a:endParaRPr>
          </a:p>
          <a:p>
            <a:pPr marL="0" indent="0">
              <a:buNone/>
            </a:pPr>
            <a:r>
              <a:rPr lang="cs-CZ" sz="2400" u="sng" dirty="0">
                <a:latin typeface="+mj-lt"/>
              </a:rPr>
              <a:t>http://</a:t>
            </a:r>
            <a:r>
              <a:rPr lang="cs-CZ" sz="2400" u="sng" dirty="0" smtClean="0">
                <a:latin typeface="+mj-lt"/>
              </a:rPr>
              <a:t>www.religion.ch/web/images/stories/hinduismus.jpg</a:t>
            </a:r>
            <a:endParaRPr lang="cs-CZ" sz="2400" dirty="0">
              <a:latin typeface="+mj-lt"/>
            </a:endParaRPr>
          </a:p>
          <a:p>
            <a:pPr marL="0" indent="0">
              <a:buNone/>
            </a:pPr>
            <a:r>
              <a:rPr lang="cs-CZ" sz="2400" u="sng" dirty="0">
                <a:latin typeface="+mj-lt"/>
              </a:rPr>
              <a:t>http://promysli.to/wp-content/uploads/2010/10/Akshardham_Delhi_.jpg</a:t>
            </a:r>
            <a:endParaRPr lang="cs-CZ" sz="2400" dirty="0">
              <a:latin typeface="+mj-lt"/>
            </a:endParaRPr>
          </a:p>
          <a:p>
            <a:pPr marL="0" indent="0">
              <a:buNone/>
            </a:pPr>
            <a:r>
              <a:rPr lang="cs-CZ" sz="2400" u="sng" dirty="0">
                <a:latin typeface="+mj-lt"/>
              </a:rPr>
              <a:t>http://www.sirion.sk/user/catalog_big/142/sekty.jpg</a:t>
            </a:r>
            <a:endParaRPr lang="cs-CZ" sz="2400" dirty="0">
              <a:latin typeface="+mj-lt"/>
            </a:endParaRPr>
          </a:p>
          <a:p>
            <a:pPr marL="0" indent="0">
              <a:buNone/>
            </a:pPr>
            <a:r>
              <a:rPr lang="cs-CZ" sz="2400" u="sng" dirty="0">
                <a:latin typeface="+mj-lt"/>
              </a:rPr>
              <a:t>http://nd03.jxs.cz/297/612/11729539fb_61351842_o2.jpg</a:t>
            </a:r>
            <a:endParaRPr lang="cs-CZ" sz="2400" dirty="0" smtClean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86483612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894</TotalTime>
  <Words>869</Words>
  <Application>Microsoft Office PowerPoint</Application>
  <PresentationFormat>Předvádění na obrazovce (4:3)</PresentationFormat>
  <Paragraphs>226</Paragraphs>
  <Slides>22</Slides>
  <Notes>22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3" baseType="lpstr">
      <vt:lpstr>Motiv systému Office</vt:lpstr>
      <vt:lpstr> O dborné U čiliště                a Z ákladní Š kola praktická Holešov    </vt:lpstr>
      <vt:lpstr> Téma: Péče o zdraví  7. Duchovní život </vt:lpstr>
      <vt:lpstr>Duchovní život</vt:lpstr>
      <vt:lpstr>Projevy duchovního života</vt:lpstr>
      <vt:lpstr>  Potřebujeme najít odpovědi i na těžké otázky: </vt:lpstr>
      <vt:lpstr> Víra v boha. </vt:lpstr>
      <vt:lpstr>Co přináší víra</vt:lpstr>
      <vt:lpstr>Náboženství ve světě</vt:lpstr>
      <vt:lpstr> Víra v ČR. </vt:lpstr>
      <vt:lpstr>Křesťanství, kniha BIBLE</vt:lpstr>
      <vt:lpstr>BUDDHISMUS</vt:lpstr>
      <vt:lpstr> Buddhismus </vt:lpstr>
      <vt:lpstr>   Islám Některá náboženství  omezují věřící</vt:lpstr>
      <vt:lpstr>Hinduismus</vt:lpstr>
      <vt:lpstr>Hindové  </vt:lpstr>
      <vt:lpstr>Judaismus</vt:lpstr>
      <vt:lpstr>Náboženské sekty. </vt:lpstr>
      <vt:lpstr>Sekty</vt:lpstr>
      <vt:lpstr>Co vede lidi ke vstupu do sekty?</vt:lpstr>
      <vt:lpstr>Otázky: </vt:lpstr>
      <vt:lpstr>Použité zdroje a adresy</vt:lpstr>
      <vt:lpstr>Pokračování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Občanská nauka</dc:title>
  <dc:creator>Windows User</dc:creator>
  <cp:lastModifiedBy>Dum</cp:lastModifiedBy>
  <cp:revision>60</cp:revision>
  <dcterms:created xsi:type="dcterms:W3CDTF">2013-11-06T10:40:35Z</dcterms:created>
  <dcterms:modified xsi:type="dcterms:W3CDTF">2014-02-06T11:28:09Z</dcterms:modified>
</cp:coreProperties>
</file>