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66" r:id="rId7"/>
    <p:sldId id="261" r:id="rId8"/>
    <p:sldId id="260" r:id="rId9"/>
    <p:sldId id="267" r:id="rId10"/>
    <p:sldId id="262" r:id="rId11"/>
    <p:sldId id="263" r:id="rId12"/>
    <p:sldId id="268" r:id="rId13"/>
    <p:sldId id="264" r:id="rId14"/>
    <p:sldId id="265" r:id="rId15"/>
    <p:sldId id="269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36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57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186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1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592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23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831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01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5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1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827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5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435768"/>
              </p:ext>
            </p:extLst>
          </p:nvPr>
        </p:nvGraphicFramePr>
        <p:xfrm>
          <a:off x="251520" y="5214418"/>
          <a:ext cx="8568952" cy="1402080"/>
        </p:xfrm>
        <a:graphic>
          <a:graphicData uri="http://schemas.openxmlformats.org/drawingml/2006/table">
            <a:tbl>
              <a:tblPr/>
              <a:tblGrid>
                <a:gridCol w="2594270"/>
                <a:gridCol w="5974682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VY_32_INOVACE_10_Podstatná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jména-rod ženský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5597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/>
                </a:solidFill>
              </a:rPr>
              <a:t>Podstatná jména</a:t>
            </a:r>
            <a:endParaRPr lang="cs-CZ" sz="8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</a:rPr>
              <a:t>Rod ženský</a:t>
            </a:r>
            <a:endParaRPr lang="cs-CZ" sz="6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69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</a:rPr>
              <a:t>Vzory podstatných jmen rodu ženského</a:t>
            </a:r>
            <a:endParaRPr lang="cs-CZ" sz="6000" b="1" dirty="0">
              <a:solidFill>
                <a:schemeClr val="accent1"/>
              </a:solidFill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446512" y="1967977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Žena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446512" y="3003674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Růže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3347864" y="3927004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Píseň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479981" y="4850334"/>
            <a:ext cx="165618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Kost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633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5256584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 smtClean="0"/>
              <a:t>Podle vzoru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3300"/>
                </a:solidFill>
              </a:rPr>
              <a:t>žena</a:t>
            </a:r>
          </a:p>
          <a:p>
            <a:pPr>
              <a:buFontTx/>
              <a:buNone/>
            </a:pPr>
            <a:endParaRPr lang="cs-CZ" sz="3600" dirty="0" smtClean="0"/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  <a:r>
              <a:rPr lang="cs-CZ" dirty="0" smtClean="0">
                <a:solidFill>
                  <a:srgbClr val="FF3300"/>
                </a:solidFill>
              </a:rPr>
              <a:t>rodu ženského</a:t>
            </a:r>
            <a:endParaRPr lang="cs-CZ" dirty="0" smtClean="0"/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v </a:t>
            </a:r>
            <a:r>
              <a:rPr lang="cs-CZ" b="1" dirty="0" smtClean="0">
                <a:solidFill>
                  <a:srgbClr val="FF3300"/>
                </a:solidFill>
              </a:rPr>
              <a:t>1. p.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3300"/>
                </a:solidFill>
              </a:rPr>
              <a:t>jedn</a:t>
            </a:r>
            <a:r>
              <a:rPr lang="cs-CZ" b="1" dirty="0" smtClean="0">
                <a:solidFill>
                  <a:srgbClr val="FF3300"/>
                </a:solidFill>
              </a:rPr>
              <a:t>. čísla</a:t>
            </a:r>
            <a:r>
              <a:rPr lang="cs-CZ" dirty="0" smtClean="0"/>
              <a:t> na  </a:t>
            </a:r>
            <a:r>
              <a:rPr lang="cs-CZ" b="1" dirty="0" smtClean="0">
                <a:solidFill>
                  <a:srgbClr val="FF0000"/>
                </a:solidFill>
              </a:rPr>
              <a:t>- a</a:t>
            </a:r>
            <a:r>
              <a:rPr lang="cs-CZ" b="1" dirty="0" smtClean="0"/>
              <a:t>.</a:t>
            </a:r>
            <a:r>
              <a:rPr lang="cs-CZ" dirty="0" smtClean="0">
                <a:solidFill>
                  <a:srgbClr val="CC00FF"/>
                </a:solidFill>
              </a:rPr>
              <a:t> </a:t>
            </a:r>
          </a:p>
          <a:p>
            <a:pPr>
              <a:buFontTx/>
              <a:buNone/>
            </a:pPr>
            <a:endParaRPr lang="cs-CZ" dirty="0" smtClean="0">
              <a:solidFill>
                <a:srgbClr val="CC00FF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škola, matka, lípa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08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žena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p. </a:t>
            </a:r>
            <a:r>
              <a:rPr lang="cs-CZ" b="1" dirty="0" smtClean="0"/>
              <a:t>žen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2. p. žen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p. </a:t>
            </a:r>
            <a:r>
              <a:rPr lang="cs-CZ" b="1" dirty="0" smtClean="0"/>
              <a:t>žen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4. p. </a:t>
            </a:r>
            <a:r>
              <a:rPr lang="cs-CZ" b="1" dirty="0" smtClean="0"/>
              <a:t>žen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5. p. žen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žen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7. p. </a:t>
            </a:r>
            <a:r>
              <a:rPr lang="cs-CZ" b="1" dirty="0" smtClean="0"/>
              <a:t>žen</a:t>
            </a:r>
            <a:r>
              <a:rPr lang="cs-CZ" b="1" dirty="0" smtClean="0">
                <a:solidFill>
                  <a:srgbClr val="FF0000"/>
                </a:solidFill>
              </a:rPr>
              <a:t>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4648200" y="1545766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1. p. žen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žen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žen</a:t>
            </a:r>
            <a:r>
              <a:rPr lang="cs-CZ" b="1" dirty="0" smtClean="0">
                <a:solidFill>
                  <a:srgbClr val="FF0000"/>
                </a:solidFill>
              </a:rPr>
              <a:t>ám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4. p. žen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žen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b="1" dirty="0" smtClean="0"/>
              <a:t>!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žen</a:t>
            </a:r>
            <a:r>
              <a:rPr lang="cs-CZ" b="1" dirty="0" smtClean="0">
                <a:solidFill>
                  <a:srgbClr val="FF0000"/>
                </a:solidFill>
              </a:rPr>
              <a:t>ách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7. p. žen</a:t>
            </a:r>
            <a:r>
              <a:rPr lang="cs-CZ" b="1" dirty="0" smtClean="0">
                <a:solidFill>
                  <a:srgbClr val="FF0000"/>
                </a:solidFill>
              </a:rPr>
              <a:t>ami</a:t>
            </a:r>
          </a:p>
        </p:txBody>
      </p:sp>
    </p:spTree>
    <p:extLst>
      <p:ext uri="{BB962C8B-B14F-4D97-AF65-F5344CB8AC3E}">
        <p14:creationId xmlns:p14="http://schemas.microsoft.com/office/powerpoint/2010/main" val="1633014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Pamatuj!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100" dirty="0" smtClean="0"/>
              <a:t>1. p. j. č. 			</a:t>
            </a:r>
          </a:p>
          <a:p>
            <a:pPr marL="0" indent="0">
              <a:buNone/>
            </a:pPr>
            <a:r>
              <a:rPr lang="cs-CZ" sz="4100" dirty="0" smtClean="0"/>
              <a:t> - </a:t>
            </a:r>
            <a:r>
              <a:rPr lang="cs-CZ" sz="4100" b="1" dirty="0" smtClean="0">
                <a:solidFill>
                  <a:srgbClr val="FF0000"/>
                </a:solidFill>
              </a:rPr>
              <a:t>a</a:t>
            </a:r>
            <a:r>
              <a:rPr lang="cs-CZ" sz="4100" dirty="0" smtClean="0">
                <a:solidFill>
                  <a:srgbClr val="FF0000"/>
                </a:solidFill>
              </a:rPr>
              <a:t> </a:t>
            </a:r>
            <a:r>
              <a:rPr lang="cs-CZ" sz="4100" dirty="0" smtClean="0"/>
              <a:t>(škol</a:t>
            </a:r>
            <a:r>
              <a:rPr lang="cs-CZ" sz="4100" dirty="0" smtClean="0">
                <a:solidFill>
                  <a:srgbClr val="FF0000"/>
                </a:solidFill>
              </a:rPr>
              <a:t>a, </a:t>
            </a:r>
            <a:r>
              <a:rPr lang="cs-CZ" sz="4100" dirty="0" smtClean="0"/>
              <a:t>líp</a:t>
            </a:r>
            <a:r>
              <a:rPr lang="cs-CZ" sz="4100" dirty="0" smtClean="0">
                <a:solidFill>
                  <a:srgbClr val="FF0000"/>
                </a:solidFill>
              </a:rPr>
              <a:t>a</a:t>
            </a:r>
            <a:r>
              <a:rPr lang="cs-CZ" sz="4100" dirty="0" smtClean="0"/>
              <a:t>) 	</a:t>
            </a:r>
          </a:p>
          <a:p>
            <a:pPr marL="0" indent="0">
              <a:buNone/>
            </a:pPr>
            <a:r>
              <a:rPr lang="cs-CZ" sz="4100" dirty="0" smtClean="0"/>
              <a:t>	</a:t>
            </a:r>
          </a:p>
          <a:p>
            <a:pPr marL="0" indent="0">
              <a:buNone/>
            </a:pPr>
            <a:r>
              <a:rPr lang="cs-CZ" sz="4100" dirty="0" smtClean="0"/>
              <a:t>2.p. j. č., 1. a 4. p. mn. č.</a:t>
            </a:r>
          </a:p>
          <a:p>
            <a:pPr marL="0" indent="0">
              <a:buNone/>
            </a:pPr>
            <a:r>
              <a:rPr lang="cs-CZ" sz="4100" dirty="0"/>
              <a:t> </a:t>
            </a:r>
            <a:r>
              <a:rPr lang="cs-CZ" sz="4100" b="1" dirty="0">
                <a:solidFill>
                  <a:srgbClr val="FF0000"/>
                </a:solidFill>
              </a:rPr>
              <a:t>- y</a:t>
            </a:r>
            <a:r>
              <a:rPr lang="cs-CZ" sz="4100" dirty="0">
                <a:solidFill>
                  <a:srgbClr val="FF0000"/>
                </a:solidFill>
              </a:rPr>
              <a:t> </a:t>
            </a:r>
            <a:r>
              <a:rPr lang="cs-CZ" sz="4100" dirty="0"/>
              <a:t>(škol</a:t>
            </a:r>
            <a:r>
              <a:rPr lang="cs-CZ" sz="4100" dirty="0">
                <a:solidFill>
                  <a:srgbClr val="FF0000"/>
                </a:solidFill>
              </a:rPr>
              <a:t>y</a:t>
            </a:r>
            <a:r>
              <a:rPr lang="cs-CZ" sz="4100" dirty="0"/>
              <a:t>, líp</a:t>
            </a:r>
            <a:r>
              <a:rPr lang="cs-CZ" sz="4100" dirty="0">
                <a:solidFill>
                  <a:srgbClr val="FF0000"/>
                </a:solidFill>
              </a:rPr>
              <a:t>y</a:t>
            </a:r>
            <a:r>
              <a:rPr lang="cs-CZ" sz="4100" dirty="0"/>
              <a:t>)</a:t>
            </a:r>
          </a:p>
          <a:p>
            <a:pPr marL="514350" indent="-514350">
              <a:buAutoNum type="arabicPeriod"/>
            </a:pPr>
            <a:endParaRPr lang="cs-CZ" sz="4100" dirty="0" smtClean="0"/>
          </a:p>
          <a:p>
            <a:pPr marL="0" indent="0">
              <a:buNone/>
            </a:pPr>
            <a:r>
              <a:rPr lang="cs-CZ" sz="4100" dirty="0" smtClean="0"/>
              <a:t>7. p. mn. č.</a:t>
            </a:r>
          </a:p>
          <a:p>
            <a:pPr marL="0" indent="0">
              <a:buNone/>
            </a:pPr>
            <a:r>
              <a:rPr lang="cs-CZ" sz="4100" b="1" dirty="0" smtClean="0">
                <a:solidFill>
                  <a:srgbClr val="FF0000"/>
                </a:solidFill>
              </a:rPr>
              <a:t>- </a:t>
            </a:r>
            <a:r>
              <a:rPr lang="cs-CZ" sz="4100" b="1" dirty="0" err="1" smtClean="0">
                <a:solidFill>
                  <a:srgbClr val="FF0000"/>
                </a:solidFill>
              </a:rPr>
              <a:t>ami</a:t>
            </a:r>
            <a:r>
              <a:rPr lang="cs-CZ" sz="4100" b="1" dirty="0" smtClean="0">
                <a:solidFill>
                  <a:srgbClr val="FF0000"/>
                </a:solidFill>
              </a:rPr>
              <a:t> </a:t>
            </a:r>
            <a:r>
              <a:rPr lang="cs-CZ" sz="4100" dirty="0" smtClean="0"/>
              <a:t>(školam</a:t>
            </a:r>
            <a:r>
              <a:rPr lang="cs-CZ" sz="4100" b="1" dirty="0" smtClean="0">
                <a:solidFill>
                  <a:srgbClr val="FF0000"/>
                </a:solidFill>
              </a:rPr>
              <a:t>i</a:t>
            </a:r>
            <a:r>
              <a:rPr lang="cs-CZ" sz="4100" dirty="0" smtClean="0"/>
              <a:t>, lípam</a:t>
            </a:r>
            <a:r>
              <a:rPr lang="cs-CZ" sz="4100" b="1" dirty="0" smtClean="0">
                <a:solidFill>
                  <a:srgbClr val="FF0000"/>
                </a:solidFill>
              </a:rPr>
              <a:t>i</a:t>
            </a:r>
            <a:r>
              <a:rPr lang="cs-CZ" sz="4100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952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 txBox="1">
            <a:spLocks noChangeArrowheads="1"/>
          </p:cNvSpPr>
          <p:nvPr/>
        </p:nvSpPr>
        <p:spPr>
          <a:xfrm>
            <a:off x="457200" y="568325"/>
            <a:ext cx="8229600" cy="5557838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3600" b="1" dirty="0" smtClean="0"/>
              <a:t>Podle vzoru </a:t>
            </a:r>
            <a:r>
              <a:rPr lang="cs-CZ" sz="3600" b="1" dirty="0" smtClean="0">
                <a:solidFill>
                  <a:srgbClr val="FF3300"/>
                </a:solidFill>
              </a:rPr>
              <a:t>růže</a:t>
            </a:r>
          </a:p>
          <a:p>
            <a:pPr>
              <a:buFontTx/>
              <a:buNone/>
            </a:pPr>
            <a:endParaRPr lang="cs-CZ" sz="3600" dirty="0" smtClean="0"/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  <a:r>
              <a:rPr lang="cs-CZ" dirty="0" smtClean="0">
                <a:solidFill>
                  <a:srgbClr val="FF3300"/>
                </a:solidFill>
              </a:rPr>
              <a:t>rodu ženského</a:t>
            </a:r>
            <a:endParaRPr lang="cs-CZ" dirty="0" smtClean="0"/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v </a:t>
            </a:r>
            <a:r>
              <a:rPr lang="cs-CZ" b="1" dirty="0" smtClean="0">
                <a:solidFill>
                  <a:srgbClr val="FF3300"/>
                </a:solidFill>
              </a:rPr>
              <a:t>1. p. </a:t>
            </a:r>
            <a:r>
              <a:rPr lang="cs-CZ" b="1" dirty="0" err="1" smtClean="0">
                <a:solidFill>
                  <a:srgbClr val="FF3300"/>
                </a:solidFill>
              </a:rPr>
              <a:t>jedn</a:t>
            </a:r>
            <a:r>
              <a:rPr lang="cs-CZ" b="1" dirty="0" smtClean="0">
                <a:solidFill>
                  <a:srgbClr val="FF3300"/>
                </a:solidFill>
              </a:rPr>
              <a:t>. čísla</a:t>
            </a:r>
          </a:p>
          <a:p>
            <a:pPr>
              <a:buFontTx/>
              <a:buNone/>
            </a:pPr>
            <a:r>
              <a:rPr lang="cs-CZ" dirty="0" smtClean="0"/>
              <a:t>na  </a:t>
            </a:r>
            <a:r>
              <a:rPr lang="cs-CZ" b="1" i="1" dirty="0" smtClean="0">
                <a:solidFill>
                  <a:srgbClr val="FF0000"/>
                </a:solidFill>
              </a:rPr>
              <a:t>- e/ě</a:t>
            </a:r>
            <a:r>
              <a:rPr lang="cs-CZ" b="1" dirty="0" smtClean="0"/>
              <a:t>.</a:t>
            </a:r>
          </a:p>
          <a:p>
            <a:pPr>
              <a:buFontTx/>
              <a:buNone/>
            </a:pPr>
            <a:endParaRPr lang="cs-CZ" b="1" dirty="0" smtClean="0">
              <a:solidFill>
                <a:srgbClr val="CC00FF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	lavice, země, chvíle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19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</a:t>
            </a:r>
            <a:r>
              <a:rPr lang="cs-CZ" b="1" dirty="0" smtClean="0"/>
              <a:t>p. růž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2. p. růž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p. </a:t>
            </a:r>
            <a:r>
              <a:rPr lang="cs-CZ" b="1" dirty="0" smtClean="0"/>
              <a:t>růž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4</a:t>
            </a:r>
            <a:r>
              <a:rPr lang="cs-CZ" b="1" dirty="0"/>
              <a:t>. p. růž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</a:p>
          <a:p>
            <a:pPr marL="0" indent="0">
              <a:buNone/>
            </a:pPr>
            <a:r>
              <a:rPr lang="cs-CZ" b="1" dirty="0" smtClean="0"/>
              <a:t>5</a:t>
            </a:r>
            <a:r>
              <a:rPr lang="cs-CZ" b="1" dirty="0"/>
              <a:t>. p. </a:t>
            </a:r>
            <a:r>
              <a:rPr lang="cs-CZ" b="1" dirty="0" smtClean="0"/>
              <a:t>růž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</a:t>
            </a:r>
            <a:r>
              <a:rPr lang="cs-CZ" b="1" dirty="0" smtClean="0"/>
              <a:t>růž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7</a:t>
            </a:r>
            <a:r>
              <a:rPr lang="cs-CZ" b="1" dirty="0"/>
              <a:t>. p. </a:t>
            </a:r>
            <a:r>
              <a:rPr lang="cs-CZ" b="1" dirty="0" smtClean="0"/>
              <a:t>růž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648200" y="16288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buNone/>
            </a:pPr>
            <a:r>
              <a:rPr lang="cs-CZ" b="1" dirty="0" smtClean="0"/>
              <a:t>1. p. </a:t>
            </a:r>
            <a:r>
              <a:rPr lang="cs-CZ" b="1" dirty="0"/>
              <a:t>růž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růž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růž</a:t>
            </a:r>
            <a:r>
              <a:rPr lang="cs-CZ" b="1" dirty="0" smtClean="0">
                <a:solidFill>
                  <a:srgbClr val="FF0000"/>
                </a:solidFill>
              </a:rPr>
              <a:t>ím</a:t>
            </a:r>
          </a:p>
          <a:p>
            <a:pPr marL="0" indent="0">
              <a:buNone/>
            </a:pPr>
            <a:r>
              <a:rPr lang="cs-CZ" b="1" dirty="0" smtClean="0"/>
              <a:t>4. p</a:t>
            </a:r>
            <a:r>
              <a:rPr lang="cs-CZ" b="1" dirty="0"/>
              <a:t>. růž</a:t>
            </a:r>
            <a:r>
              <a:rPr lang="cs-CZ" b="1" dirty="0">
                <a:solidFill>
                  <a:srgbClr val="FF0000"/>
                </a:solidFill>
              </a:rPr>
              <a:t>e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růž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!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růž</a:t>
            </a:r>
            <a:r>
              <a:rPr lang="cs-CZ" b="1" dirty="0" smtClean="0">
                <a:solidFill>
                  <a:srgbClr val="FF0000"/>
                </a:solidFill>
              </a:rPr>
              <a:t>ích</a:t>
            </a:r>
          </a:p>
          <a:p>
            <a:pPr marL="0" indent="0">
              <a:buNone/>
            </a:pPr>
            <a:r>
              <a:rPr lang="cs-CZ" b="1" dirty="0" smtClean="0"/>
              <a:t>7. p. růž</a:t>
            </a:r>
            <a:r>
              <a:rPr lang="cs-CZ" b="1" dirty="0" smtClean="0">
                <a:solidFill>
                  <a:srgbClr val="FF0000"/>
                </a:solidFill>
              </a:rPr>
              <a:t>emi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růže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179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Při skloňování podstatných jmen</a:t>
            </a:r>
          </a:p>
          <a:p>
            <a:pPr marL="0" indent="0" algn="ctr">
              <a:buNone/>
            </a:pPr>
            <a:r>
              <a:rPr lang="cs-CZ" dirty="0" smtClean="0"/>
              <a:t> podle vzoru </a:t>
            </a:r>
            <a:r>
              <a:rPr lang="cs-CZ" b="1" dirty="0" smtClean="0">
                <a:solidFill>
                  <a:srgbClr val="FF0000"/>
                </a:solidFill>
              </a:rPr>
              <a:t>růže</a:t>
            </a: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jsou všechna </a:t>
            </a:r>
            <a:r>
              <a:rPr lang="cs-CZ" b="1" dirty="0" smtClean="0">
                <a:solidFill>
                  <a:srgbClr val="FF0000"/>
                </a:solidFill>
              </a:rPr>
              <a:t>i, í </a:t>
            </a:r>
            <a:r>
              <a:rPr lang="cs-CZ" dirty="0" smtClean="0"/>
              <a:t>v koncovkách </a:t>
            </a:r>
            <a:r>
              <a:rPr lang="cs-CZ" b="1" dirty="0" smtClean="0">
                <a:solidFill>
                  <a:srgbClr val="FF0000"/>
                </a:solidFill>
              </a:rPr>
              <a:t>měkká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8767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420688"/>
            <a:ext cx="8229600" cy="5705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3600" b="1" dirty="0" smtClean="0"/>
              <a:t>Podle vzoru</a:t>
            </a:r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FF3300"/>
                </a:solidFill>
              </a:rPr>
              <a:t>píseň</a:t>
            </a:r>
          </a:p>
          <a:p>
            <a:pPr>
              <a:buFontTx/>
              <a:buNone/>
            </a:pPr>
            <a:r>
              <a:rPr lang="cs-CZ" sz="3600" b="1" dirty="0" smtClean="0">
                <a:solidFill>
                  <a:srgbClr val="FF3300"/>
                </a:solidFill>
              </a:rPr>
              <a:t> </a:t>
            </a:r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  <a:r>
              <a:rPr lang="cs-CZ" dirty="0" smtClean="0">
                <a:solidFill>
                  <a:srgbClr val="FF3300"/>
                </a:solidFill>
              </a:rPr>
              <a:t>rodu ženského</a:t>
            </a:r>
            <a:r>
              <a:rPr lang="cs-CZ" dirty="0" smtClean="0"/>
              <a:t> </a:t>
            </a:r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na </a:t>
            </a:r>
            <a:r>
              <a:rPr lang="cs-CZ" b="1" i="1" dirty="0" smtClean="0">
                <a:solidFill>
                  <a:srgbClr val="FF0000"/>
                </a:solidFill>
              </a:rPr>
              <a:t>souhlásku </a:t>
            </a:r>
            <a:r>
              <a:rPr lang="cs-CZ" dirty="0" smtClean="0"/>
              <a:t>a ve </a:t>
            </a:r>
            <a:r>
              <a:rPr lang="cs-CZ" b="1" dirty="0" smtClean="0">
                <a:solidFill>
                  <a:srgbClr val="FF3300"/>
                </a:solidFill>
              </a:rPr>
              <a:t>2. p. </a:t>
            </a:r>
            <a:r>
              <a:rPr lang="cs-CZ" b="1" dirty="0" err="1" smtClean="0">
                <a:solidFill>
                  <a:srgbClr val="FF3300"/>
                </a:solidFill>
              </a:rPr>
              <a:t>jedn</a:t>
            </a:r>
            <a:r>
              <a:rPr lang="cs-CZ" b="1" dirty="0" smtClean="0">
                <a:solidFill>
                  <a:srgbClr val="FF3300"/>
                </a:solidFill>
              </a:rPr>
              <a:t>. čísla</a:t>
            </a:r>
            <a:endParaRPr lang="cs-CZ" dirty="0"/>
          </a:p>
          <a:p>
            <a:pPr>
              <a:buFontTx/>
              <a:buNone/>
            </a:pPr>
            <a:r>
              <a:rPr lang="cs-CZ" dirty="0" smtClean="0"/>
              <a:t>mají </a:t>
            </a:r>
            <a:r>
              <a:rPr lang="cs-CZ" b="1" i="1" dirty="0" smtClean="0"/>
              <a:t>koncovku</a:t>
            </a:r>
            <a:r>
              <a:rPr lang="cs-CZ" b="1" i="1" dirty="0" smtClean="0">
                <a:solidFill>
                  <a:srgbClr val="CC3300"/>
                </a:solidFill>
              </a:rPr>
              <a:t> </a:t>
            </a:r>
            <a:r>
              <a:rPr lang="cs-CZ" b="1" dirty="0" smtClean="0">
                <a:solidFill>
                  <a:srgbClr val="FF3300"/>
                </a:solidFill>
              </a:rPr>
              <a:t>- e</a:t>
            </a:r>
            <a:r>
              <a:rPr lang="cs-CZ" dirty="0" smtClean="0"/>
              <a:t> nebo </a:t>
            </a:r>
            <a:r>
              <a:rPr lang="cs-CZ" b="1" dirty="0" smtClean="0">
                <a:solidFill>
                  <a:srgbClr val="FF3300"/>
                </a:solidFill>
              </a:rPr>
              <a:t>- ě</a:t>
            </a:r>
            <a:r>
              <a:rPr lang="cs-CZ" b="1" dirty="0" smtClean="0"/>
              <a:t>.</a:t>
            </a:r>
            <a:endParaRPr lang="cs-CZ" b="1" dirty="0" smtClean="0">
              <a:solidFill>
                <a:srgbClr val="FF3300"/>
              </a:solidFill>
            </a:endParaRPr>
          </a:p>
          <a:p>
            <a:pPr>
              <a:buFontTx/>
              <a:buNone/>
            </a:pPr>
            <a:endParaRPr lang="cs-CZ" b="1" dirty="0" smtClean="0">
              <a:solidFill>
                <a:srgbClr val="FF3300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láhev - láhv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rgbClr val="FF3300"/>
                </a:solidFill>
              </a:rPr>
              <a:t> </a:t>
            </a:r>
            <a:r>
              <a:rPr lang="cs-CZ" dirty="0" smtClean="0"/>
              <a:t>zbraň - zbran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r>
              <a:rPr lang="cs-CZ" dirty="0" smtClean="0"/>
              <a:t>,		broskev - broskv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85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p. </a:t>
            </a:r>
            <a:r>
              <a:rPr lang="cs-CZ" b="1" dirty="0" smtClean="0"/>
              <a:t>píseň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2. p. </a:t>
            </a:r>
            <a:r>
              <a:rPr lang="cs-CZ" b="1" dirty="0" smtClean="0"/>
              <a:t>písn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3. p. </a:t>
            </a:r>
            <a:r>
              <a:rPr lang="cs-CZ" b="1" dirty="0" smtClean="0"/>
              <a:t>písn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4. p</a:t>
            </a:r>
            <a:r>
              <a:rPr lang="cs-CZ" b="1" dirty="0" smtClean="0"/>
              <a:t>. píseň </a:t>
            </a:r>
          </a:p>
          <a:p>
            <a:pPr marL="0" indent="0">
              <a:buNone/>
            </a:pPr>
            <a:r>
              <a:rPr lang="cs-CZ" b="1" dirty="0" smtClean="0"/>
              <a:t>5</a:t>
            </a:r>
            <a:r>
              <a:rPr lang="cs-CZ" b="1" dirty="0"/>
              <a:t>. p. písn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 smtClean="0"/>
              <a:t>!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6. p. (o) písn</a:t>
            </a:r>
            <a:r>
              <a:rPr lang="cs-CZ" b="1" dirty="0">
                <a:solidFill>
                  <a:srgbClr val="FF0000"/>
                </a:solidFill>
              </a:rPr>
              <a:t>i</a:t>
            </a:r>
          </a:p>
          <a:p>
            <a:pPr marL="0" indent="0">
              <a:buNone/>
            </a:pPr>
            <a:r>
              <a:rPr lang="cs-CZ" b="1" dirty="0"/>
              <a:t>7. p. </a:t>
            </a:r>
            <a:r>
              <a:rPr lang="cs-CZ" b="1" dirty="0" smtClean="0"/>
              <a:t>písn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Rectangle 5"/>
          <p:cNvSpPr txBox="1">
            <a:spLocks noChangeArrowheads="1"/>
          </p:cNvSpPr>
          <p:nvPr/>
        </p:nvSpPr>
        <p:spPr>
          <a:xfrm>
            <a:off x="4648200" y="16288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1. p. </a:t>
            </a:r>
            <a:r>
              <a:rPr lang="cs-CZ" b="1" dirty="0"/>
              <a:t>písn</a:t>
            </a:r>
            <a:r>
              <a:rPr lang="cs-CZ" b="1" dirty="0">
                <a:solidFill>
                  <a:srgbClr val="FF0000"/>
                </a:solidFill>
              </a:rPr>
              <a:t>ě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</a:t>
            </a:r>
            <a:r>
              <a:rPr lang="cs-CZ" b="1" dirty="0"/>
              <a:t>písn</a:t>
            </a:r>
            <a:r>
              <a:rPr lang="cs-CZ" b="1" dirty="0">
                <a:solidFill>
                  <a:srgbClr val="FF0000"/>
                </a:solidFill>
              </a:rPr>
              <a:t>í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písn</a:t>
            </a:r>
            <a:r>
              <a:rPr lang="cs-CZ" b="1" dirty="0" smtClean="0">
                <a:solidFill>
                  <a:srgbClr val="FF0000"/>
                </a:solidFill>
              </a:rPr>
              <a:t>ím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4. p. </a:t>
            </a:r>
            <a:r>
              <a:rPr lang="cs-CZ" b="1" dirty="0"/>
              <a:t>písn</a:t>
            </a:r>
            <a:r>
              <a:rPr lang="cs-CZ" b="1" dirty="0">
                <a:solidFill>
                  <a:srgbClr val="FF0000"/>
                </a:solidFill>
              </a:rPr>
              <a:t>ě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</a:t>
            </a:r>
            <a:r>
              <a:rPr lang="cs-CZ" b="1" dirty="0"/>
              <a:t>písn</a:t>
            </a:r>
            <a:r>
              <a:rPr lang="cs-CZ" b="1" dirty="0">
                <a:solidFill>
                  <a:srgbClr val="FF0000"/>
                </a:solidFill>
              </a:rPr>
              <a:t>ě</a:t>
            </a:r>
            <a:r>
              <a:rPr lang="cs-CZ" b="1" dirty="0"/>
              <a:t>!</a:t>
            </a:r>
            <a:endParaRPr lang="cs-CZ" b="1" dirty="0" smtClean="0"/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písn</a:t>
            </a:r>
            <a:r>
              <a:rPr lang="cs-CZ" b="1" dirty="0" smtClean="0">
                <a:solidFill>
                  <a:srgbClr val="FF0000"/>
                </a:solidFill>
              </a:rPr>
              <a:t>ích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7. p. písn</a:t>
            </a:r>
            <a:r>
              <a:rPr lang="cs-CZ" b="1" dirty="0" smtClean="0">
                <a:solidFill>
                  <a:srgbClr val="FF0000"/>
                </a:solidFill>
              </a:rPr>
              <a:t>ěmi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píseň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2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1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Při </a:t>
            </a:r>
            <a:r>
              <a:rPr lang="cs-CZ" dirty="0"/>
              <a:t>skloňování podstatných jmen</a:t>
            </a:r>
          </a:p>
          <a:p>
            <a:pPr marL="0" indent="0" algn="ctr">
              <a:buNone/>
            </a:pPr>
            <a:r>
              <a:rPr lang="cs-CZ" dirty="0"/>
              <a:t> podle vzoru </a:t>
            </a:r>
            <a:r>
              <a:rPr lang="cs-CZ" b="1" dirty="0">
                <a:solidFill>
                  <a:srgbClr val="FF0000"/>
                </a:solidFill>
              </a:rPr>
              <a:t>růže</a:t>
            </a:r>
            <a:r>
              <a:rPr lang="cs-CZ" dirty="0"/>
              <a:t> </a:t>
            </a:r>
          </a:p>
          <a:p>
            <a:pPr marL="0" indent="0" algn="ctr">
              <a:buNone/>
            </a:pPr>
            <a:r>
              <a:rPr lang="cs-CZ" dirty="0"/>
              <a:t>jsou všechna </a:t>
            </a:r>
            <a:r>
              <a:rPr lang="cs-CZ" b="1" dirty="0">
                <a:solidFill>
                  <a:srgbClr val="FF0000"/>
                </a:solidFill>
              </a:rPr>
              <a:t>i, í </a:t>
            </a:r>
            <a:r>
              <a:rPr lang="cs-CZ" b="1" dirty="0"/>
              <a:t>v koncovkách </a:t>
            </a:r>
            <a:r>
              <a:rPr lang="cs-CZ" b="1" dirty="0" smtClean="0">
                <a:solidFill>
                  <a:srgbClr val="FF0000"/>
                </a:solidFill>
              </a:rPr>
              <a:t>měkká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9333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420688"/>
            <a:ext cx="8229600" cy="570547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cs-CZ" sz="3600" b="1" dirty="0" smtClean="0"/>
              <a:t>Podle vzoru</a:t>
            </a:r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FF3300"/>
                </a:solidFill>
              </a:rPr>
              <a:t>kost </a:t>
            </a:r>
          </a:p>
          <a:p>
            <a:pPr>
              <a:buFontTx/>
              <a:buNone/>
            </a:pPr>
            <a:endParaRPr lang="cs-CZ" sz="3600" b="1" dirty="0" smtClean="0">
              <a:solidFill>
                <a:srgbClr val="FF3300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se skloňují podstatná jména </a:t>
            </a:r>
            <a:r>
              <a:rPr lang="cs-CZ" dirty="0" smtClean="0">
                <a:solidFill>
                  <a:srgbClr val="FF3300"/>
                </a:solidFill>
              </a:rPr>
              <a:t>rodu ženského</a:t>
            </a:r>
            <a:r>
              <a:rPr lang="cs-CZ" dirty="0" smtClean="0"/>
              <a:t>,</a:t>
            </a:r>
          </a:p>
          <a:p>
            <a:pPr>
              <a:buFontTx/>
              <a:buNone/>
            </a:pPr>
            <a:r>
              <a:rPr lang="cs-CZ" dirty="0"/>
              <a:t>k</a:t>
            </a:r>
            <a:r>
              <a:rPr lang="cs-CZ" dirty="0" smtClean="0"/>
              <a:t>terá jsou v </a:t>
            </a:r>
            <a:r>
              <a:rPr lang="cs-CZ" b="1" dirty="0" smtClean="0">
                <a:solidFill>
                  <a:srgbClr val="FF0000"/>
                </a:solidFill>
              </a:rPr>
              <a:t>1. p. </a:t>
            </a:r>
            <a:r>
              <a:rPr lang="cs-CZ" b="1" dirty="0" err="1" smtClean="0">
                <a:solidFill>
                  <a:srgbClr val="FF0000"/>
                </a:solidFill>
              </a:rPr>
              <a:t>jedn</a:t>
            </a:r>
            <a:r>
              <a:rPr lang="cs-CZ" b="1" dirty="0" smtClean="0">
                <a:solidFill>
                  <a:srgbClr val="FF0000"/>
                </a:solidFill>
              </a:rPr>
              <a:t>. čísla </a:t>
            </a:r>
          </a:p>
          <a:p>
            <a:pPr>
              <a:buFontTx/>
              <a:buNone/>
            </a:pPr>
            <a:r>
              <a:rPr lang="cs-CZ" b="1" i="1" dirty="0" smtClean="0"/>
              <a:t>zakončená</a:t>
            </a:r>
            <a:r>
              <a:rPr lang="cs-CZ" dirty="0" smtClean="0"/>
              <a:t> na </a:t>
            </a:r>
            <a:r>
              <a:rPr lang="cs-CZ" b="1" dirty="0" smtClean="0">
                <a:solidFill>
                  <a:srgbClr val="FF0000"/>
                </a:solidFill>
              </a:rPr>
              <a:t>souhlásku</a:t>
            </a:r>
            <a:endParaRPr lang="cs-CZ" b="1" i="1" dirty="0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cs-CZ" i="1" dirty="0"/>
              <a:t>a</a:t>
            </a:r>
            <a:r>
              <a:rPr lang="cs-CZ" i="1" dirty="0" smtClean="0"/>
              <a:t> ve </a:t>
            </a:r>
            <a:r>
              <a:rPr lang="cs-CZ" b="1" i="1" dirty="0" smtClean="0">
                <a:solidFill>
                  <a:srgbClr val="FF0000"/>
                </a:solidFill>
              </a:rPr>
              <a:t>2. p. </a:t>
            </a:r>
            <a:r>
              <a:rPr lang="cs-CZ" b="1" i="1" dirty="0" err="1" smtClean="0">
                <a:solidFill>
                  <a:srgbClr val="FF0000"/>
                </a:solidFill>
              </a:rPr>
              <a:t>jedn</a:t>
            </a:r>
            <a:r>
              <a:rPr lang="cs-CZ" b="1" i="1" dirty="0" smtClean="0">
                <a:solidFill>
                  <a:srgbClr val="FF0000"/>
                </a:solidFill>
              </a:rPr>
              <a:t>. čísla </a:t>
            </a:r>
            <a:r>
              <a:rPr lang="cs-CZ" i="1" dirty="0" smtClean="0"/>
              <a:t>mají</a:t>
            </a:r>
            <a:r>
              <a:rPr lang="cs-CZ" b="1" i="1" dirty="0" smtClean="0"/>
              <a:t> koncovku </a:t>
            </a:r>
            <a:r>
              <a:rPr lang="cs-CZ" b="1" i="1" dirty="0" smtClean="0">
                <a:solidFill>
                  <a:srgbClr val="FF0000"/>
                </a:solidFill>
              </a:rPr>
              <a:t>- i</a:t>
            </a:r>
            <a:r>
              <a:rPr lang="cs-CZ" b="1" dirty="0" smtClean="0"/>
              <a:t>.</a:t>
            </a:r>
            <a:endParaRPr lang="cs-CZ" b="1" i="1" dirty="0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endParaRPr lang="cs-CZ" b="1" dirty="0" smtClean="0">
              <a:solidFill>
                <a:srgbClr val="FF3300"/>
              </a:solidFill>
            </a:endParaRPr>
          </a:p>
          <a:p>
            <a:pPr>
              <a:buFontTx/>
              <a:buNone/>
            </a:pPr>
            <a:r>
              <a:rPr lang="cs-CZ" dirty="0" smtClean="0"/>
              <a:t>např.: pověst - pověst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pomoc - pomoc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</a:p>
          <a:p>
            <a:pPr>
              <a:buFontTx/>
              <a:buNone/>
            </a:pPr>
            <a:r>
              <a:rPr lang="cs-CZ" dirty="0"/>
              <a:t>	</a:t>
            </a:r>
            <a:r>
              <a:rPr lang="cs-CZ" dirty="0" smtClean="0"/>
              <a:t>	řeč - řeč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8825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vzor </a:t>
            </a:r>
            <a:r>
              <a:rPr lang="cs-CZ" sz="6000" b="1" dirty="0" smtClean="0">
                <a:solidFill>
                  <a:srgbClr val="FF0000"/>
                </a:solidFill>
              </a:rPr>
              <a:t>kost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3333FF"/>
                </a:solidFill>
              </a:rPr>
              <a:t>Jednotné číslo</a:t>
            </a:r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dirty="0"/>
              <a:t>. p. </a:t>
            </a:r>
            <a:r>
              <a:rPr lang="cs-CZ" b="1" dirty="0" smtClean="0"/>
              <a:t>kost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2. p. </a:t>
            </a:r>
            <a:r>
              <a:rPr lang="cs-CZ" b="1" dirty="0" smtClean="0"/>
              <a:t>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p. 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4</a:t>
            </a:r>
            <a:r>
              <a:rPr lang="cs-CZ" b="1" dirty="0"/>
              <a:t>. p. kost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5</a:t>
            </a:r>
            <a:r>
              <a:rPr lang="cs-CZ" b="1" dirty="0"/>
              <a:t>. p. 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/>
              <a:t>!</a:t>
            </a:r>
          </a:p>
          <a:p>
            <a:pPr marL="0" indent="0">
              <a:buNone/>
            </a:pPr>
            <a:r>
              <a:rPr lang="cs-CZ" b="1" dirty="0"/>
              <a:t>6. p. (o) 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7</a:t>
            </a:r>
            <a:r>
              <a:rPr lang="cs-CZ" b="1" dirty="0"/>
              <a:t>. p. </a:t>
            </a:r>
            <a:r>
              <a:rPr lang="cs-CZ" b="1" dirty="0" smtClean="0"/>
              <a:t>kost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>
          <a:xfrm>
            <a:off x="4648200" y="16288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>
                <a:solidFill>
                  <a:srgbClr val="3333FF"/>
                </a:solidFill>
              </a:rPr>
              <a:t>Množné číslo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1. p. </a:t>
            </a:r>
            <a:r>
              <a:rPr lang="cs-CZ" b="1" dirty="0"/>
              <a:t>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2. p. </a:t>
            </a:r>
            <a:r>
              <a:rPr lang="cs-CZ" b="1" dirty="0"/>
              <a:t>kost</a:t>
            </a:r>
            <a:r>
              <a:rPr lang="cs-CZ" b="1" dirty="0">
                <a:solidFill>
                  <a:srgbClr val="FF0000"/>
                </a:solidFill>
              </a:rPr>
              <a:t>í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3. p. kost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4. p. </a:t>
            </a:r>
            <a:r>
              <a:rPr lang="cs-CZ" b="1" dirty="0"/>
              <a:t>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5. p. </a:t>
            </a:r>
            <a:r>
              <a:rPr lang="cs-CZ" b="1" dirty="0"/>
              <a:t>kost</a:t>
            </a:r>
            <a:r>
              <a:rPr lang="cs-CZ" b="1" dirty="0">
                <a:solidFill>
                  <a:srgbClr val="FF0000"/>
                </a:solidFill>
              </a:rPr>
              <a:t>i</a:t>
            </a:r>
            <a:r>
              <a:rPr lang="cs-CZ" b="1" dirty="0"/>
              <a:t>!</a:t>
            </a:r>
            <a:endParaRPr lang="cs-CZ" b="1" dirty="0" smtClean="0"/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6. p. (o) kost</a:t>
            </a:r>
            <a:r>
              <a:rPr lang="cs-CZ" b="1" dirty="0" smtClean="0">
                <a:solidFill>
                  <a:srgbClr val="FF0000"/>
                </a:solidFill>
              </a:rPr>
              <a:t>ech</a:t>
            </a:r>
          </a:p>
          <a:p>
            <a:pPr marL="0" indent="0">
              <a:lnSpc>
                <a:spcPct val="90000"/>
              </a:lnSpc>
              <a:spcBef>
                <a:spcPts val="768"/>
              </a:spcBef>
              <a:buNone/>
            </a:pPr>
            <a:r>
              <a:rPr lang="cs-CZ" b="1" dirty="0" smtClean="0"/>
              <a:t>7. p. kost</a:t>
            </a:r>
            <a:r>
              <a:rPr lang="cs-CZ" b="1" dirty="0" smtClean="0">
                <a:solidFill>
                  <a:srgbClr val="FF0000"/>
                </a:solidFill>
              </a:rPr>
              <a:t>mi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08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</a:t>
            </a:r>
            <a:r>
              <a:rPr lang="cs-CZ" dirty="0"/>
              <a:t>. j. č. 	</a:t>
            </a:r>
            <a:r>
              <a:rPr lang="cs-CZ" dirty="0" smtClean="0"/>
              <a:t> </a:t>
            </a:r>
            <a:r>
              <a:rPr lang="cs-CZ" b="1" dirty="0" smtClean="0"/>
              <a:t>kost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 smtClean="0"/>
              <a:t>3. p. mn. č.</a:t>
            </a:r>
          </a:p>
          <a:p>
            <a:pPr marL="0" indent="0">
              <a:buNone/>
            </a:pPr>
            <a:r>
              <a:rPr lang="cs-CZ" dirty="0" smtClean="0"/>
              <a:t>kost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(řeč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  <a:r>
              <a:rPr lang="cs-CZ" dirty="0" smtClean="0"/>
              <a:t>, pověst</a:t>
            </a:r>
            <a:r>
              <a:rPr lang="cs-CZ" b="1" dirty="0" smtClean="0">
                <a:solidFill>
                  <a:srgbClr val="FF0000"/>
                </a:solidFill>
              </a:rPr>
              <a:t>em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6. p. mn. č. 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ost</a:t>
            </a:r>
            <a:r>
              <a:rPr lang="cs-CZ" b="1" dirty="0" smtClean="0">
                <a:solidFill>
                  <a:srgbClr val="FF0000"/>
                </a:solidFill>
              </a:rPr>
              <a:t>ech</a:t>
            </a:r>
            <a:r>
              <a:rPr lang="cs-CZ" dirty="0" smtClean="0"/>
              <a:t> (řečech, pověst</a:t>
            </a:r>
            <a:r>
              <a:rPr lang="cs-CZ" b="1" dirty="0" smtClean="0">
                <a:solidFill>
                  <a:srgbClr val="FF0000"/>
                </a:solidFill>
              </a:rPr>
              <a:t>ech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7. p. mn. č.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kost</a:t>
            </a:r>
            <a:r>
              <a:rPr lang="cs-CZ" b="1" dirty="0" smtClean="0">
                <a:solidFill>
                  <a:srgbClr val="FF0000"/>
                </a:solidFill>
              </a:rPr>
              <a:t>mi </a:t>
            </a:r>
            <a:r>
              <a:rPr lang="cs-CZ" dirty="0" smtClean="0"/>
              <a:t>(řeč</a:t>
            </a:r>
            <a:r>
              <a:rPr lang="cs-CZ" b="1" dirty="0" smtClean="0">
                <a:solidFill>
                  <a:srgbClr val="FF0000"/>
                </a:solidFill>
              </a:rPr>
              <a:t>mi</a:t>
            </a:r>
            <a:r>
              <a:rPr lang="cs-CZ" dirty="0"/>
              <a:t>, </a:t>
            </a:r>
            <a:r>
              <a:rPr lang="cs-CZ" dirty="0" smtClean="0"/>
              <a:t>pověst</a:t>
            </a:r>
            <a:r>
              <a:rPr lang="cs-CZ" b="1" dirty="0" smtClean="0">
                <a:solidFill>
                  <a:srgbClr val="FF0000"/>
                </a:solidFill>
              </a:rPr>
              <a:t>mi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Všechna </a:t>
            </a:r>
            <a:r>
              <a:rPr lang="cs-CZ" b="1" dirty="0">
                <a:solidFill>
                  <a:srgbClr val="FF0000"/>
                </a:solidFill>
              </a:rPr>
              <a:t>i, í </a:t>
            </a:r>
            <a:r>
              <a:rPr lang="cs-CZ" dirty="0"/>
              <a:t>v </a:t>
            </a:r>
            <a:r>
              <a:rPr lang="cs-CZ" b="1" dirty="0" smtClean="0"/>
              <a:t>koncovkách</a:t>
            </a:r>
            <a:r>
              <a:rPr lang="cs-CZ" dirty="0" smtClean="0"/>
              <a:t> jsou  </a:t>
            </a:r>
            <a:r>
              <a:rPr lang="cs-CZ" b="1" dirty="0" smtClean="0">
                <a:solidFill>
                  <a:srgbClr val="FF0000"/>
                </a:solidFill>
              </a:rPr>
              <a:t>měkká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107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Dával jsi pozor?</a:t>
            </a:r>
            <a:br>
              <a:rPr lang="cs-CZ" dirty="0" smtClean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88874"/>
            <a:ext cx="8229600" cy="154076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rgbClr val="00B050"/>
                </a:solidFill>
              </a:rPr>
              <a:t>Vyjmenuj vzory podstatných jmen rodu </a:t>
            </a:r>
            <a:r>
              <a:rPr lang="cs-CZ" dirty="0" smtClean="0">
                <a:solidFill>
                  <a:srgbClr val="00B050"/>
                </a:solidFill>
              </a:rPr>
              <a:t>ženského.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9600" y="3573016"/>
            <a:ext cx="8229600" cy="1540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631569" y="2204864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Žena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657600" y="3088645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Růže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3631569" y="3947018"/>
            <a:ext cx="21336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Píseň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3666594" y="4863587"/>
            <a:ext cx="165618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0000"/>
                </a:solidFill>
              </a:rPr>
              <a:t>Kost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5518384" y="5786917"/>
            <a:ext cx="2942047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solidFill>
                  <a:srgbClr val="FFC000"/>
                </a:solidFill>
              </a:rPr>
              <a:t>Výborně</a:t>
            </a:r>
            <a:endParaRPr lang="cs-CZ" sz="5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59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11560" y="6926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8727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586</Words>
  <Application>Microsoft Office PowerPoint</Application>
  <PresentationFormat>Předvádění na obrazovce (4:3)</PresentationFormat>
  <Paragraphs>151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Podstatná jména</vt:lpstr>
      <vt:lpstr>Vzory podstatných jmen rodu ženského</vt:lpstr>
      <vt:lpstr>Prezentace aplikace PowerPoint</vt:lpstr>
      <vt:lpstr>vzor žena</vt:lpstr>
      <vt:lpstr>Pamatuj!</vt:lpstr>
      <vt:lpstr>Prezentace aplikace PowerPoint</vt:lpstr>
      <vt:lpstr>vzor růže</vt:lpstr>
      <vt:lpstr>Pamatuj!</vt:lpstr>
      <vt:lpstr>Prezentace aplikace PowerPoint</vt:lpstr>
      <vt:lpstr>vzor píseň</vt:lpstr>
      <vt:lpstr>Pamatuj!</vt:lpstr>
      <vt:lpstr>Prezentace aplikace PowerPoint</vt:lpstr>
      <vt:lpstr>vzor kost</vt:lpstr>
      <vt:lpstr>Pamatuj!</vt:lpstr>
      <vt:lpstr>Dával jsi pozor?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79</cp:revision>
  <dcterms:created xsi:type="dcterms:W3CDTF">2011-05-13T10:56:58Z</dcterms:created>
  <dcterms:modified xsi:type="dcterms:W3CDTF">2011-11-23T19:19:27Z</dcterms:modified>
</cp:coreProperties>
</file>