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64" r:id="rId2"/>
    <p:sldId id="265" r:id="rId3"/>
    <p:sldId id="257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6" d="100"/>
          <a:sy n="106" d="100"/>
        </p:scale>
        <p:origin x="-336" y="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6D4C32-3DC3-4F87-9063-D52C952C86E4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0D9349-9961-438C-9CFB-AA0EAA0EC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188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0D9349-9961-438C-9CFB-AA0EAA0EC53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666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21E0E-74B5-47F7-890B-666AA0B4AD39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70780870-7B47-40C5-9A56-A6378F25E74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21E0E-74B5-47F7-890B-666AA0B4AD39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80870-7B47-40C5-9A56-A6378F25E74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21E0E-74B5-47F7-890B-666AA0B4AD39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0780870-7B47-40C5-9A56-A6378F25E7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21E0E-74B5-47F7-890B-666AA0B4AD39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80870-7B47-40C5-9A56-A6378F25E74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21E0E-74B5-47F7-890B-666AA0B4AD39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80870-7B47-40C5-9A56-A6378F25E74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21E0E-74B5-47F7-890B-666AA0B4AD39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80870-7B47-40C5-9A56-A6378F25E7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21E0E-74B5-47F7-890B-666AA0B4AD39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80870-7B47-40C5-9A56-A6378F25E7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21E0E-74B5-47F7-890B-666AA0B4AD39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80870-7B47-40C5-9A56-A6378F25E74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21E0E-74B5-47F7-890B-666AA0B4AD39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0780870-7B47-40C5-9A56-A6378F25E74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21E0E-74B5-47F7-890B-666AA0B4AD39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80870-7B47-40C5-9A56-A6378F25E7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21E0E-74B5-47F7-890B-666AA0B4AD39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80870-7B47-40C5-9A56-A6378F25E7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B521E0E-74B5-47F7-890B-666AA0B4AD39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70780870-7B47-40C5-9A56-A6378F25E74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pn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pn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jpeg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xc.hu/photo/1156818" TargetMode="External"/><Relationship Id="rId13" Type="http://schemas.openxmlformats.org/officeDocument/2006/relationships/hyperlink" Target="http://www.sxc.hu/photo/87411" TargetMode="External"/><Relationship Id="rId18" Type="http://schemas.openxmlformats.org/officeDocument/2006/relationships/hyperlink" Target="http://www.sxc.hu/photo/913569" TargetMode="External"/><Relationship Id="rId3" Type="http://schemas.openxmlformats.org/officeDocument/2006/relationships/hyperlink" Target="http://www.sxc.hu/photo/1342140" TargetMode="External"/><Relationship Id="rId7" Type="http://schemas.openxmlformats.org/officeDocument/2006/relationships/hyperlink" Target="http://www.sxc.hu/photo/1100046" TargetMode="External"/><Relationship Id="rId12" Type="http://schemas.openxmlformats.org/officeDocument/2006/relationships/hyperlink" Target="http://www.sxc.hu/photo/153852" TargetMode="External"/><Relationship Id="rId17" Type="http://schemas.openxmlformats.org/officeDocument/2006/relationships/hyperlink" Target="http://www.sxc.hu/photo/427826" TargetMode="External"/><Relationship Id="rId2" Type="http://schemas.openxmlformats.org/officeDocument/2006/relationships/hyperlink" Target="http://www.sxc.hu/photo/975791" TargetMode="External"/><Relationship Id="rId16" Type="http://schemas.openxmlformats.org/officeDocument/2006/relationships/hyperlink" Target="http://www.sxc.hu/photo/40399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xc.hu/photo/1147702" TargetMode="External"/><Relationship Id="rId11" Type="http://schemas.openxmlformats.org/officeDocument/2006/relationships/hyperlink" Target="http://www.sxc.hu/photo/693459" TargetMode="External"/><Relationship Id="rId5" Type="http://schemas.openxmlformats.org/officeDocument/2006/relationships/hyperlink" Target="http://www.sxc.hu/photo/1167050" TargetMode="External"/><Relationship Id="rId15" Type="http://schemas.openxmlformats.org/officeDocument/2006/relationships/hyperlink" Target="http://www.sxc.hu/photo/335482" TargetMode="External"/><Relationship Id="rId10" Type="http://schemas.openxmlformats.org/officeDocument/2006/relationships/hyperlink" Target="http://www.sxc.hu/photo/1398763" TargetMode="External"/><Relationship Id="rId19" Type="http://schemas.openxmlformats.org/officeDocument/2006/relationships/hyperlink" Target="http://commons.wikimedia.org/wiki/" TargetMode="External"/><Relationship Id="rId4" Type="http://schemas.openxmlformats.org/officeDocument/2006/relationships/hyperlink" Target="http://www.sxc.hu/photo/1181193" TargetMode="External"/><Relationship Id="rId9" Type="http://schemas.openxmlformats.org/officeDocument/2006/relationships/hyperlink" Target="http://www.sxc.hu/photo/1072659" TargetMode="External"/><Relationship Id="rId14" Type="http://schemas.openxmlformats.org/officeDocument/2006/relationships/hyperlink" Target="http://www.sxc.hu/photo/137563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98" y="548680"/>
            <a:ext cx="3319145" cy="11671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4431370" y="2636912"/>
            <a:ext cx="40290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dirty="0"/>
              <a:t>VY</a:t>
            </a:r>
            <a:r>
              <a:rPr lang="cs-CZ" dirty="0" smtClean="0"/>
              <a:t>__III/2__INOVACE__162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019876" y="3645024"/>
            <a:ext cx="3269020" cy="936104"/>
          </a:xfrm>
          <a:prstGeom prst="rect">
            <a:avLst/>
          </a:prstGeom>
          <a:solidFill>
            <a:schemeClr val="accent4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 Narrow" pitchFamily="34" charset="0"/>
              </a:rPr>
              <a:t>Sklo a sůl</a:t>
            </a:r>
            <a:endParaRPr lang="cs-CZ" sz="4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1996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3" y="188640"/>
            <a:ext cx="3319145" cy="11671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7501474"/>
              </p:ext>
            </p:extLst>
          </p:nvPr>
        </p:nvGraphicFramePr>
        <p:xfrm>
          <a:off x="1979712" y="1484784"/>
          <a:ext cx="5439992" cy="511567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{C4B1156A-380E-4F78-BDF5-A606A8083BF9}</a:tableStyleId>
              </a:tblPr>
              <a:tblGrid>
                <a:gridCol w="2719996"/>
                <a:gridCol w="2719996"/>
              </a:tblGrid>
              <a:tr h="2986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</a:t>
                      </a:r>
                      <a:r>
                        <a:rPr lang="cs-CZ" sz="900" dirty="0" smtClean="0">
                          <a:effectLst/>
                        </a:rPr>
                        <a:t>DUM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Alena Kopřivová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149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(období) vzniku DUM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27.12.2012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47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Ročník a typ školy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9. </a:t>
                      </a:r>
                      <a:r>
                        <a:rPr lang="cs-CZ" sz="900" dirty="0">
                          <a:effectLst/>
                        </a:rPr>
                        <a:t>ročník ZŠ speciální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5973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ŠVP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„Školou pro život“,   ze zákona č. 561/2004, vyhlášky č. 73/2005 a z RVP ZV žáků  v základní škole speciální.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47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Vzdělávací oblast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Člověk</a:t>
                      </a:r>
                      <a:r>
                        <a:rPr lang="cs-CZ" sz="900" baseline="0" dirty="0" smtClean="0">
                          <a:effectLst/>
                        </a:rPr>
                        <a:t> a příroda</a:t>
                      </a: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5973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Vzdělávací obor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Člověk</a:t>
                      </a:r>
                      <a:r>
                        <a:rPr lang="cs-CZ" sz="900" baseline="0" dirty="0" smtClean="0">
                          <a:effectLst/>
                        </a:rPr>
                        <a:t> a příroda</a:t>
                      </a:r>
                      <a:endParaRPr lang="cs-CZ" sz="9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47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Vyučovací předmět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Člověk</a:t>
                      </a:r>
                      <a:r>
                        <a:rPr lang="cs-CZ" sz="900" baseline="0" dirty="0" smtClean="0">
                          <a:effectLst/>
                        </a:rPr>
                        <a:t> a příroda</a:t>
                      </a:r>
                      <a:endParaRPr lang="cs-CZ" sz="9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47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Téma (klíčová slova)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+mn-lt"/>
                          <a:ea typeface="Times New Roman"/>
                        </a:rPr>
                        <a:t>Určování základních fyzikálních vlastností látek.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effectLst/>
                          <a:latin typeface="+mn-lt"/>
                          <a:ea typeface="Times New Roman"/>
                        </a:rPr>
                        <a:t>Sklo </a:t>
                      </a:r>
                      <a:r>
                        <a:rPr lang="cs-CZ" sz="900" dirty="0" smtClean="0">
                          <a:effectLst/>
                          <a:latin typeface="+mn-lt"/>
                          <a:ea typeface="Times New Roman"/>
                        </a:rPr>
                        <a:t>a sůl.</a:t>
                      </a:r>
                      <a:endParaRPr lang="cs-CZ" sz="9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088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Očekávaný výstup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aseline="0" dirty="0" smtClean="0">
                          <a:effectLst/>
                        </a:rPr>
                        <a:t> Žák se seznámí se základními vlastnostmi látek a se základy bezpečného zacházení s nimi.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149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900" u="none" strike="noStrike" kern="1200" baseline="0" dirty="0" smtClean="0"/>
                        <a:t>Prezentace PowerPoint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47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(popis způsobu použití)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Žák sleduje prezentaci učitele předváděnou na interaktivní tabuli, poslouchá výklad, zapojuje se do diskuze, odpovídá na otázky související s prezentací.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088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effectLst/>
                        </a:rPr>
                        <a:t>Velikost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1,16 MB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372941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8296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/>
          </a:bodyPr>
          <a:lstStyle/>
          <a:p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Sklo a sůl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/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Určování základních fyzikálních vlastností látek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5871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6" name="Picture 22" descr="glass manufactur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1117" y="4263143"/>
            <a:ext cx="1385960" cy="20789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bg1"/>
                </a:solidFill>
              </a:rPr>
              <a:t>Jsme obklopeni různými látkami, které mají různé vlastnosti</a:t>
            </a:r>
            <a:r>
              <a:rPr lang="cs-CZ" sz="2000" b="1" dirty="0" smtClean="0">
                <a:solidFill>
                  <a:schemeClr val="bg1"/>
                </a:solidFill>
              </a:rPr>
              <a:t>…</a:t>
            </a:r>
            <a:r>
              <a:rPr lang="cs-CZ" sz="2000" b="1" dirty="0">
                <a:solidFill>
                  <a:schemeClr val="bg1"/>
                </a:solidFill>
              </a:rPr>
              <a:t/>
            </a:r>
            <a:br>
              <a:rPr lang="cs-CZ" sz="2000" b="1" dirty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                               </a:t>
            </a:r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SKLO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9392" y="3059654"/>
            <a:ext cx="1348358" cy="523220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cs-CZ" sz="1400" b="1" dirty="0">
                <a:solidFill>
                  <a:schemeClr val="bg1"/>
                </a:solidFill>
                <a:latin typeface="+mj-lt"/>
              </a:rPr>
              <a:t>SKLO JE </a:t>
            </a:r>
            <a:r>
              <a:rPr lang="cs-CZ" sz="1400" b="1" dirty="0" smtClean="0">
                <a:solidFill>
                  <a:schemeClr val="bg1"/>
                </a:solidFill>
                <a:latin typeface="+mj-lt"/>
              </a:rPr>
              <a:t>PRŮHLEDNÉ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5178" y="4078618"/>
            <a:ext cx="1441936" cy="307777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  <a:latin typeface="+mj-lt"/>
              </a:rPr>
              <a:t>SKLO JE TVRDÉ</a:t>
            </a:r>
            <a:endParaRPr lang="cs-CZ" sz="1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9185" y="4756502"/>
            <a:ext cx="1593923" cy="369332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1400" b="1" dirty="0" smtClean="0">
                <a:solidFill>
                  <a:schemeClr val="bg1"/>
                </a:solidFill>
                <a:latin typeface="+mj-lt"/>
              </a:rPr>
              <a:t>SKLO JE KŘEHKÉ</a:t>
            </a:r>
            <a:endParaRPr lang="cs-CZ" sz="14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028" name="Picture 4" descr="shopping mal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547" y="1237515"/>
            <a:ext cx="1543616" cy="20581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Souvenir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174" y="3101672"/>
            <a:ext cx="1623958" cy="12637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Hamm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088" y="4634790"/>
            <a:ext cx="1481836" cy="12617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6921" y="5658550"/>
            <a:ext cx="1666931" cy="369332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+mj-lt"/>
              </a:rPr>
              <a:t>Sklo se dá tavit</a:t>
            </a:r>
            <a:endParaRPr lang="cs-CZ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076" name="Picture 4" descr="Fireplace 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4989" y="4627512"/>
            <a:ext cx="1000896" cy="17356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12856" y="6363169"/>
            <a:ext cx="8407616" cy="400110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+mj-lt"/>
              </a:rPr>
              <a:t>Pozor na ostré střepy! Pozor na horké konvice, žárovky, krbová dvířka….</a:t>
            </a:r>
            <a:endParaRPr lang="cs-CZ" sz="20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026" name="Picture 2" descr="water in a glas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276" y="974107"/>
            <a:ext cx="1217427" cy="9414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Shattered glass 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415931" y="4595853"/>
            <a:ext cx="1800509" cy="12003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Glasses 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119" y="1948049"/>
            <a:ext cx="1724584" cy="13164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492" y="3321264"/>
            <a:ext cx="1971675" cy="1381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54" name="Picture 30" descr="Glass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2945" y="3142348"/>
            <a:ext cx="797608" cy="12241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349" y="4202121"/>
            <a:ext cx="1457730" cy="1500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557" y="1288007"/>
            <a:ext cx="2315107" cy="17342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542" y="3089871"/>
            <a:ext cx="1504950" cy="1304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92237" y="2475782"/>
            <a:ext cx="2663614" cy="307777"/>
          </a:xfrm>
          <a:prstGeom prst="rect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  <a:latin typeface="+mj-lt"/>
              </a:rPr>
              <a:t>SKLO SE VYRÁBÍ VE SKLÁRNÁCH</a:t>
            </a:r>
            <a:endParaRPr lang="cs-CZ" sz="1400" b="1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74696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wri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24677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980728"/>
            <a:ext cx="2808312" cy="461665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cs-CZ" sz="24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Otázky k zopakování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57253" y="1502688"/>
            <a:ext cx="6252930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lin Gothic Medium Cond" pitchFamily="34" charset="0"/>
              </a:rPr>
              <a:t>Vyjmenuj, co je ze skla.</a:t>
            </a:r>
          </a:p>
          <a:p>
            <a:endParaRPr lang="cs-CZ" sz="2400" dirty="0">
              <a:ln>
                <a:solidFill>
                  <a:srgbClr val="FF0000"/>
                </a:solidFill>
              </a:ln>
              <a:solidFill>
                <a:schemeClr val="bg1"/>
              </a:solidFill>
              <a:latin typeface="Franklin Gothic Medium Cond" pitchFamily="34" charset="0"/>
            </a:endParaRPr>
          </a:p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lin Gothic Medium Cond" pitchFamily="34" charset="0"/>
              </a:rPr>
              <a:t>Je sklo průhledné?  </a:t>
            </a:r>
          </a:p>
          <a:p>
            <a:endParaRPr lang="cs-CZ" sz="2400" dirty="0">
              <a:ln>
                <a:solidFill>
                  <a:srgbClr val="FF0000"/>
                </a:solidFill>
              </a:ln>
              <a:solidFill>
                <a:schemeClr val="bg1"/>
              </a:solidFill>
              <a:latin typeface="Franklin Gothic Medium Cond" pitchFamily="34" charset="0"/>
            </a:endParaRPr>
          </a:p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lin Gothic Medium Cond" pitchFamily="34" charset="0"/>
              </a:rPr>
              <a:t>Je sklo křehké? Jak to poznáš?</a:t>
            </a:r>
          </a:p>
          <a:p>
            <a:endParaRPr lang="cs-CZ" sz="2400" dirty="0">
              <a:ln>
                <a:solidFill>
                  <a:srgbClr val="FF0000"/>
                </a:solidFill>
              </a:ln>
              <a:solidFill>
                <a:schemeClr val="bg1"/>
              </a:solidFill>
              <a:latin typeface="Franklin Gothic Medium Cond" pitchFamily="34" charset="0"/>
            </a:endParaRPr>
          </a:p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lin Gothic Medium Cond" pitchFamily="34" charset="0"/>
              </a:rPr>
              <a:t>Je sklo tvrdé nebo měkké?</a:t>
            </a:r>
          </a:p>
          <a:p>
            <a:endParaRPr lang="cs-CZ" sz="2400" dirty="0">
              <a:ln>
                <a:solidFill>
                  <a:srgbClr val="FF0000"/>
                </a:solidFill>
              </a:ln>
              <a:solidFill>
                <a:schemeClr val="bg1"/>
              </a:solidFill>
              <a:latin typeface="Franklin Gothic Medium Cond" pitchFamily="34" charset="0"/>
            </a:endParaRPr>
          </a:p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lin Gothic Medium Cond" pitchFamily="34" charset="0"/>
              </a:rPr>
              <a:t>Může být sklo horké? Vyjmenuj kdy.</a:t>
            </a:r>
          </a:p>
          <a:p>
            <a:endParaRPr lang="cs-CZ" sz="2400" dirty="0">
              <a:ln>
                <a:solidFill>
                  <a:srgbClr val="FF0000"/>
                </a:solidFill>
              </a:ln>
              <a:solidFill>
                <a:schemeClr val="bg1"/>
              </a:solidFill>
              <a:latin typeface="Franklin Gothic Medium Cond" pitchFamily="34" charset="0"/>
            </a:endParaRPr>
          </a:p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lin Gothic Medium Cond" pitchFamily="34" charset="0"/>
              </a:rPr>
              <a:t>Jaké nebezpečí pro nás znamená rozbité a horké sklo?</a:t>
            </a:r>
          </a:p>
          <a:p>
            <a:endParaRPr lang="cs-CZ" sz="2400" dirty="0">
              <a:ln>
                <a:solidFill>
                  <a:srgbClr val="FF0000"/>
                </a:solidFill>
              </a:ln>
              <a:solidFill>
                <a:schemeClr val="bg1"/>
              </a:solidFill>
              <a:latin typeface="Franklin Gothic Medium Cond" pitchFamily="34" charset="0"/>
            </a:endParaRPr>
          </a:p>
          <a:p>
            <a:endParaRPr lang="cs-CZ" sz="2400" dirty="0" smtClean="0">
              <a:ln>
                <a:solidFill>
                  <a:srgbClr val="FF0000"/>
                </a:solidFill>
              </a:ln>
              <a:solidFill>
                <a:schemeClr val="bg1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6399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16703" y="375047"/>
            <a:ext cx="6751641" cy="110799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Jsme obklopeni různými látkami, které mají různé vlastnosti…</a:t>
            </a:r>
          </a:p>
          <a:p>
            <a:r>
              <a:rPr lang="cs-CZ" sz="2000" b="1" dirty="0" smtClean="0">
                <a:latin typeface="+mj-lt"/>
              </a:rPr>
              <a:t>                            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SŮL</a:t>
            </a:r>
          </a:p>
          <a:p>
            <a:endParaRPr lang="cs-CZ" dirty="0"/>
          </a:p>
        </p:txBody>
      </p:sp>
      <p:pic>
        <p:nvPicPr>
          <p:cNvPr id="1034" name="Picture 10" descr="Sů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459" y="1053210"/>
            <a:ext cx="1993404" cy="13289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Pikantní Series - Mořská sů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488073"/>
            <a:ext cx="2205101" cy="16538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Salt promývací Eroz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81249"/>
            <a:ext cx="2304256" cy="19609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Salt Min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819" y="1179951"/>
            <a:ext cx="1808130" cy="13500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419" y="4280861"/>
            <a:ext cx="1814435" cy="19554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507" y="2488242"/>
            <a:ext cx="1099446" cy="14374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71" y="2691602"/>
            <a:ext cx="1196948" cy="15860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0185" y="2691602"/>
            <a:ext cx="1880592" cy="1656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9594" y="2328347"/>
            <a:ext cx="230800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SŮL MÁ BÍLOU BARVU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7847" y="3335211"/>
            <a:ext cx="244971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SŮL MÁ  SLANOU CHUŤ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9594" y="1547416"/>
            <a:ext cx="3239798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SŮL SE ZÍSKÁVÁ Z MOŘSKÉ</a:t>
            </a:r>
          </a:p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VODY NEBO ZE SOLNÝCH DOLŮ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7847" y="2837629"/>
            <a:ext cx="3123291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SŮL JE ROZSPUSTNÁ VE VODĚ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8435" y="3811229"/>
            <a:ext cx="515872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ODPAŘOVÁNÍM SLANÉ VODY SE VYTVOŘÍ KRYSTALY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2014" y="6370995"/>
            <a:ext cx="821660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Dejte na topení ve třídě nasycený roztok soli. Po odpaření vody se vám vytvoří solné krystalky</a:t>
            </a:r>
            <a:r>
              <a:rPr lang="cs-CZ" dirty="0" smtClean="0">
                <a:latin typeface="+mj-lt"/>
              </a:rPr>
              <a:t>.</a:t>
            </a:r>
            <a:endParaRPr lang="cs-CZ" dirty="0"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4348152"/>
            <a:ext cx="474681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NEJVÍCE SOLI SE VYSKYTUJE V MOŘSKÉ VODĚ.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0310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alt in r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7" y="85723"/>
            <a:ext cx="9036496" cy="6655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620688"/>
            <a:ext cx="3391249" cy="800219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Otázky</a:t>
            </a:r>
            <a:r>
              <a:rPr lang="cs-CZ" sz="28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k zopakování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916832"/>
            <a:ext cx="207620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Kde získáváme sůl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?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094649"/>
            <a:ext cx="218951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Jakou má sůl barvu?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2545392"/>
            <a:ext cx="20537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Kde je soli nejvíce?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3717032"/>
            <a:ext cx="229261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Na co se sůl používá?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4293096"/>
            <a:ext cx="492089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Je sůl rozpustná?  Co se ještě rozpouští ve vodě?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4931876"/>
            <a:ext cx="303467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Jakou chuť má mořská voda?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5589240"/>
            <a:ext cx="4318683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Co se nám vytvoří po odpaření slané vody?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12425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332656"/>
            <a:ext cx="5203027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Použité zdroje obrázk</a:t>
            </a:r>
            <a:r>
              <a:rPr lang="cs-CZ" sz="1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1400" dirty="0" smtClean="0">
                <a:solidFill>
                  <a:srgbClr val="FF0000"/>
                </a:solidFill>
              </a:rPr>
              <a:t>:</a:t>
            </a:r>
            <a:endParaRPr lang="cs-CZ" sz="1200" dirty="0"/>
          </a:p>
          <a:p>
            <a:r>
              <a:rPr lang="cs-CZ" sz="1200" dirty="0" smtClean="0"/>
              <a:t>AUTOR </a:t>
            </a:r>
            <a:r>
              <a:rPr lang="cs-CZ" sz="1200" dirty="0"/>
              <a:t>NEUVEDEN, Autor Neuveden. </a:t>
            </a:r>
            <a:r>
              <a:rPr lang="cs-CZ" sz="1200" i="1" dirty="0" err="1"/>
              <a:t>Stock.XCHNG</a:t>
            </a:r>
            <a:r>
              <a:rPr lang="cs-CZ" sz="1200" dirty="0"/>
              <a:t> [online]. [cit. 28.12.2012]. </a:t>
            </a:r>
            <a:endParaRPr lang="cs-CZ" sz="1200" dirty="0" smtClean="0"/>
          </a:p>
          <a:p>
            <a:r>
              <a:rPr lang="cs-CZ" sz="1200" dirty="0" smtClean="0"/>
              <a:t>Dostupný </a:t>
            </a:r>
            <a:r>
              <a:rPr lang="cs-CZ" sz="1200" dirty="0"/>
              <a:t>na WWW: http://www.sxc.hu/</a:t>
            </a:r>
            <a:endParaRPr lang="cs-CZ" sz="1200" dirty="0" smtClean="0">
              <a:hlinkClick r:id="rId2"/>
            </a:endParaRPr>
          </a:p>
          <a:p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://www.sxc.hu/photo/1386459 </a:t>
            </a:r>
            <a:r>
              <a:rPr lang="cs-CZ" sz="1200" dirty="0"/>
              <a:t> hala </a:t>
            </a:r>
          </a:p>
          <a:p>
            <a:r>
              <a:rPr lang="cs-CZ" sz="1200" dirty="0">
                <a:hlinkClick r:id="rId3"/>
              </a:rPr>
              <a:t>http://www.sxc.hu/photo/1342140</a:t>
            </a:r>
            <a:r>
              <a:rPr lang="cs-CZ" sz="1200" dirty="0"/>
              <a:t> sklenička</a:t>
            </a:r>
          </a:p>
          <a:p>
            <a:r>
              <a:rPr lang="cs-CZ" sz="1200" dirty="0">
                <a:hlinkClick r:id="rId4"/>
              </a:rPr>
              <a:t>http://www.sxc.hu/photo/1181193</a:t>
            </a:r>
            <a:r>
              <a:rPr lang="cs-CZ" sz="1200" dirty="0"/>
              <a:t> rozbité sklo</a:t>
            </a:r>
          </a:p>
          <a:p>
            <a:r>
              <a:rPr lang="cs-CZ" sz="1200" dirty="0">
                <a:hlinkClick r:id="rId5"/>
              </a:rPr>
              <a:t>http://www.sxc.hu/photo/1167050</a:t>
            </a:r>
            <a:r>
              <a:rPr lang="cs-CZ" sz="1200" dirty="0"/>
              <a:t> žárovka</a:t>
            </a:r>
          </a:p>
          <a:p>
            <a:r>
              <a:rPr lang="cs-CZ" sz="1200" dirty="0">
                <a:hlinkClick r:id="rId6"/>
              </a:rPr>
              <a:t>http://www.sxc.hu/photo/1147702</a:t>
            </a:r>
            <a:r>
              <a:rPr lang="cs-CZ" sz="1200" dirty="0"/>
              <a:t> korálky</a:t>
            </a:r>
          </a:p>
          <a:p>
            <a:r>
              <a:rPr lang="cs-CZ" sz="1200" dirty="0">
                <a:hlinkClick r:id="rId7"/>
              </a:rPr>
              <a:t>http://www.sxc.hu/photo/1100046</a:t>
            </a:r>
            <a:r>
              <a:rPr lang="cs-CZ" sz="1200" dirty="0"/>
              <a:t> tavba skla</a:t>
            </a:r>
          </a:p>
          <a:p>
            <a:r>
              <a:rPr lang="cs-CZ" sz="1200" dirty="0">
                <a:hlinkClick r:id="rId8"/>
              </a:rPr>
              <a:t>http://www.sxc.hu/photo/1156818</a:t>
            </a:r>
            <a:r>
              <a:rPr lang="cs-CZ" sz="1200" dirty="0"/>
              <a:t> brýle</a:t>
            </a:r>
          </a:p>
          <a:p>
            <a:r>
              <a:rPr lang="cs-CZ" sz="1200" dirty="0">
                <a:hlinkClick r:id="rId9"/>
              </a:rPr>
              <a:t>http://www.sxc.hu/photo/1072659</a:t>
            </a:r>
            <a:r>
              <a:rPr lang="cs-CZ" sz="1200" dirty="0"/>
              <a:t> lahev</a:t>
            </a:r>
          </a:p>
          <a:p>
            <a:r>
              <a:rPr lang="cs-CZ" sz="1200" dirty="0">
                <a:hlinkClick r:id="rId10"/>
              </a:rPr>
              <a:t>http://www.sxc.hu/photo/1398763</a:t>
            </a:r>
            <a:r>
              <a:rPr lang="cs-CZ" sz="1200" dirty="0"/>
              <a:t> kladívko</a:t>
            </a:r>
          </a:p>
          <a:p>
            <a:r>
              <a:rPr lang="cs-CZ" sz="1200" dirty="0">
                <a:hlinkClick r:id="rId11"/>
              </a:rPr>
              <a:t>http://www.sxc.hu/photo/693459</a:t>
            </a:r>
            <a:r>
              <a:rPr lang="cs-CZ" sz="1200" dirty="0"/>
              <a:t> krbová kamna</a:t>
            </a:r>
          </a:p>
          <a:p>
            <a:r>
              <a:rPr lang="cs-CZ" sz="1200" dirty="0">
                <a:hlinkClick r:id="rId12"/>
              </a:rPr>
              <a:t>http://www.sxc.hu/photo/153852</a:t>
            </a:r>
            <a:r>
              <a:rPr lang="cs-CZ" sz="1200" dirty="0"/>
              <a:t> střepy</a:t>
            </a:r>
          </a:p>
          <a:p>
            <a:r>
              <a:rPr lang="cs-CZ" sz="1200" dirty="0">
                <a:hlinkClick r:id="rId13"/>
              </a:rPr>
              <a:t>http://www.sxc.hu/photo/87411</a:t>
            </a:r>
            <a:r>
              <a:rPr lang="cs-CZ" sz="1200" dirty="0"/>
              <a:t> konvice</a:t>
            </a:r>
          </a:p>
          <a:p>
            <a:r>
              <a:rPr lang="cs-CZ" sz="1200" dirty="0">
                <a:hlinkClick r:id="rId14"/>
              </a:rPr>
              <a:t>http://www.sxc.hu/photo/1375630</a:t>
            </a:r>
            <a:r>
              <a:rPr lang="cs-CZ" sz="1200" dirty="0"/>
              <a:t> podklad pro otázky</a:t>
            </a:r>
          </a:p>
          <a:p>
            <a:r>
              <a:rPr lang="cs-CZ" sz="1200" dirty="0" smtClean="0">
                <a:hlinkClick r:id="rId2"/>
              </a:rPr>
              <a:t>http://www.sxc.hu/photo/975791</a:t>
            </a:r>
            <a:r>
              <a:rPr lang="cs-CZ" sz="1200" dirty="0" smtClean="0"/>
              <a:t>  sůl mořská voda</a:t>
            </a:r>
          </a:p>
          <a:p>
            <a:r>
              <a:rPr lang="cs-CZ" sz="1200" dirty="0" smtClean="0">
                <a:hlinkClick r:id="rId15"/>
              </a:rPr>
              <a:t>http</a:t>
            </a:r>
            <a:r>
              <a:rPr lang="cs-CZ" sz="1200" dirty="0">
                <a:hlinkClick r:id="rId15"/>
              </a:rPr>
              <a:t>://</a:t>
            </a:r>
            <a:r>
              <a:rPr lang="cs-CZ" sz="1200" dirty="0" smtClean="0">
                <a:hlinkClick r:id="rId15"/>
              </a:rPr>
              <a:t>www.sxc.hu/photo/335482</a:t>
            </a:r>
            <a:r>
              <a:rPr lang="cs-CZ" sz="1200" dirty="0" smtClean="0"/>
              <a:t>  sůl na pobřeží</a:t>
            </a:r>
          </a:p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www.sxc.hu/photo/403992</a:t>
            </a:r>
            <a:r>
              <a:rPr lang="cs-CZ" sz="1200" dirty="0" smtClean="0"/>
              <a:t>   krystalky kuchyňské soli</a:t>
            </a:r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www.sxc.hu/photo/427826</a:t>
            </a:r>
            <a:r>
              <a:rPr lang="cs-CZ" sz="1200" dirty="0" smtClean="0"/>
              <a:t> solný důl</a:t>
            </a:r>
          </a:p>
          <a:p>
            <a:r>
              <a:rPr lang="cs-CZ" sz="1200" dirty="0">
                <a:hlinkClick r:id="rId18"/>
              </a:rPr>
              <a:t>http://</a:t>
            </a:r>
            <a:r>
              <a:rPr lang="cs-CZ" sz="1200" dirty="0" smtClean="0">
                <a:hlinkClick r:id="rId18"/>
              </a:rPr>
              <a:t>www.sxc.hu/photo/913569</a:t>
            </a:r>
            <a:r>
              <a:rPr lang="cs-CZ" sz="1200" dirty="0" smtClean="0"/>
              <a:t> podklad pro otázky</a:t>
            </a:r>
          </a:p>
          <a:p>
            <a:r>
              <a:rPr lang="cs-CZ" sz="1200" dirty="0"/>
              <a:t>GROH, Honza. 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 [online]. [cit. 27.12.2012]. </a:t>
            </a:r>
          </a:p>
          <a:p>
            <a:r>
              <a:rPr lang="cs-CZ" sz="1200" dirty="0"/>
              <a:t>Dostupný na WWW: </a:t>
            </a:r>
            <a:r>
              <a:rPr lang="cs-CZ" sz="1200" dirty="0">
                <a:hlinkClick r:id="rId19"/>
              </a:rPr>
              <a:t>http://commons.wikimedia.org/wiki/</a:t>
            </a:r>
            <a:endParaRPr lang="cs-CZ" sz="1200" dirty="0"/>
          </a:p>
          <a:p>
            <a:r>
              <a:rPr lang="cs-CZ" sz="1200" dirty="0"/>
              <a:t>File:Skl%C3%A1rna_Nena%C4%8Dovice,_12.jpg?uselang=</a:t>
            </a:r>
            <a:r>
              <a:rPr lang="cs-CZ" sz="1200" dirty="0" err="1"/>
              <a:t>cs</a:t>
            </a:r>
            <a:endParaRPr lang="cs-CZ" sz="1200" dirty="0"/>
          </a:p>
          <a:p>
            <a:r>
              <a:rPr lang="cs-CZ" sz="1200" dirty="0" smtClean="0"/>
              <a:t>Sklárna</a:t>
            </a:r>
          </a:p>
          <a:p>
            <a:r>
              <a:rPr lang="cs-CZ" sz="1200" dirty="0" smtClean="0"/>
              <a:t>Ostatní prezentované obrázky jsou výhradním vlastnictvím autorky DUM Aleny Kopřivové</a:t>
            </a:r>
            <a:endParaRPr lang="cs-CZ" sz="1200" dirty="0"/>
          </a:p>
          <a:p>
            <a:endParaRPr lang="cs-CZ" dirty="0" smtClean="0"/>
          </a:p>
          <a:p>
            <a:endParaRPr lang="cs-CZ" dirty="0"/>
          </a:p>
          <a:p>
            <a:endParaRPr lang="cs-CZ" dirty="0">
              <a:hlinkClick r:id="rId2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691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289</TotalTime>
  <Words>306</Words>
  <Application>Microsoft Office PowerPoint</Application>
  <PresentationFormat>Předvádění na obrazovce (4:3)</PresentationFormat>
  <Paragraphs>112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Prezentace aplikace PowerPoint</vt:lpstr>
      <vt:lpstr>Určování základních fyzikálních vlastností látek</vt:lpstr>
      <vt:lpstr>Jsme obklopeni různými látkami, které mají různé vlastnosti…                                SKLO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Určování základních fyzikálních vlastností látek</dc:title>
  <dc:creator>AK</dc:creator>
  <cp:lastModifiedBy>Učitel v PC učebně</cp:lastModifiedBy>
  <cp:revision>34</cp:revision>
  <dcterms:created xsi:type="dcterms:W3CDTF">2012-12-03T17:12:49Z</dcterms:created>
  <dcterms:modified xsi:type="dcterms:W3CDTF">2013-01-07T07:54:47Z</dcterms:modified>
</cp:coreProperties>
</file>