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56" r:id="rId4"/>
    <p:sldId id="257" r:id="rId5"/>
    <p:sldId id="261" r:id="rId6"/>
    <p:sldId id="259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6" y="17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DB288-CA81-48CB-8A75-86EEE45B257A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8C4CD-75A0-444C-8EFB-076760805E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EF3DA-3E9B-4838-A3C1-8AE09F4D8739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3B3E2-E0AA-4C29-A5A8-63CC682753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FEEAA-316E-4A21-83EA-693188150A77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88158-A5C7-4FF6-B268-9AEC843D0B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B651E-4C1A-4FAE-AA50-DEA67EB4B469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3E602-B22E-464E-BC85-D875804A42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3BB21-D7B1-48B4-B0D8-7FE94C510219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79242-FC47-4CF4-89E3-A1C6686DB2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5EDB4-B683-427B-9516-C1E8E5F7C44D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CD863-1AFA-41B8-8BD8-00F04D2F0A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0F76B-5401-47D4-A1F5-3C0ED1959384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F19DD-C40F-4BE6-B05D-CC97625FF9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1FF96-AA28-49E1-AF94-6EB9225681FD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29ACF-EF6F-41AD-B1CF-DDB8DA9076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15632-581E-4EBE-9DD3-EBD4B6ECF2A0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8CD6D-A0D9-4C39-87FA-AB29205146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69F39-38C1-4E13-8165-AAF7EF08E9A5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E30A2-4E1E-49C9-9B46-7DC53DF4AE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A4C18-66EC-4012-A07A-C73421A13EDF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A18C6-5731-4470-8F0B-5AB897104A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63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497319C-AA22-441E-8550-FDB321F57B72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A8701CE-67C3-4A13-9A66-C9F9341A9B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xc.hu/photo/1152683" TargetMode="External"/><Relationship Id="rId13" Type="http://schemas.openxmlformats.org/officeDocument/2006/relationships/hyperlink" Target="http://www.sxc.hu/photo/1343802" TargetMode="External"/><Relationship Id="rId18" Type="http://schemas.openxmlformats.org/officeDocument/2006/relationships/hyperlink" Target="http://www.sxc.hu/photo/913600" TargetMode="External"/><Relationship Id="rId3" Type="http://schemas.openxmlformats.org/officeDocument/2006/relationships/hyperlink" Target="http://www.sxc.hu/photo/975791" TargetMode="External"/><Relationship Id="rId21" Type="http://schemas.openxmlformats.org/officeDocument/2006/relationships/hyperlink" Target="http://www.sxc.hu/photo/676123" TargetMode="External"/><Relationship Id="rId7" Type="http://schemas.openxmlformats.org/officeDocument/2006/relationships/hyperlink" Target="http://www.sxc.hu/photo/601256" TargetMode="External"/><Relationship Id="rId12" Type="http://schemas.openxmlformats.org/officeDocument/2006/relationships/hyperlink" Target="http://www.sxc.hu/photo/1363082" TargetMode="External"/><Relationship Id="rId17" Type="http://schemas.openxmlformats.org/officeDocument/2006/relationships/hyperlink" Target="http://www.sxc.hu/photo/561201" TargetMode="External"/><Relationship Id="rId2" Type="http://schemas.openxmlformats.org/officeDocument/2006/relationships/hyperlink" Target="http://www.sxc.hu/photo/1403829" TargetMode="External"/><Relationship Id="rId16" Type="http://schemas.openxmlformats.org/officeDocument/2006/relationships/hyperlink" Target="http://www.sxc.hu/photo/422374" TargetMode="External"/><Relationship Id="rId20" Type="http://schemas.openxmlformats.org/officeDocument/2006/relationships/hyperlink" Target="http://www.sxc.hu/photo/140344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xc.hu/photo/1342139" TargetMode="External"/><Relationship Id="rId11" Type="http://schemas.openxmlformats.org/officeDocument/2006/relationships/hyperlink" Target="http://www.sxc.hu/photo/1101239" TargetMode="External"/><Relationship Id="rId5" Type="http://schemas.openxmlformats.org/officeDocument/2006/relationships/hyperlink" Target="http://www.sxc.hu/photo/1402322" TargetMode="External"/><Relationship Id="rId15" Type="http://schemas.openxmlformats.org/officeDocument/2006/relationships/hyperlink" Target="http://www.sxc.hu/photo/1377008" TargetMode="External"/><Relationship Id="rId23" Type="http://schemas.openxmlformats.org/officeDocument/2006/relationships/hyperlink" Target="http://www.sxc.hu/photo/1133482" TargetMode="External"/><Relationship Id="rId10" Type="http://schemas.openxmlformats.org/officeDocument/2006/relationships/hyperlink" Target="http://www.sxc.hu/photo/457373" TargetMode="External"/><Relationship Id="rId19" Type="http://schemas.openxmlformats.org/officeDocument/2006/relationships/hyperlink" Target="http://www.sxc.hu/photo/540894" TargetMode="External"/><Relationship Id="rId4" Type="http://schemas.openxmlformats.org/officeDocument/2006/relationships/hyperlink" Target="http://www.sxc.hu/photo/17911" TargetMode="External"/><Relationship Id="rId9" Type="http://schemas.openxmlformats.org/officeDocument/2006/relationships/hyperlink" Target="http://www.sxc.hu/photo/184175" TargetMode="External"/><Relationship Id="rId14" Type="http://schemas.openxmlformats.org/officeDocument/2006/relationships/hyperlink" Target="http://www.sxc.hu/photo/1400894" TargetMode="External"/><Relationship Id="rId22" Type="http://schemas.openxmlformats.org/officeDocument/2006/relationships/hyperlink" Target="http://www.sxc.hu/photo/124399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549275"/>
            <a:ext cx="3319463" cy="1166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316" name="Obdélník 4"/>
          <p:cNvSpPr>
            <a:spLocks noChangeArrowheads="1"/>
          </p:cNvSpPr>
          <p:nvPr/>
        </p:nvSpPr>
        <p:spPr bwMode="auto">
          <a:xfrm>
            <a:off x="4468504" y="3244850"/>
            <a:ext cx="37038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hangingPunct="0"/>
            <a:r>
              <a:rPr lang="cs-CZ" dirty="0" smtClean="0">
                <a:latin typeface="Calibri" pitchFamily="34" charset="0"/>
              </a:rPr>
              <a:t>VY__III/2__INOVACE__163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2868304" y="4365104"/>
            <a:ext cx="3200400" cy="9829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4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Voda a kov</a:t>
            </a:r>
            <a:endParaRPr lang="cs-CZ" sz="4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2888" y="188913"/>
            <a:ext cx="3319462" cy="1166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979613" y="1484313"/>
          <a:ext cx="5440362" cy="5116068"/>
        </p:xfrm>
        <a:graphic>
          <a:graphicData uri="http://schemas.openxmlformats.org/drawingml/2006/table">
            <a:tbl>
              <a:tblPr/>
              <a:tblGrid>
                <a:gridCol w="2719387"/>
                <a:gridCol w="2720975"/>
              </a:tblGrid>
              <a:tr h="29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 DUM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Alena Kopřivová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Datum (období) vzniku DUM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27.12.2012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 a typ školy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 ročník ZŠ speciální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ŠVP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„Školou pro život“,   ze zákona č. 561/2004, vyhlášky č. 73/2005 a z RVP ZV žáků  v základní škole speciální.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Vyučovací předmět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 (klíčová slova)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Určování základních fyzikálních vlastností látek.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Voda a kov.</a:t>
                      </a: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Očekávaný výstup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Žák se seznámí se základními vlastnostmi látek a se základy bezpečného zacházení s nimi.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Druh učebního materiálu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Prezentace PowerPoint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Anotace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(popis způsobu použití)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Žák sleduje prezentaci učitele předváděnou na interaktivní tabuli, poslouchá výklad, zapojuje se do diskuze, odpovídá na otázky související s prezentací. 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Velikost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 1,28 MB</a:t>
                      </a:r>
                    </a:p>
                  </a:txBody>
                  <a:tcPr marL="52944" marR="52944" marT="0" marB="0" anchor="ctr" horzOverflow="overflow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Určování základních fyzikálních vlastností látek</a:t>
            </a:r>
            <a:endParaRPr lang="cs-CZ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98296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Voda</a:t>
            </a:r>
            <a:r>
              <a:rPr lang="cs-CZ" sz="4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 kov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b="1" dirty="0" smtClean="0">
                <a:solidFill>
                  <a:schemeClr val="bg1"/>
                </a:solidFill>
              </a:rPr>
              <a:t>Jsme obklopeni různými látkami, které mají různé vlastnosti…</a:t>
            </a:r>
            <a:br>
              <a:rPr lang="cs-CZ" sz="2000" b="1" dirty="0" smtClean="0">
                <a:solidFill>
                  <a:schemeClr val="bg1"/>
                </a:solidFill>
              </a:rPr>
            </a:br>
            <a:r>
              <a:rPr lang="cs-CZ" sz="3200" b="1" spc="100" dirty="0" smtClean="0">
                <a:ln w="18000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VODA</a:t>
            </a:r>
            <a:r>
              <a:rPr lang="cs-CZ" sz="2000" b="1" dirty="0" smtClean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sz="2000" b="1" dirty="0">
              <a:ln>
                <a:solidFill>
                  <a:schemeClr val="bg1"/>
                </a:solidFill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30" name="Picture 6" descr="Icic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0" y="5543550"/>
            <a:ext cx="2303463" cy="1258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6387" name="Picture 8" descr="Ice Skating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4197350"/>
            <a:ext cx="1947863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" name="Picture 20" descr="Misty Morni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16725" y="1258888"/>
            <a:ext cx="2219325" cy="158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1363" y="1460500"/>
            <a:ext cx="1763712" cy="2347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51" name="Picture 27" descr="in the refrigerato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25800" y="4752975"/>
            <a:ext cx="1819275" cy="1582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49" name="Picture 25" descr="big cloud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99025" y="1333500"/>
            <a:ext cx="1917700" cy="1438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5" name="Picture 4" descr="River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9413" y="1493838"/>
            <a:ext cx="2794000" cy="1852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40" name="Picture 16" descr="tap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15938" y="2957513"/>
            <a:ext cx="1144587" cy="1708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7" name="TextovéPole 6"/>
          <p:cNvSpPr txBox="1"/>
          <p:nvPr/>
        </p:nvSpPr>
        <p:spPr>
          <a:xfrm>
            <a:off x="4788024" y="2772227"/>
            <a:ext cx="4104457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CCECFF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VODA  SE ODPAŘUJE A MĚNÍ SE  V PÁRU HORKOU NEBO STUDENOU.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POMOCÍ TEPLA SE VODA VAŘÍ – POZOR NA OPAŘENÍ HORKOU VODOU A HORKOU PÁROU!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871700" y="3728501"/>
            <a:ext cx="683361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CCECFF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KDYŽ V ZIMĚ NRZNE, MĚNÍ SE VODA V LED A SNÍH. VODA ZMRZNE I DOMA V MRAZNIČCE.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PŮSOBENÍM TEPLA SE LED OPĚT MĚNÍ NA VODU. POZOR NA KŘEHKÝ LED NA RYBNÍKU!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15399" y="4411278"/>
            <a:ext cx="4573111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CCECFF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VODA KAPE, STŘÍKÁ, TEČE…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POZOR! V LÉTĚ SE KOUPEME JEN NA BEZPEČNÝCH MÍSTECH!</a:t>
            </a:r>
          </a:p>
        </p:txBody>
      </p:sp>
      <p:pic>
        <p:nvPicPr>
          <p:cNvPr id="1026" name="Picture 2" descr="Kašna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69925" y="4933950"/>
            <a:ext cx="2349500" cy="1806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" name="TextovéPole 2"/>
          <p:cNvSpPr txBox="1"/>
          <p:nvPr/>
        </p:nvSpPr>
        <p:spPr>
          <a:xfrm>
            <a:off x="515938" y="6405563"/>
            <a:ext cx="6000750" cy="4064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bg1"/>
                </a:solidFill>
                <a:latin typeface="Calibri" pitchFamily="34" charset="0"/>
              </a:rPr>
              <a:t>Vodu potřebují všichni živočichové a rostliny k</a:t>
            </a:r>
            <a:r>
              <a:rPr lang="cs-CZ" sz="2000" b="1">
                <a:solidFill>
                  <a:schemeClr val="bg1"/>
                </a:solidFill>
              </a:rPr>
              <a:t> ž</a:t>
            </a:r>
            <a:r>
              <a:rPr lang="cs-CZ" sz="2000" b="1">
                <a:solidFill>
                  <a:schemeClr val="bg1"/>
                </a:solidFill>
                <a:latin typeface="Calibri" pitchFamily="34" charset="0"/>
              </a:rPr>
              <a:t>ivotu.</a:t>
            </a:r>
          </a:p>
        </p:txBody>
      </p:sp>
      <p:pic>
        <p:nvPicPr>
          <p:cNvPr id="4" name="Picture 2" descr="horké kávy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323138" y="4757738"/>
            <a:ext cx="1793875" cy="1677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Golden S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0"/>
            <a:ext cx="9120188" cy="673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711200" y="1340768"/>
            <a:ext cx="8300734" cy="6370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Kde všude najdeme vodu? Kde se voda používá?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Co je to pára? Kde ji najdeme v přírodě? Kde ji najdeme doma?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Co je to led?  Najdeme led v přírodě?  Máme led i doma?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Co se stane, když na led působí teplo?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Jaké nebezpečí pro nás znamená horká voda a pára,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křehký led na rybníku, nebo neznámá řeka v které se koupeme?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684213" y="847725"/>
            <a:ext cx="2786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latin typeface="Calibri" pitchFamily="34" charset="0"/>
              </a:rPr>
              <a:t>Otázky k zopakování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  <a:solidFill>
            <a:srgbClr val="C00000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bg1"/>
                </a:solidFill>
              </a:rPr>
              <a:t>Jsme obklopeni různými látkami, které mají různé vlastnosti</a:t>
            </a:r>
            <a:r>
              <a:rPr lang="cs-CZ" sz="2000" b="1" dirty="0" smtClean="0">
                <a:solidFill>
                  <a:schemeClr val="bg1"/>
                </a:solidFill>
              </a:rPr>
              <a:t>…</a:t>
            </a:r>
            <a:r>
              <a:rPr lang="cs-CZ" sz="2000" b="1" dirty="0">
                <a:solidFill>
                  <a:schemeClr val="bg1"/>
                </a:solidFill>
              </a:rPr>
              <a:t/>
            </a:r>
            <a:br>
              <a:rPr lang="cs-CZ" sz="2000" b="1" dirty="0">
                <a:solidFill>
                  <a:schemeClr val="bg1"/>
                </a:solidFill>
              </a:rPr>
            </a:br>
            <a:r>
              <a:rPr lang="cs-CZ" sz="32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KOV</a:t>
            </a:r>
            <a:endParaRPr lang="cs-CZ" sz="32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0207" y="3566830"/>
            <a:ext cx="1337497" cy="30777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KOV JE PRUŽNÝ</a:t>
            </a:r>
          </a:p>
        </p:txBody>
      </p:sp>
      <p:pic>
        <p:nvPicPr>
          <p:cNvPr id="1026" name="Picture 2" descr="Blacksmi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5" y="4700588"/>
            <a:ext cx="2205038" cy="1447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32" name="Picture 8" descr="Nai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5550" y="1357313"/>
            <a:ext cx="1284288" cy="1428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40" name="Picture 16" descr="chain of tim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2713" y="1595438"/>
            <a:ext cx="1946275" cy="1298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44" name="Picture 20" descr="Rusty Chain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9913" y="4835525"/>
            <a:ext cx="2032000" cy="1347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51325" y="2868613"/>
            <a:ext cx="1287463" cy="164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7" name="TextovéPole 6"/>
          <p:cNvSpPr txBox="1"/>
          <p:nvPr/>
        </p:nvSpPr>
        <p:spPr>
          <a:xfrm>
            <a:off x="570206" y="4390454"/>
            <a:ext cx="2032027" cy="52322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KOV JE TVÁRNÝ.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POZOR NA HORKÝ KOV!</a:t>
            </a:r>
          </a:p>
        </p:txBody>
      </p:sp>
      <p:pic>
        <p:nvPicPr>
          <p:cNvPr id="1039" name="Picture 15" descr="Forging the iron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01913" y="4906963"/>
            <a:ext cx="1862137" cy="1241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50" name="Picture 2" descr="loaf and knif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10400" y="2565400"/>
            <a:ext cx="2025650" cy="1643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5" name="TextovéPole 4"/>
          <p:cNvSpPr txBox="1"/>
          <p:nvPr/>
        </p:nvSpPr>
        <p:spPr>
          <a:xfrm>
            <a:off x="570207" y="2374581"/>
            <a:ext cx="1944216" cy="73866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KOV JE PEVNÝ.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POZOR NA OSTRÉ NOŽE, HŘEBÍKY…..</a:t>
            </a:r>
          </a:p>
        </p:txBody>
      </p:sp>
      <p:pic>
        <p:nvPicPr>
          <p:cNvPr id="9" name="Picture 6" descr="Tesoura 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51488" y="2917825"/>
            <a:ext cx="1674812" cy="1593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4" name="Picture 2" descr="Železniční Skladby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29325" y="1152525"/>
            <a:ext cx="2498725" cy="1665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8" name="Picture 4" descr="paperclips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303463" y="3060700"/>
            <a:ext cx="1668462" cy="1406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1" name="Picture 8" descr="Starý Cameron Brid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875463" y="4286250"/>
            <a:ext cx="1898650" cy="2335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" name="TextovéPole 2"/>
          <p:cNvSpPr txBox="1"/>
          <p:nvPr/>
        </p:nvSpPr>
        <p:spPr>
          <a:xfrm>
            <a:off x="611188" y="6245225"/>
            <a:ext cx="7705725" cy="33813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b="1" dirty="0">
                <a:solidFill>
                  <a:schemeClr val="bg1"/>
                </a:solidFill>
                <a:latin typeface="+mn-lt"/>
              </a:rPr>
              <a:t>Kov se dá tavit, svařovat, kovat a obrábět.  Kov je např. hliník, měď, olovo, zlato, stříbro.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In Fl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>
            <a:spLocks noChangeArrowheads="1"/>
          </p:cNvSpPr>
          <p:nvPr/>
        </p:nvSpPr>
        <p:spPr bwMode="auto">
          <a:xfrm>
            <a:off x="755650" y="836613"/>
            <a:ext cx="3311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Calibri" pitchFamily="34" charset="0"/>
              </a:rPr>
              <a:t>Otázky k zopakování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9688"/>
            <a:ext cx="7601440" cy="58169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+mn-lt"/>
              </a:rPr>
              <a:t>Vyjmenuj, co je vyrobeno z kovu.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+mn-lt"/>
              </a:rPr>
              <a:t>Kov je tvrdý nebo měkký?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+mn-lt"/>
              </a:rPr>
              <a:t>Je kov křehký?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+mn-lt"/>
              </a:rPr>
              <a:t>Můžeme kov tvarovat? Můžeš tvarovat některý kov? Jaký?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+mn-lt"/>
              </a:rPr>
              <a:t>Může být kov horký? Vyjmenuj kdy.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+mn-lt"/>
              </a:rPr>
              <a:t>Které výrobky z kovu jsou nebezpečné?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ovéPole 1"/>
          <p:cNvSpPr txBox="1">
            <a:spLocks noChangeArrowheads="1"/>
          </p:cNvSpPr>
          <p:nvPr/>
        </p:nvSpPr>
        <p:spPr bwMode="auto">
          <a:xfrm>
            <a:off x="684213" y="620713"/>
            <a:ext cx="5472112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solidFill>
                  <a:srgbClr val="FF0000"/>
                </a:solidFill>
                <a:latin typeface="Calibri" pitchFamily="34" charset="0"/>
                <a:hlinkClick r:id="rId2"/>
              </a:rPr>
              <a:t>Použité zdroje obrázků</a:t>
            </a:r>
          </a:p>
          <a:p>
            <a:r>
              <a:rPr lang="cs-CZ" sz="1400">
                <a:latin typeface="Calibri" pitchFamily="34" charset="0"/>
              </a:rPr>
              <a:t>AUTOR NEUVEDEN, Autor Neuveden. </a:t>
            </a:r>
            <a:r>
              <a:rPr lang="cs-CZ" sz="1400" i="1">
                <a:latin typeface="Calibri" pitchFamily="34" charset="0"/>
              </a:rPr>
              <a:t>Stock.XCHNG</a:t>
            </a:r>
            <a:r>
              <a:rPr lang="cs-CZ" sz="1400">
                <a:latin typeface="Calibri" pitchFamily="34" charset="0"/>
              </a:rPr>
              <a:t> [online]. [cit. 28.12.2012]. </a:t>
            </a:r>
          </a:p>
          <a:p>
            <a:r>
              <a:rPr lang="cs-CZ" sz="1400">
                <a:latin typeface="Calibri" pitchFamily="34" charset="0"/>
              </a:rPr>
              <a:t>Dostupný na WWW: http://www.sxc.hu/</a:t>
            </a:r>
            <a:endParaRPr lang="cs-CZ" sz="1400">
              <a:latin typeface="Calibri" pitchFamily="34" charset="0"/>
              <a:hlinkClick r:id="rId3"/>
            </a:endParaRPr>
          </a:p>
          <a:p>
            <a:r>
              <a:rPr lang="cs-CZ" sz="1400">
                <a:latin typeface="Calibri" pitchFamily="34" charset="0"/>
                <a:hlinkClick r:id="rId2"/>
              </a:rPr>
              <a:t>http://www.sxc.hu/photo/1403829</a:t>
            </a:r>
            <a:r>
              <a:rPr lang="cs-CZ" sz="1400">
                <a:latin typeface="Calibri" pitchFamily="34" charset="0"/>
              </a:rPr>
              <a:t> řeka</a:t>
            </a:r>
          </a:p>
          <a:p>
            <a:r>
              <a:rPr lang="cs-CZ" sz="1400">
                <a:latin typeface="Calibri" pitchFamily="34" charset="0"/>
                <a:hlinkClick r:id="rId4"/>
              </a:rPr>
              <a:t>http://www.sxc.hu/photo/17911</a:t>
            </a:r>
            <a:r>
              <a:rPr lang="cs-CZ" sz="1400">
                <a:latin typeface="Calibri" pitchFamily="34" charset="0"/>
              </a:rPr>
              <a:t> mlha</a:t>
            </a:r>
          </a:p>
          <a:p>
            <a:r>
              <a:rPr lang="cs-CZ" sz="1400">
                <a:latin typeface="Calibri" pitchFamily="34" charset="0"/>
                <a:hlinkClick r:id="rId5"/>
              </a:rPr>
              <a:t>http://www.sxc.hu/photo/1402322</a:t>
            </a:r>
            <a:r>
              <a:rPr lang="cs-CZ" sz="1400">
                <a:latin typeface="Calibri" pitchFamily="34" charset="0"/>
              </a:rPr>
              <a:t> mrak</a:t>
            </a:r>
          </a:p>
          <a:p>
            <a:r>
              <a:rPr lang="cs-CZ" sz="1400">
                <a:latin typeface="Calibri" pitchFamily="34" charset="0"/>
                <a:hlinkClick r:id="rId6"/>
              </a:rPr>
              <a:t>http://www.sxc.hu/photo/1342139</a:t>
            </a:r>
            <a:r>
              <a:rPr lang="cs-CZ" sz="1400">
                <a:latin typeface="Calibri" pitchFamily="34" charset="0"/>
              </a:rPr>
              <a:t> kohoutek</a:t>
            </a:r>
          </a:p>
          <a:p>
            <a:r>
              <a:rPr lang="cs-CZ" sz="1400">
                <a:latin typeface="Calibri" pitchFamily="34" charset="0"/>
                <a:hlinkClick r:id="rId7"/>
              </a:rPr>
              <a:t>http://www.sxc.hu/photo/601256</a:t>
            </a:r>
            <a:r>
              <a:rPr lang="cs-CZ" sz="1400">
                <a:latin typeface="Calibri" pitchFamily="34" charset="0"/>
              </a:rPr>
              <a:t>  fontána</a:t>
            </a:r>
          </a:p>
          <a:p>
            <a:r>
              <a:rPr lang="cs-CZ" sz="1400">
                <a:latin typeface="Calibri" pitchFamily="34" charset="0"/>
                <a:hlinkClick r:id="rId8"/>
              </a:rPr>
              <a:t>http://www.sxc.hu/photo/1152683</a:t>
            </a:r>
            <a:r>
              <a:rPr lang="cs-CZ" sz="1400">
                <a:latin typeface="Calibri" pitchFamily="34" charset="0"/>
              </a:rPr>
              <a:t> rampouchy</a:t>
            </a:r>
          </a:p>
          <a:p>
            <a:r>
              <a:rPr lang="cs-CZ" sz="1400">
                <a:latin typeface="Calibri" pitchFamily="34" charset="0"/>
                <a:hlinkClick r:id="rId9"/>
              </a:rPr>
              <a:t>http://www.sxc.hu/photo/184175</a:t>
            </a:r>
            <a:r>
              <a:rPr lang="cs-CZ" sz="1400">
                <a:latin typeface="Calibri" pitchFamily="34" charset="0"/>
              </a:rPr>
              <a:t> mražák</a:t>
            </a:r>
          </a:p>
          <a:p>
            <a:r>
              <a:rPr lang="cs-CZ" sz="1400">
                <a:latin typeface="Calibri" pitchFamily="34" charset="0"/>
                <a:hlinkClick r:id="rId10"/>
              </a:rPr>
              <a:t>http://www.sxc.hu/photo/457373</a:t>
            </a:r>
            <a:r>
              <a:rPr lang="cs-CZ" sz="1400">
                <a:latin typeface="Calibri" pitchFamily="34" charset="0"/>
              </a:rPr>
              <a:t> hokej</a:t>
            </a:r>
          </a:p>
          <a:p>
            <a:r>
              <a:rPr lang="cs-CZ" sz="1400">
                <a:latin typeface="Calibri" pitchFamily="34" charset="0"/>
                <a:hlinkClick r:id="rId11"/>
              </a:rPr>
              <a:t>http://www.sxc.hu/photo/1101239</a:t>
            </a:r>
            <a:r>
              <a:rPr lang="cs-CZ" sz="1400">
                <a:latin typeface="Calibri" pitchFamily="34" charset="0"/>
              </a:rPr>
              <a:t> hřebík</a:t>
            </a:r>
          </a:p>
          <a:p>
            <a:r>
              <a:rPr lang="cs-CZ" sz="1400">
                <a:latin typeface="Calibri" pitchFamily="34" charset="0"/>
                <a:hlinkClick r:id="rId12"/>
              </a:rPr>
              <a:t>http://www.sxc.hu/photo/1363082</a:t>
            </a:r>
            <a:r>
              <a:rPr lang="cs-CZ" sz="1400">
                <a:latin typeface="Calibri" pitchFamily="34" charset="0"/>
              </a:rPr>
              <a:t> řetěz</a:t>
            </a:r>
          </a:p>
          <a:p>
            <a:r>
              <a:rPr lang="cs-CZ" sz="1400">
                <a:latin typeface="Calibri" pitchFamily="34" charset="0"/>
                <a:hlinkClick r:id="rId13"/>
              </a:rPr>
              <a:t>http://www.sxc.hu/photo/1343802</a:t>
            </a:r>
            <a:r>
              <a:rPr lang="cs-CZ" sz="1400">
                <a:latin typeface="Calibri" pitchFamily="34" charset="0"/>
              </a:rPr>
              <a:t> malý řetěz</a:t>
            </a:r>
          </a:p>
          <a:p>
            <a:r>
              <a:rPr lang="cs-CZ" sz="1400">
                <a:latin typeface="Calibri" pitchFamily="34" charset="0"/>
                <a:hlinkClick r:id="rId14"/>
              </a:rPr>
              <a:t>http://www.sxc.hu/photo/1400894</a:t>
            </a:r>
            <a:r>
              <a:rPr lang="cs-CZ" sz="1400">
                <a:latin typeface="Calibri" pitchFamily="34" charset="0"/>
              </a:rPr>
              <a:t> koleje</a:t>
            </a:r>
          </a:p>
          <a:p>
            <a:r>
              <a:rPr lang="cs-CZ" sz="1400">
                <a:latin typeface="Calibri" pitchFamily="34" charset="0"/>
                <a:hlinkClick r:id="rId15"/>
              </a:rPr>
              <a:t>http://www.sxc.hu/photo/1377008</a:t>
            </a:r>
            <a:r>
              <a:rPr lang="cs-CZ" sz="1400">
                <a:latin typeface="Calibri" pitchFamily="34" charset="0"/>
              </a:rPr>
              <a:t> letadlo</a:t>
            </a:r>
          </a:p>
          <a:p>
            <a:r>
              <a:rPr lang="cs-CZ" sz="1400">
                <a:latin typeface="Calibri" pitchFamily="34" charset="0"/>
                <a:hlinkClick r:id="rId16"/>
              </a:rPr>
              <a:t>http://www.sxc.hu/photo/422374</a:t>
            </a:r>
            <a:r>
              <a:rPr lang="cs-CZ" sz="1400">
                <a:latin typeface="Calibri" pitchFamily="34" charset="0"/>
              </a:rPr>
              <a:t> sponky</a:t>
            </a:r>
          </a:p>
          <a:p>
            <a:r>
              <a:rPr lang="cs-CZ" sz="1400">
                <a:latin typeface="Calibri" pitchFamily="34" charset="0"/>
                <a:hlinkClick r:id="rId17"/>
              </a:rPr>
              <a:t>http://www.sxc.hu/photo/561201</a:t>
            </a:r>
            <a:r>
              <a:rPr lang="cs-CZ" sz="1400">
                <a:latin typeface="Calibri" pitchFamily="34" charset="0"/>
              </a:rPr>
              <a:t> nůžky</a:t>
            </a:r>
          </a:p>
          <a:p>
            <a:r>
              <a:rPr lang="cs-CZ" sz="1400">
                <a:latin typeface="Calibri" pitchFamily="34" charset="0"/>
                <a:hlinkClick r:id="rId18"/>
              </a:rPr>
              <a:t>http://www.sxc.hu/photo/913600</a:t>
            </a:r>
            <a:r>
              <a:rPr lang="cs-CZ" sz="1400">
                <a:latin typeface="Calibri" pitchFamily="34" charset="0"/>
              </a:rPr>
              <a:t> nůž</a:t>
            </a:r>
          </a:p>
          <a:p>
            <a:r>
              <a:rPr lang="cs-CZ" sz="1400">
                <a:latin typeface="Calibri" pitchFamily="34" charset="0"/>
                <a:hlinkClick r:id="rId19"/>
              </a:rPr>
              <a:t>http://www.sxc.hu/photo/540894</a:t>
            </a:r>
            <a:r>
              <a:rPr lang="cs-CZ" sz="1400">
                <a:latin typeface="Calibri" pitchFamily="34" charset="0"/>
              </a:rPr>
              <a:t> kovář</a:t>
            </a:r>
          </a:p>
          <a:p>
            <a:r>
              <a:rPr lang="cs-CZ" sz="1400">
                <a:latin typeface="Calibri" pitchFamily="34" charset="0"/>
                <a:hlinkClick r:id="rId20"/>
              </a:rPr>
              <a:t>http://www.sxc.hu/photo/1403442</a:t>
            </a:r>
            <a:r>
              <a:rPr lang="cs-CZ" sz="1400">
                <a:latin typeface="Calibri" pitchFamily="34" charset="0"/>
              </a:rPr>
              <a:t> most</a:t>
            </a:r>
          </a:p>
          <a:p>
            <a:r>
              <a:rPr lang="cs-CZ" sz="1400">
                <a:latin typeface="Calibri" pitchFamily="34" charset="0"/>
                <a:hlinkClick r:id="rId21"/>
              </a:rPr>
              <a:t>http://www.sxc.hu/photo/676123</a:t>
            </a:r>
            <a:r>
              <a:rPr lang="cs-CZ" sz="1400">
                <a:latin typeface="Calibri" pitchFamily="34" charset="0"/>
              </a:rPr>
              <a:t> hřebík horký</a:t>
            </a:r>
          </a:p>
          <a:p>
            <a:r>
              <a:rPr lang="cs-CZ" sz="1400">
                <a:latin typeface="Calibri" pitchFamily="34" charset="0"/>
                <a:hlinkClick r:id="rId22"/>
              </a:rPr>
              <a:t>http://www.sxc.hu/photo/1243994</a:t>
            </a:r>
            <a:r>
              <a:rPr lang="cs-CZ" sz="1400">
                <a:latin typeface="Calibri" pitchFamily="34" charset="0"/>
              </a:rPr>
              <a:t> moře</a:t>
            </a:r>
          </a:p>
          <a:p>
            <a:r>
              <a:rPr lang="cs-CZ" sz="1400">
                <a:latin typeface="Calibri" pitchFamily="34" charset="0"/>
                <a:hlinkClick r:id="rId23"/>
              </a:rPr>
              <a:t>http://www.sxc.hu/photo/1133482</a:t>
            </a:r>
            <a:r>
              <a:rPr lang="cs-CZ" sz="1400">
                <a:latin typeface="Calibri" pitchFamily="34" charset="0"/>
              </a:rPr>
              <a:t> horký čaj</a:t>
            </a:r>
          </a:p>
          <a:p>
            <a:r>
              <a:rPr lang="cs-CZ" sz="1400">
                <a:latin typeface="Calibri" pitchFamily="34" charset="0"/>
              </a:rPr>
              <a:t>Další použité obrázky jsou výhradním vlastnictvím autorky DUM Aleny Kopřivové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541</TotalTime>
  <Words>380</Words>
  <Application>Microsoft Office PowerPoint</Application>
  <PresentationFormat>Předvádění na obrazovce (4:3)</PresentationFormat>
  <Paragraphs>117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Určování základních fyzikálních vlastností látek</vt:lpstr>
      <vt:lpstr>Jsme obklopeni různými látkami, které mají různé vlastnosti… VODA </vt:lpstr>
      <vt:lpstr>Prezentace aplikace PowerPoint</vt:lpstr>
      <vt:lpstr>Jsme obklopeni různými látkami, které mají různé vlastnosti… KOV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AK</dc:creator>
  <cp:lastModifiedBy>Učitel v PC učebně</cp:lastModifiedBy>
  <cp:revision>60</cp:revision>
  <dcterms:created xsi:type="dcterms:W3CDTF">2012-11-01T15:43:10Z</dcterms:created>
  <dcterms:modified xsi:type="dcterms:W3CDTF">2013-01-07T07:56:43Z</dcterms:modified>
</cp:coreProperties>
</file>