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>
        <p:scale>
          <a:sx n="78" d="100"/>
          <a:sy n="78" d="100"/>
        </p:scale>
        <p:origin x="-1140" y="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9723E51-5335-41FE-900A-DF4668874B92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7A02D66-965A-4EFC-BF1D-7F2E6BA9F87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11" Type="http://schemas.openxmlformats.org/officeDocument/2006/relationships/image" Target="../media/image20.png"/><Relationship Id="rId5" Type="http://schemas.openxmlformats.org/officeDocument/2006/relationships/image" Target="../media/image14.jpeg"/><Relationship Id="rId15" Type="http://schemas.openxmlformats.org/officeDocument/2006/relationships/image" Target="../media/image2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34.jpeg"/><Relationship Id="rId16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jpeg"/><Relationship Id="rId15" Type="http://schemas.openxmlformats.org/officeDocument/2006/relationships/image" Target="../media/image47.png"/><Relationship Id="rId10" Type="http://schemas.openxmlformats.org/officeDocument/2006/relationships/image" Target="../media/image42.png"/><Relationship Id="rId4" Type="http://schemas.openxmlformats.org/officeDocument/2006/relationships/image" Target="../media/image36.jpe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xc.hu/photo/1375068" TargetMode="External"/><Relationship Id="rId13" Type="http://schemas.openxmlformats.org/officeDocument/2006/relationships/hyperlink" Target="http://www.sxc.hu/photo/451623" TargetMode="External"/><Relationship Id="rId18" Type="http://schemas.openxmlformats.org/officeDocument/2006/relationships/hyperlink" Target="http://www.sxc.hu/photo/350931" TargetMode="External"/><Relationship Id="rId3" Type="http://schemas.openxmlformats.org/officeDocument/2006/relationships/hyperlink" Target="http://www.sxc.hu/photo/1167735" TargetMode="External"/><Relationship Id="rId7" Type="http://schemas.openxmlformats.org/officeDocument/2006/relationships/hyperlink" Target="http://www.sxc.hu/photo/26431" TargetMode="External"/><Relationship Id="rId12" Type="http://schemas.openxmlformats.org/officeDocument/2006/relationships/hyperlink" Target="http://www.sxc.hu/photo/1262339" TargetMode="External"/><Relationship Id="rId17" Type="http://schemas.openxmlformats.org/officeDocument/2006/relationships/hyperlink" Target="http://www.sxc.hu/photo/1081209" TargetMode="External"/><Relationship Id="rId2" Type="http://schemas.openxmlformats.org/officeDocument/2006/relationships/hyperlink" Target="http://www.sxc.hu/photo/883117" TargetMode="External"/><Relationship Id="rId16" Type="http://schemas.openxmlformats.org/officeDocument/2006/relationships/hyperlink" Target="http://www.sxc.hu/photo/105435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xc.hu/photo/1407744" TargetMode="External"/><Relationship Id="rId11" Type="http://schemas.openxmlformats.org/officeDocument/2006/relationships/hyperlink" Target="http://www.sxc.hu/photo/149546" TargetMode="External"/><Relationship Id="rId5" Type="http://schemas.openxmlformats.org/officeDocument/2006/relationships/hyperlink" Target="http://www.sxc.hu/photo/1200812" TargetMode="External"/><Relationship Id="rId15" Type="http://schemas.openxmlformats.org/officeDocument/2006/relationships/hyperlink" Target="http://www.sxc.hu/photo/645032" TargetMode="External"/><Relationship Id="rId10" Type="http://schemas.openxmlformats.org/officeDocument/2006/relationships/hyperlink" Target="http://www.sxc.hu/photo/1334437" TargetMode="External"/><Relationship Id="rId19" Type="http://schemas.openxmlformats.org/officeDocument/2006/relationships/hyperlink" Target="http://www.sxc.hu/photo/437960" TargetMode="External"/><Relationship Id="rId4" Type="http://schemas.openxmlformats.org/officeDocument/2006/relationships/hyperlink" Target="http://www.sxc.hu/photo/1237912" TargetMode="External"/><Relationship Id="rId9" Type="http://schemas.openxmlformats.org/officeDocument/2006/relationships/hyperlink" Target="http://www.sxc.hu/photo/979662" TargetMode="External"/><Relationship Id="rId14" Type="http://schemas.openxmlformats.org/officeDocument/2006/relationships/hyperlink" Target="http://www.sxc.hu/photo/133886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3615" y="1612134"/>
            <a:ext cx="7772400" cy="1780108"/>
          </a:xfrm>
        </p:spPr>
        <p:txBody>
          <a:bodyPr>
            <a:normAutofit/>
          </a:bodyPr>
          <a:lstStyle/>
          <a:p>
            <a:r>
              <a:rPr lang="cs-CZ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 kolem nás</a:t>
            </a:r>
            <a:endParaRPr lang="cs-CZ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 vody by nebyl život na Zemi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11960" y="2132856"/>
            <a:ext cx="3888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cs-CZ" dirty="0"/>
              <a:t>VY</a:t>
            </a:r>
            <a:r>
              <a:rPr lang="cs-CZ" dirty="0" smtClean="0"/>
              <a:t>__III/2__INOVACE__164</a:t>
            </a:r>
            <a:endParaRPr lang="cs-CZ" dirty="0"/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670925"/>
            <a:ext cx="3319145" cy="11671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445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043700"/>
              </p:ext>
            </p:extLst>
          </p:nvPr>
        </p:nvGraphicFramePr>
        <p:xfrm>
          <a:off x="1299024" y="1412776"/>
          <a:ext cx="6264696" cy="522401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{C4B1156A-380E-4F78-BDF5-A606A8083BF9}</a:tableStyleId>
              </a:tblPr>
              <a:tblGrid>
                <a:gridCol w="3132348"/>
                <a:gridCol w="3132348"/>
              </a:tblGrid>
              <a:tr h="3457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Autor DUM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Alena Kopřivová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  <a:tr h="164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Datum (období) vzniku DUM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  <a:latin typeface="Perpetua" pitchFamily="18" charset="0"/>
                        </a:rPr>
                        <a:t>27.12.2012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  <a:tr h="4940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Ročník a typ školy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  <a:latin typeface="Perpetua" pitchFamily="18" charset="0"/>
                        </a:rPr>
                        <a:t>9. </a:t>
                      </a: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ročník ZŠ speciální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  <a:tr h="6587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ŠVP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„Školou pro život“,   ze zákona č. 561/2004, vyhlášky č. 73/2005 a z RVP ZV žáků  v základní škole speciální.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  <a:tr h="4940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Vzdělávací oblast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  <a:latin typeface="Perpetua" pitchFamily="18" charset="0"/>
                        </a:rPr>
                        <a:t>Člověk</a:t>
                      </a:r>
                      <a:r>
                        <a:rPr lang="cs-CZ" sz="900" baseline="0" dirty="0" smtClean="0">
                          <a:effectLst/>
                          <a:latin typeface="Perpetua" pitchFamily="18" charset="0"/>
                        </a:rPr>
                        <a:t> a příroda</a:t>
                      </a:r>
                      <a:endParaRPr lang="cs-CZ" sz="900" dirty="0">
                        <a:effectLst/>
                        <a:latin typeface="Perpetua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  <a:tr h="630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Vzdělávací obor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effectLst/>
                          <a:latin typeface="Perpetua" pitchFamily="18" charset="0"/>
                        </a:rPr>
                        <a:t>Člověk</a:t>
                      </a:r>
                      <a:r>
                        <a:rPr lang="cs-CZ" sz="900" baseline="0" dirty="0" smtClean="0">
                          <a:effectLst/>
                          <a:latin typeface="Perpetua" pitchFamily="18" charset="0"/>
                        </a:rPr>
                        <a:t> a příroda</a:t>
                      </a:r>
                      <a:endParaRPr lang="cs-CZ" sz="900" dirty="0" smtClean="0">
                        <a:effectLst/>
                        <a:latin typeface="Perpetua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effectLst/>
                        <a:latin typeface="Perpetua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  <a:tr h="4940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  <a:latin typeface="Perpetua" pitchFamily="18" charset="0"/>
                        </a:rPr>
                        <a:t>Vyučovací předmět</a:t>
                      </a:r>
                      <a:endParaRPr lang="cs-CZ" sz="90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effectLst/>
                          <a:latin typeface="Perpetua" pitchFamily="18" charset="0"/>
                        </a:rPr>
                        <a:t>Člověk</a:t>
                      </a:r>
                      <a:r>
                        <a:rPr lang="cs-CZ" sz="900" baseline="0" dirty="0" smtClean="0">
                          <a:effectLst/>
                          <a:latin typeface="Perpetua" pitchFamily="18" charset="0"/>
                        </a:rPr>
                        <a:t> a příroda</a:t>
                      </a:r>
                      <a:endParaRPr lang="cs-CZ" sz="900" dirty="0" smtClean="0">
                        <a:effectLst/>
                        <a:latin typeface="Perpetua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  <a:tr h="3102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  <a:latin typeface="Perpetua" pitchFamily="18" charset="0"/>
                        </a:rPr>
                        <a:t>Téma (klíčová slova)</a:t>
                      </a:r>
                      <a:endParaRPr lang="cs-CZ" sz="90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  <a:latin typeface="Perpetua" pitchFamily="18" charset="0"/>
                          <a:ea typeface="Times New Roman"/>
                        </a:rPr>
                        <a:t>Voda v přírodě, voda pitná, užitková, odpadní, potřebnost vody, ochrana vodních zdrojů, znečišťování vody.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  <a:tr h="4940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  <a:latin typeface="Perpetua" pitchFamily="18" charset="0"/>
                        </a:rPr>
                        <a:t>Očekávaný výstup</a:t>
                      </a:r>
                      <a:endParaRPr lang="cs-CZ" sz="90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baseline="0" dirty="0" smtClean="0">
                          <a:effectLst/>
                          <a:latin typeface="Perpetua" pitchFamily="18" charset="0"/>
                        </a:rPr>
                        <a:t> Žák se seznámí s důležitostí vody pro život na Zemi.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  <a:tr h="1647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  <a:latin typeface="Perpetua" pitchFamily="18" charset="0"/>
                        </a:rPr>
                        <a:t>Druh učebního materiálu</a:t>
                      </a:r>
                      <a:endParaRPr lang="cs-CZ" sz="90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900" u="none" strike="noStrike" kern="1200" baseline="0" dirty="0" smtClean="0">
                          <a:latin typeface="Perpetua" pitchFamily="18" charset="0"/>
                        </a:rPr>
                        <a:t>Prezentace PowerPoint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  <a:tr h="4702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  <a:latin typeface="Perpetua" pitchFamily="18" charset="0"/>
                        </a:rPr>
                        <a:t>Anotace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  <a:latin typeface="Perpetua" pitchFamily="18" charset="0"/>
                        </a:rPr>
                        <a:t>(popis způsobu použití)</a:t>
                      </a:r>
                      <a:endParaRPr lang="cs-CZ" sz="90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latin typeface="Perpetua" pitchFamily="18" charset="0"/>
                        </a:rPr>
                        <a:t>Žák sleduje prezentaci učitele předváděnou na interaktivní tabuli, poslouchá výklad, zapojuje se do diskuze, odpovídá na otázky související s prezentací. 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  <a:tr h="4940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  <a:latin typeface="Perpetua" pitchFamily="18" charset="0"/>
                        </a:rPr>
                        <a:t>Velikost</a:t>
                      </a:r>
                      <a:endParaRPr lang="cs-CZ" sz="90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  <a:latin typeface="Perpetua" pitchFamily="18" charset="0"/>
                        </a:rPr>
                        <a:t>6,22 MB</a:t>
                      </a:r>
                      <a:r>
                        <a:rPr lang="cs-CZ" sz="900" dirty="0">
                          <a:effectLst/>
                          <a:latin typeface="Perpetua" pitchFamily="18" charset="0"/>
                        </a:rPr>
                        <a:t> </a:t>
                      </a:r>
                      <a:endParaRPr lang="cs-CZ" sz="900" dirty="0">
                        <a:effectLst/>
                        <a:latin typeface="Perpetua" pitchFamily="18" charset="0"/>
                        <a:ea typeface="Times New Roman"/>
                      </a:endParaRPr>
                    </a:p>
                  </a:txBody>
                  <a:tcPr marL="52944" marR="52944" marT="0" marB="0" anchor="ctr"/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116632"/>
            <a:ext cx="3319145" cy="11671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87148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3058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Voda v přírodě</a:t>
            </a:r>
            <a:endParaRPr lang="cs-CZ" dirty="0"/>
          </a:p>
        </p:txBody>
      </p:sp>
      <p:pic>
        <p:nvPicPr>
          <p:cNvPr id="1072" name="Picture 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54212"/>
            <a:ext cx="2443908" cy="1830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rosy kapk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96" y="1122590"/>
            <a:ext cx="246852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arangahake Riv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52" y="3284984"/>
            <a:ext cx="2696716" cy="296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arsh Okolní Fyvie Hra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749" y="2874541"/>
            <a:ext cx="2668660" cy="1903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Vodní kapk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481" y="1092114"/>
            <a:ext cx="2857500" cy="1758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iver Nes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773" y="4558808"/>
            <a:ext cx="241293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pláž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686290"/>
            <a:ext cx="2014042" cy="256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52" descr="fauce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663" y="4533229"/>
            <a:ext cx="1363288" cy="2024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745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Máme vodu pitnou, užitkovou a odpadní</a:t>
            </a:r>
            <a:endParaRPr lang="cs-CZ" sz="3200" dirty="0"/>
          </a:p>
        </p:txBody>
      </p:sp>
      <p:pic>
        <p:nvPicPr>
          <p:cNvPr id="2054" name="Picture 6" descr="Vegetable so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49" y="3053606"/>
            <a:ext cx="1875573" cy="1413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Bathro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204" y="1216935"/>
            <a:ext cx="2089415" cy="15670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washing mach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81" y="3053606"/>
            <a:ext cx="1489666" cy="1986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Swimming poo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047" y="1216935"/>
            <a:ext cx="1980407" cy="1313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Hand Washing Ca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278" y="3207583"/>
            <a:ext cx="1916710" cy="12714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615" y="1216935"/>
            <a:ext cx="1109114" cy="1663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5" name="Picture 27" descr="Garden wateri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135" y="2663394"/>
            <a:ext cx="1902311" cy="14013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Bucke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01" y="5177574"/>
            <a:ext cx="1808613" cy="1428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After wastewater has been disi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998" y="4503484"/>
            <a:ext cx="2149378" cy="16120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17" y="1465339"/>
            <a:ext cx="1589390" cy="1198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Sklenice vody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999" y="1280602"/>
            <a:ext cx="1194808" cy="16569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urkish Černý čaj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007" y="3201167"/>
            <a:ext cx="1240139" cy="16910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Vhodný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26" y="4554523"/>
            <a:ext cx="1679998" cy="2265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toka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580" y="4867680"/>
            <a:ext cx="2487704" cy="168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21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000"/>
                            </p:stCondLst>
                            <p:childTnLst>
                              <p:par>
                                <p:cTn id="5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4000"/>
                            </p:stCondLst>
                            <p:childTnLst>
                              <p:par>
                                <p:cTn id="5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6000"/>
                            </p:stCondLst>
                            <p:childTnLst>
                              <p:par>
                                <p:cTn id="5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8000"/>
                            </p:stCondLst>
                            <p:childTnLst>
                              <p:par>
                                <p:cTn id="6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ars - HD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610" y="4863787"/>
            <a:ext cx="1994063" cy="14955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Vodu nutně potřebujeme pro život, ale málo si jí vážíme…</a:t>
            </a:r>
            <a:endParaRPr lang="cs-CZ" sz="3600" dirty="0"/>
          </a:p>
        </p:txBody>
      </p:sp>
      <p:pic>
        <p:nvPicPr>
          <p:cNvPr id="1036" name="Picture 12" descr="old ty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23" y="1381059"/>
            <a:ext cx="2290604" cy="16339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RC c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150" y="1612133"/>
            <a:ext cx="2114909" cy="1402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ndustria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102" y="2062523"/>
            <a:ext cx="285750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Nile Soda Po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618" y="1043676"/>
            <a:ext cx="1774709" cy="1325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Old ship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046095"/>
            <a:ext cx="1989547" cy="14855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Boyish trick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77" y="3138847"/>
            <a:ext cx="2857500" cy="16573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Pollutio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6" y="3367448"/>
            <a:ext cx="1819275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Traffic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851" y="3674124"/>
            <a:ext cx="1895475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546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8" name="Picture 16" descr="drinking be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985" y="1222645"/>
            <a:ext cx="1617828" cy="1213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hot d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722" y="2645354"/>
            <a:ext cx="2232248" cy="16741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Big Drink for Small Do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885" y="1015117"/>
            <a:ext cx="2188780" cy="1444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4" name="Picture 32" descr="landscap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846" y="1397313"/>
            <a:ext cx="1853376" cy="1235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2" name="Picture 4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26" y="4905700"/>
            <a:ext cx="2484314" cy="16562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3" name="Picture 4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278" y="4139127"/>
            <a:ext cx="1446658" cy="12881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4" name="Picture 4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85" y="2578428"/>
            <a:ext cx="2412137" cy="18080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6" name="Picture 4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957" y="4813698"/>
            <a:ext cx="2584356" cy="19371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17" name="Picture 4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85" y="861458"/>
            <a:ext cx="1619321" cy="1519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118" name="Picture 4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936" y="3843115"/>
            <a:ext cx="2376302" cy="1584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20" name="Picture 4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471" y="2178904"/>
            <a:ext cx="2030672" cy="14980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1" name="Picture 3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899" y="5399970"/>
            <a:ext cx="1971036" cy="13128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22" name="Picture 5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840794" y="5356377"/>
            <a:ext cx="1296586" cy="1438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21" name="Picture 49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167" y="376941"/>
            <a:ext cx="1225494" cy="2178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Bez vody by nebyl život na Zemi. Vodu potřebují všechny živé organismy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026" name="Picture 2" descr="Fly Agaric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104" y="2601089"/>
            <a:ext cx="1471351" cy="203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93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000"/>
                            </p:stCondLst>
                            <p:childTnLst>
                              <p:par>
                                <p:cTn id="5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4000"/>
                            </p:stCondLst>
                            <p:childTnLst>
                              <p:par>
                                <p:cTn id="5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6000"/>
                            </p:stCondLst>
                            <p:childTnLst>
                              <p:par>
                                <p:cTn id="5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8000"/>
                            </p:stCondLst>
                            <p:childTnLst>
                              <p:par>
                                <p:cTn id="6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Eilat, Isra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78201"/>
            <a:ext cx="3069042" cy="2891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o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265187"/>
            <a:ext cx="3038206" cy="24041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withered sunflowe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16389"/>
            <a:ext cx="3744416" cy="2646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ese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477" y="3645024"/>
            <a:ext cx="2999373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Lifeless trees on parched land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055544"/>
            <a:ext cx="4910414" cy="32096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 bez vody by byl smutný…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763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" y="44624"/>
            <a:ext cx="9036495" cy="6773387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1652" y="44624"/>
            <a:ext cx="7394764" cy="93600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Važme si vody, starejme se o její čistotu! </a:t>
            </a:r>
            <a:b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Voda znamená život!</a:t>
            </a:r>
            <a:endParaRPr lang="cs-CZ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3795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07639" y="517803"/>
            <a:ext cx="5961760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b="1" dirty="0" smtClean="0">
                <a:solidFill>
                  <a:srgbClr val="FF0000"/>
                </a:solidFill>
              </a:rPr>
              <a:t>Použité zdroje obrázků</a:t>
            </a:r>
          </a:p>
          <a:p>
            <a:r>
              <a:rPr lang="cs-CZ" sz="1400" dirty="0" smtClean="0"/>
              <a:t>AUTOR </a:t>
            </a:r>
            <a:r>
              <a:rPr lang="cs-CZ" sz="1400" dirty="0"/>
              <a:t>NEUVEDEN, Autor Neuveden. </a:t>
            </a:r>
            <a:r>
              <a:rPr lang="cs-CZ" sz="1400" i="1" dirty="0" err="1"/>
              <a:t>Stock.XCHNG</a:t>
            </a:r>
            <a:r>
              <a:rPr lang="cs-CZ" sz="1400" dirty="0"/>
              <a:t> [online]. [cit. 28.12.2012]. </a:t>
            </a:r>
            <a:endParaRPr lang="cs-CZ" sz="1400" dirty="0" smtClean="0"/>
          </a:p>
          <a:p>
            <a:r>
              <a:rPr lang="cs-CZ" sz="1400" dirty="0" smtClean="0"/>
              <a:t>Dostupný </a:t>
            </a:r>
            <a:r>
              <a:rPr lang="cs-CZ" sz="1400" dirty="0"/>
              <a:t>na WWW: http://www.sxc.hu/</a:t>
            </a:r>
            <a:endParaRPr lang="cs-CZ" sz="1400" dirty="0" smtClean="0">
              <a:hlinkClick r:id="rId2"/>
            </a:endParaRPr>
          </a:p>
          <a:p>
            <a:r>
              <a:rPr lang="cs-CZ" sz="1400" dirty="0" smtClean="0">
                <a:hlinkClick r:id="rId2"/>
              </a:rPr>
              <a:t>http</a:t>
            </a:r>
            <a:r>
              <a:rPr lang="cs-CZ" sz="1400" dirty="0">
                <a:hlinkClick r:id="rId2"/>
              </a:rPr>
              <a:t>://</a:t>
            </a:r>
            <a:r>
              <a:rPr lang="cs-CZ" sz="1400" dirty="0" smtClean="0">
                <a:hlinkClick r:id="rId2"/>
              </a:rPr>
              <a:t>www.sxc.hu/photo/883117</a:t>
            </a:r>
            <a:r>
              <a:rPr lang="cs-CZ" sz="1400" dirty="0" smtClean="0"/>
              <a:t> rosa</a:t>
            </a:r>
          </a:p>
          <a:p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www.sxc.hu/photo/1167735</a:t>
            </a:r>
            <a:r>
              <a:rPr lang="cs-CZ" sz="1400" dirty="0" smtClean="0"/>
              <a:t> - potok</a:t>
            </a:r>
          </a:p>
          <a:p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www.sxc.hu/photo/1237912</a:t>
            </a:r>
            <a:r>
              <a:rPr lang="cs-CZ" sz="1400" dirty="0" smtClean="0"/>
              <a:t> jezero</a:t>
            </a:r>
          </a:p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www.sxc.hu/photo/1200812</a:t>
            </a:r>
            <a:r>
              <a:rPr lang="cs-CZ" sz="1400" dirty="0" smtClean="0"/>
              <a:t> déšť</a:t>
            </a:r>
          </a:p>
          <a:p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www.sxc.hu/photo/1407744</a:t>
            </a:r>
            <a:r>
              <a:rPr lang="cs-CZ" sz="1400" dirty="0" smtClean="0"/>
              <a:t> řeka</a:t>
            </a:r>
          </a:p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www.sxc.hu/photo/26431</a:t>
            </a:r>
            <a:r>
              <a:rPr lang="cs-CZ" sz="1400" dirty="0" smtClean="0"/>
              <a:t> pramen</a:t>
            </a:r>
          </a:p>
          <a:p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www.sxc.hu/photo/1375068</a:t>
            </a:r>
            <a:r>
              <a:rPr lang="cs-CZ" sz="1400" dirty="0" smtClean="0"/>
              <a:t> moře</a:t>
            </a:r>
          </a:p>
          <a:p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www.sxc.hu/photo/979662</a:t>
            </a:r>
            <a:r>
              <a:rPr lang="cs-CZ" sz="1400" dirty="0" smtClean="0"/>
              <a:t> sklenice vody</a:t>
            </a:r>
          </a:p>
          <a:p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www.sxc.hu/photo/1334437</a:t>
            </a:r>
            <a:r>
              <a:rPr lang="cs-CZ" sz="1400" dirty="0" smtClean="0"/>
              <a:t> čaj</a:t>
            </a:r>
          </a:p>
          <a:p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www.sxc.hu/photo/149546</a:t>
            </a:r>
            <a:r>
              <a:rPr lang="cs-CZ" sz="1400" dirty="0" smtClean="0"/>
              <a:t> vana</a:t>
            </a:r>
          </a:p>
          <a:p>
            <a:r>
              <a:rPr lang="cs-CZ" sz="1400" dirty="0">
                <a:hlinkClick r:id="rId12"/>
              </a:rPr>
              <a:t>http://</a:t>
            </a:r>
            <a:r>
              <a:rPr lang="cs-CZ" sz="1400" dirty="0" smtClean="0">
                <a:hlinkClick r:id="rId12"/>
              </a:rPr>
              <a:t>www.sxc.hu/photo/1262339</a:t>
            </a:r>
            <a:r>
              <a:rPr lang="cs-CZ" sz="1400" dirty="0" smtClean="0"/>
              <a:t> bazén</a:t>
            </a:r>
          </a:p>
          <a:p>
            <a:r>
              <a:rPr lang="cs-CZ" sz="1400" dirty="0">
                <a:hlinkClick r:id="rId13"/>
              </a:rPr>
              <a:t>http://</a:t>
            </a:r>
            <a:r>
              <a:rPr lang="cs-CZ" sz="1400" dirty="0" smtClean="0">
                <a:hlinkClick r:id="rId13"/>
              </a:rPr>
              <a:t>www.sxc.hu/photo/451623</a:t>
            </a:r>
            <a:r>
              <a:rPr lang="cs-CZ" sz="1400" dirty="0" smtClean="0"/>
              <a:t> pračka</a:t>
            </a:r>
          </a:p>
          <a:p>
            <a:r>
              <a:rPr lang="cs-CZ" sz="1400" dirty="0">
                <a:hlinkClick r:id="rId14"/>
              </a:rPr>
              <a:t>http://</a:t>
            </a:r>
            <a:r>
              <a:rPr lang="cs-CZ" sz="1400" dirty="0" smtClean="0">
                <a:hlinkClick r:id="rId14"/>
              </a:rPr>
              <a:t>www.sxc.hu/photo/1338869</a:t>
            </a:r>
            <a:r>
              <a:rPr lang="cs-CZ" sz="1400" dirty="0" smtClean="0"/>
              <a:t> polévka</a:t>
            </a:r>
          </a:p>
          <a:p>
            <a:r>
              <a:rPr lang="cs-CZ" sz="1400" dirty="0">
                <a:hlinkClick r:id="rId15"/>
              </a:rPr>
              <a:t>http://</a:t>
            </a:r>
            <a:r>
              <a:rPr lang="cs-CZ" sz="1400" dirty="0" smtClean="0">
                <a:hlinkClick r:id="rId15"/>
              </a:rPr>
              <a:t>www.sxc.hu/photo/645032</a:t>
            </a:r>
            <a:r>
              <a:rPr lang="cs-CZ" sz="1400" dirty="0" smtClean="0"/>
              <a:t> auto</a:t>
            </a:r>
          </a:p>
          <a:p>
            <a:r>
              <a:rPr lang="cs-CZ" sz="1400" dirty="0">
                <a:hlinkClick r:id="rId16"/>
              </a:rPr>
              <a:t>http://</a:t>
            </a:r>
            <a:r>
              <a:rPr lang="cs-CZ" sz="1400" dirty="0" smtClean="0">
                <a:hlinkClick r:id="rId16"/>
              </a:rPr>
              <a:t>www.sxc.hu/photo/1054356</a:t>
            </a:r>
            <a:r>
              <a:rPr lang="cs-CZ" sz="1400" dirty="0" smtClean="0"/>
              <a:t> hadice</a:t>
            </a:r>
          </a:p>
          <a:p>
            <a:r>
              <a:rPr lang="cs-CZ" sz="1400" dirty="0">
                <a:hlinkClick r:id="rId17"/>
              </a:rPr>
              <a:t>http://</a:t>
            </a:r>
            <a:r>
              <a:rPr lang="cs-CZ" sz="1400" dirty="0" smtClean="0">
                <a:hlinkClick r:id="rId17"/>
              </a:rPr>
              <a:t>www.sxc.hu/photo/1081209</a:t>
            </a:r>
            <a:r>
              <a:rPr lang="cs-CZ" sz="1400" dirty="0" smtClean="0"/>
              <a:t> myčka</a:t>
            </a:r>
          </a:p>
          <a:p>
            <a:r>
              <a:rPr lang="cs-CZ" sz="1400" dirty="0">
                <a:hlinkClick r:id="rId18"/>
              </a:rPr>
              <a:t>http://</a:t>
            </a:r>
            <a:r>
              <a:rPr lang="cs-CZ" sz="1400" dirty="0" smtClean="0">
                <a:hlinkClick r:id="rId18"/>
              </a:rPr>
              <a:t>www.sxc.hu/photo/350931</a:t>
            </a:r>
            <a:r>
              <a:rPr lang="cs-CZ" sz="1400" dirty="0" smtClean="0"/>
              <a:t> vědro</a:t>
            </a:r>
          </a:p>
          <a:p>
            <a:r>
              <a:rPr lang="cs-CZ" sz="1400" dirty="0">
                <a:hlinkClick r:id="rId19"/>
              </a:rPr>
              <a:t>http://</a:t>
            </a:r>
            <a:r>
              <a:rPr lang="cs-CZ" sz="1400" dirty="0" smtClean="0">
                <a:hlinkClick r:id="rId19"/>
              </a:rPr>
              <a:t>www.sxc.hu/photo/437960</a:t>
            </a:r>
            <a:r>
              <a:rPr lang="cs-CZ" sz="1400" dirty="0" smtClean="0"/>
              <a:t> kanalizace</a:t>
            </a:r>
          </a:p>
          <a:p>
            <a:r>
              <a:rPr lang="cs-CZ" sz="1400" dirty="0" smtClean="0"/>
              <a:t>Ostatní prezentované obrázky jsou výhradním vlastnictvím autorky DUM </a:t>
            </a:r>
          </a:p>
          <a:p>
            <a:r>
              <a:rPr lang="cs-CZ" sz="1400" dirty="0" smtClean="0"/>
              <a:t>Aleny Kopřivové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379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533</TotalTime>
  <Words>161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Voda kolem nás</vt:lpstr>
      <vt:lpstr>Prezentace aplikace PowerPoint</vt:lpstr>
      <vt:lpstr>Voda v přírodě</vt:lpstr>
      <vt:lpstr>Máme vodu pitnou, užitkovou a odpadní</vt:lpstr>
      <vt:lpstr>Vodu nutně potřebujeme pro život, ale málo si jí vážíme…</vt:lpstr>
      <vt:lpstr>Bez vody by nebyl život na Zemi. Vodu potřebují všechny živé organismy.</vt:lpstr>
      <vt:lpstr>Život bez vody by byl smutný…</vt:lpstr>
      <vt:lpstr>Važme si vody, starejme se o její čistotu!  Voda znamená život!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Voda kolem nás</dc:title>
  <dc:creator>AK</dc:creator>
  <cp:lastModifiedBy>Učitel v PC učebně</cp:lastModifiedBy>
  <cp:revision>58</cp:revision>
  <dcterms:created xsi:type="dcterms:W3CDTF">2012-10-28T16:15:37Z</dcterms:created>
  <dcterms:modified xsi:type="dcterms:W3CDTF">2013-01-07T07:57:31Z</dcterms:modified>
</cp:coreProperties>
</file>