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71" r:id="rId3"/>
    <p:sldId id="259" r:id="rId4"/>
    <p:sldId id="266" r:id="rId5"/>
    <p:sldId id="267" r:id="rId6"/>
    <p:sldId id="268" r:id="rId7"/>
    <p:sldId id="269" r:id="rId8"/>
    <p:sldId id="270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6600"/>
    <a:srgbClr val="99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2D9630-DDF0-4747-B602-DC34E0DE8C98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B6EF2-A40E-40CD-A274-7B5C6A9007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2602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B6EF2-A40E-40CD-A274-7B5C6A90074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8E303-35AA-4456-BF7B-6DECA7CECAD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ECC56-09F7-4CB5-8664-2CB8E3371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D45FD-4E26-4CF8-A2F1-99EE5AD8F86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64763-8D54-41A1-BE31-28A51E1AD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C03A-1ACD-422B-9161-D49464A24945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A7420-5887-4438-B0A7-02AA8EF00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884CB-6928-4D03-9326-84888E5BE7B3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BF1C8-B5B6-417F-9A3F-B75139B56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EC455-5C27-4209-BD16-C4B6B597F1C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80080-3D65-426B-A635-8E4B27523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C2A9C-64C0-4259-8692-16FF6BCEA90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40E11-6A99-4AC3-AC0E-8B0C9EEEC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72148-BB98-47C6-A0A7-951A08E6588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B41DD-3825-4A8B-AE71-2B2DE0D1E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94D0A-C91F-4166-A31E-DFA6E00E6D7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8B275-67C5-4E21-BC3A-82F07422F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30929-5623-4EB8-A8EC-CCCB291777C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7E55A-D3F6-4C1C-9725-AB7CE34C7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4288C-157E-4B36-8427-DF09CC32BA3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C0AD0-8D08-4310-8818-76554E8DB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204A9-24BC-4BB1-A4E2-A1AB0E82F1B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721FB-2678-45E4-8BD2-C77A85DB1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852397-9DAE-4945-AC1C-07E84FE4612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60851D-AD73-449B-B618-BE502D0FA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5/Sykora_konadra1.jpg" TargetMode="External"/><Relationship Id="rId2" Type="http://schemas.openxmlformats.org/officeDocument/2006/relationships/hyperlink" Target="http://cs.wikipedia.org/wiki/Soubor:White_Stork_(Ciconia_ciconi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ropean_Starling_2006.jpg" TargetMode="External"/><Relationship Id="rId5" Type="http://schemas.openxmlformats.org/officeDocument/2006/relationships/hyperlink" Target="http://cs.wikipedia.org/wiki/Soubor:Anser_anser_1_(Piotr_Kuczynski).jpg" TargetMode="External"/><Relationship Id="rId4" Type="http://schemas.openxmlformats.org/officeDocument/2006/relationships/hyperlink" Target="http://upload.wikimedia.org/wikipedia/commons/1/11/Two_Swans_In_Wa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-27384"/>
            <a:ext cx="9144000" cy="599916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336104" y="1886967"/>
            <a:ext cx="7772400" cy="1470025"/>
          </a:xfrm>
          <a:prstGeom prst="rect">
            <a:avLst/>
          </a:prstGeo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150" normalizeH="0" baseline="0" noProof="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PTÁCI</a:t>
            </a:r>
            <a:r>
              <a:rPr kumimoji="0" lang="cs-CZ" sz="4800" b="1" i="0" u="none" strike="noStrike" kern="1200" cap="none" spc="150" normalizeH="0" noProof="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 EKOSYSTÉMECH</a:t>
            </a:r>
            <a:endParaRPr kumimoji="0" lang="cs-CZ" sz="4800" b="1" i="0" u="none" strike="noStrike" kern="1200" cap="none" spc="150" normalizeH="0" baseline="0" noProof="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6932" y="6000170"/>
            <a:ext cx="3510136" cy="85782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5496" y="4365104"/>
            <a:ext cx="8064500" cy="1990725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Základní škola a mateřská škola </a:t>
            </a:r>
            <a:r>
              <a:rPr kumimoji="0" lang="cs-CZ" sz="1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Nesovice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příspěvková organizace; CZ.1.07/1.4.00/21.1167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III/2 Inovace a zkvalitnění výuky prostřednictvím ICT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VY_32_Inovace_02_Ptáci</a:t>
            </a:r>
            <a:r>
              <a:rPr kumimoji="0" lang="cs-CZ" sz="14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 ekosystémech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Žáci se seznámí s některými druhy ptáků</a:t>
            </a:r>
            <a:r>
              <a:rPr kumimoji="0" lang="cs-CZ" sz="14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vybraných ekosystémů.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Mgr. Iva Hanáková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Žáci se seznámí s vybranými druhy ptáků v daných ekosystémech. Přiřadí název ptáka k obrázku.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</a:t>
            </a:r>
            <a:r>
              <a:rPr lang="cs-CZ" smtClean="0"/>
              <a:t>	Prvouka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ČÁP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pic>
        <p:nvPicPr>
          <p:cNvPr id="5" name="Zástupný symbol pro obrázek 4" descr="čáp 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2852936"/>
            <a:ext cx="4536504" cy="3402378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HO UVIDÍME?</a:t>
            </a:r>
          </a:p>
          <a:p>
            <a:pPr lvl="1"/>
            <a:r>
              <a:rPr lang="cs-CZ" dirty="0" smtClean="0"/>
              <a:t>NA POLI A NA LOUCE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MYŠI, ŽÁBY, JEŠTĚRKY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HUSA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JI UVIDÍME?</a:t>
            </a:r>
          </a:p>
          <a:p>
            <a:pPr lvl="1"/>
            <a:r>
              <a:rPr lang="cs-CZ" dirty="0" smtClean="0"/>
              <a:t>U VODY (RYBNÍKY, JEZERA)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TRÁVA, PŠENICE, KLASY</a:t>
            </a:r>
            <a:endParaRPr lang="cs-CZ" dirty="0"/>
          </a:p>
        </p:txBody>
      </p:sp>
      <p:pic>
        <p:nvPicPr>
          <p:cNvPr id="7" name="Zástupný symbol pro obrázek 4" descr="hus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050958"/>
            <a:ext cx="4248472" cy="3186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KOS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HO UVIDÍME?</a:t>
            </a:r>
          </a:p>
          <a:p>
            <a:pPr lvl="1"/>
            <a:r>
              <a:rPr lang="cs-CZ" dirty="0" smtClean="0"/>
              <a:t>LOUKA, PARK, ZAHRADA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ŽIŽALY, SLIMÁK, MOUCHY</a:t>
            </a:r>
            <a:endParaRPr lang="cs-CZ" dirty="0"/>
          </a:p>
        </p:txBody>
      </p:sp>
      <p:pic>
        <p:nvPicPr>
          <p:cNvPr id="5" name="Zástupný symbol pro obrázek 4" descr="ko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3748" y="2996952"/>
            <a:ext cx="4536504" cy="3402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LABUŤ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JI UVIDÍME?</a:t>
            </a:r>
          </a:p>
          <a:p>
            <a:pPr lvl="1"/>
            <a:r>
              <a:rPr lang="cs-CZ" dirty="0" smtClean="0"/>
              <a:t>RYBNÍK, JEZERO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TRÁVA, OBILOVINY</a:t>
            </a:r>
            <a:endParaRPr lang="cs-CZ" dirty="0"/>
          </a:p>
        </p:txBody>
      </p:sp>
      <p:pic>
        <p:nvPicPr>
          <p:cNvPr id="7" name="Zástupný symbol pro obrázek 4" descr="labuť.jpg"/>
          <p:cNvPicPr>
            <a:picLocks noChangeAspect="1"/>
          </p:cNvPicPr>
          <p:nvPr/>
        </p:nvPicPr>
        <p:blipFill>
          <a:blip r:embed="rId2" cstate="print"/>
          <a:srcRect t="21875" b="21875"/>
          <a:stretch>
            <a:fillRect/>
          </a:stretch>
        </p:blipFill>
        <p:spPr bwMode="auto">
          <a:xfrm>
            <a:off x="2447764" y="3050958"/>
            <a:ext cx="4248472" cy="3186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SÝKORA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JI UVIDÍME?</a:t>
            </a:r>
          </a:p>
          <a:p>
            <a:pPr lvl="1"/>
            <a:r>
              <a:rPr lang="cs-CZ" dirty="0" smtClean="0"/>
              <a:t>ZAHRADA, PARK, LES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MOUCHY, MŮRY, BROUKY, KOMÁRY</a:t>
            </a:r>
            <a:endParaRPr lang="cs-CZ" dirty="0"/>
          </a:p>
        </p:txBody>
      </p:sp>
      <p:pic>
        <p:nvPicPr>
          <p:cNvPr id="5" name="Zástupný symbol pro obrázek 4" descr="Sykora_konadra1.jpg"/>
          <p:cNvPicPr>
            <a:picLocks noChangeAspect="1"/>
          </p:cNvPicPr>
          <p:nvPr/>
        </p:nvPicPr>
        <p:blipFill>
          <a:blip r:embed="rId2" cstate="print"/>
          <a:srcRect l="3500" r="3500"/>
          <a:stretch>
            <a:fillRect/>
          </a:stretch>
        </p:blipFill>
        <p:spPr bwMode="auto">
          <a:xfrm>
            <a:off x="2447764" y="3050958"/>
            <a:ext cx="4248472" cy="3186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</a:rPr>
              <a:t>ŠPAČEK</a:t>
            </a:r>
            <a:endParaRPr lang="cs-CZ" sz="7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79512" y="1600200"/>
            <a:ext cx="8507288" cy="4525963"/>
          </a:xfrm>
        </p:spPr>
        <p:txBody>
          <a:bodyPr numCol="2"/>
          <a:lstStyle/>
          <a:p>
            <a:r>
              <a:rPr lang="cs-CZ" b="1" dirty="0" smtClean="0">
                <a:solidFill>
                  <a:srgbClr val="FFFF00"/>
                </a:solidFill>
              </a:rPr>
              <a:t>KDE HO UVIDÍME?</a:t>
            </a:r>
          </a:p>
          <a:p>
            <a:pPr lvl="1"/>
            <a:r>
              <a:rPr lang="cs-CZ" dirty="0" smtClean="0"/>
              <a:t>ZAHRADA, SAD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ČÍM SE ŽIVÍ?</a:t>
            </a:r>
          </a:p>
          <a:p>
            <a:pPr lvl="1"/>
            <a:r>
              <a:rPr lang="cs-CZ" dirty="0" smtClean="0"/>
              <a:t>OVOCEM, </a:t>
            </a:r>
            <a:r>
              <a:rPr lang="cs-CZ" dirty="0" smtClean="0"/>
              <a:t>ROSTLINAMI </a:t>
            </a:r>
            <a:r>
              <a:rPr lang="cs-CZ" dirty="0" smtClean="0"/>
              <a:t>I ŽIVOČICHY</a:t>
            </a:r>
            <a:endParaRPr lang="cs-CZ" dirty="0"/>
          </a:p>
        </p:txBody>
      </p:sp>
      <p:pic>
        <p:nvPicPr>
          <p:cNvPr id="7" name="Zástupný symbol pro obrázek 6" descr="špaček obecný.jpg"/>
          <p:cNvPicPr>
            <a:picLocks noChangeAspect="1"/>
          </p:cNvPicPr>
          <p:nvPr/>
        </p:nvPicPr>
        <p:blipFill>
          <a:blip r:embed="rId2" cstate="print"/>
          <a:srcRect t="12633" b="15208"/>
          <a:stretch>
            <a:fillRect/>
          </a:stretch>
        </p:blipFill>
        <p:spPr bwMode="auto">
          <a:xfrm>
            <a:off x="3059832" y="3033091"/>
            <a:ext cx="3024336" cy="32762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200" b="1" dirty="0" smtClean="0">
                <a:ln w="10541" cmpd="sng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</a:rPr>
              <a:t>POSKLÁDEJ SPRÁVNĚ POPLETENÁ PÍSMENA A PŘIŘAĎ OBRÁZEK</a:t>
            </a:r>
            <a:endParaRPr lang="cs-CZ" sz="3200" b="1" dirty="0">
              <a:ln w="10541" cmpd="sng">
                <a:solidFill>
                  <a:srgbClr val="FFFF00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SORÝKA		</a:t>
            </a:r>
          </a:p>
          <a:p>
            <a:r>
              <a:rPr lang="cs-CZ" dirty="0" smtClean="0"/>
              <a:t>ŤULBA		</a:t>
            </a:r>
          </a:p>
          <a:p>
            <a:r>
              <a:rPr lang="cs-CZ" dirty="0" smtClean="0"/>
              <a:t>OSK		</a:t>
            </a:r>
          </a:p>
          <a:p>
            <a:r>
              <a:rPr lang="cs-CZ" dirty="0" smtClean="0"/>
              <a:t>ČEŠKAP		</a:t>
            </a:r>
          </a:p>
          <a:p>
            <a:r>
              <a:rPr lang="cs-CZ" dirty="0" smtClean="0"/>
              <a:t>PČÁ		</a:t>
            </a:r>
          </a:p>
          <a:p>
            <a:r>
              <a:rPr lang="cs-CZ" dirty="0" smtClean="0"/>
              <a:t>SUAH		</a:t>
            </a:r>
            <a:endParaRPr lang="cs-CZ" dirty="0"/>
          </a:p>
        </p:txBody>
      </p:sp>
      <p:pic>
        <p:nvPicPr>
          <p:cNvPr id="4" name="Obrázek 3" descr="čáp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1628800"/>
            <a:ext cx="1263915" cy="947936"/>
          </a:xfrm>
          <a:prstGeom prst="rect">
            <a:avLst/>
          </a:prstGeom>
        </p:spPr>
      </p:pic>
      <p:pic>
        <p:nvPicPr>
          <p:cNvPr id="5" name="Obrázek 4" descr="hus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5085184"/>
            <a:ext cx="1315616" cy="986712"/>
          </a:xfrm>
          <a:prstGeom prst="rect">
            <a:avLst/>
          </a:prstGeom>
        </p:spPr>
      </p:pic>
      <p:pic>
        <p:nvPicPr>
          <p:cNvPr id="6" name="Obrázek 5" descr="ko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933056"/>
            <a:ext cx="1296144" cy="972108"/>
          </a:xfrm>
          <a:prstGeom prst="rect">
            <a:avLst/>
          </a:prstGeom>
        </p:spPr>
      </p:pic>
      <p:pic>
        <p:nvPicPr>
          <p:cNvPr id="7" name="Obrázek 6" descr="labuť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52320" y="4293096"/>
            <a:ext cx="1080120" cy="1440160"/>
          </a:xfrm>
          <a:prstGeom prst="rect">
            <a:avLst/>
          </a:prstGeom>
        </p:spPr>
      </p:pic>
      <p:pic>
        <p:nvPicPr>
          <p:cNvPr id="8" name="Obrázek 7" descr="Sykora_konadra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2780928"/>
            <a:ext cx="1291928" cy="901120"/>
          </a:xfrm>
          <a:prstGeom prst="rect">
            <a:avLst/>
          </a:prstGeom>
        </p:spPr>
      </p:pic>
      <p:pic>
        <p:nvPicPr>
          <p:cNvPr id="9" name="Obrázek 8" descr="špaček obecný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452320" y="2039984"/>
            <a:ext cx="1021167" cy="1533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 smtClean="0">
                <a:latin typeface="Calibri" pitchFamily="34" charset="0"/>
              </a:rPr>
              <a:t>[online][</a:t>
            </a:r>
            <a:r>
              <a:rPr lang="cs-CZ" sz="1600" dirty="0">
                <a:latin typeface="Calibri" pitchFamily="34" charset="0"/>
              </a:rPr>
              <a:t>cit. </a:t>
            </a:r>
            <a:r>
              <a:rPr lang="cs-CZ" sz="1600" dirty="0" smtClean="0">
                <a:latin typeface="Calibri" pitchFamily="34" charset="0"/>
              </a:rPr>
              <a:t>2011-01-11]. </a:t>
            </a:r>
            <a:r>
              <a:rPr lang="cs-CZ" sz="1600" dirty="0">
                <a:latin typeface="Calibri" pitchFamily="34" charset="0"/>
              </a:rPr>
              <a:t>Dostupný </a:t>
            </a:r>
            <a:r>
              <a:rPr lang="cs-CZ" sz="1600" dirty="0" smtClean="0">
                <a:latin typeface="Calibri" pitchFamily="34" charset="0"/>
              </a:rPr>
              <a:t>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z </a:t>
            </a:r>
            <a:r>
              <a:rPr lang="cs-CZ" sz="1600" dirty="0">
                <a:latin typeface="Calibri" pitchFamily="34" charset="0"/>
              </a:rPr>
              <a:t>WWW: </a:t>
            </a:r>
            <a:r>
              <a:rPr lang="cs-CZ" sz="1600" dirty="0" smtClean="0">
                <a:latin typeface="Calibri" pitchFamily="34" charset="0"/>
              </a:rPr>
              <a:t>&lt;</a:t>
            </a:r>
            <a:r>
              <a:rPr lang="cs-CZ" sz="1600" u="sng" dirty="0" smtClean="0">
                <a:hlinkClick r:id="rId2"/>
              </a:rPr>
              <a:t>http://cs.wikipedia.org/wiki/Soubor:White_Stork_(Ciconia_ciconia).jpg</a:t>
            </a:r>
            <a:r>
              <a:rPr lang="cs-CZ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>
                <a:latin typeface="Calibri" pitchFamily="34" charset="0"/>
              </a:rPr>
              <a:t>[online][</a:t>
            </a:r>
            <a:r>
              <a:rPr lang="cs-CZ" sz="1600" dirty="0" smtClean="0">
                <a:latin typeface="Calibri" pitchFamily="34" charset="0"/>
              </a:rPr>
              <a:t>cit. 2011-01-11]. Dostupný z WWW: &lt;</a:t>
            </a:r>
            <a:r>
              <a:rPr lang="cs-CZ" sz="1600" u="sng" dirty="0" smtClean="0">
                <a:hlinkClick r:id="rId3"/>
              </a:rPr>
              <a:t>http://upload.wikimedia.org/wikipedia/commons/a/a5/Sykora_konadra1.jpg</a:t>
            </a:r>
            <a:r>
              <a:rPr lang="cs-CZ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>
                <a:latin typeface="Calibri" pitchFamily="34" charset="0"/>
              </a:rPr>
              <a:t>[online][</a:t>
            </a:r>
            <a:r>
              <a:rPr lang="cs-CZ" sz="1600" dirty="0" smtClean="0">
                <a:latin typeface="Calibri" pitchFamily="34" charset="0"/>
              </a:rPr>
              <a:t>cit. 2011-01-11]. Dostupný z WWW: &lt;</a:t>
            </a:r>
            <a:r>
              <a:rPr lang="cs-CZ" sz="1600" u="sng" dirty="0" smtClean="0"/>
              <a:t>http://upload.wikimedia.org/wikipedia/commons/c/c0/Turdus_merula_050529.jp</a:t>
            </a:r>
            <a:r>
              <a:rPr lang="cs-CZ" sz="1600" u="sng" dirty="0" smtClean="0">
                <a:hlinkClick r:id="rId3"/>
              </a:rPr>
              <a:t>g</a:t>
            </a:r>
            <a:r>
              <a:rPr lang="cs-CZ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>
                <a:latin typeface="Calibri" pitchFamily="34" charset="0"/>
              </a:rPr>
              <a:t>[online][</a:t>
            </a:r>
            <a:r>
              <a:rPr lang="cs-CZ" sz="1600" dirty="0" smtClean="0">
                <a:latin typeface="Calibri" pitchFamily="34" charset="0"/>
              </a:rPr>
              <a:t>cit. 2011-01-11]. Dostupný z WWW: &lt;</a:t>
            </a:r>
            <a:r>
              <a:rPr lang="cs-CZ" sz="1600" u="sng" dirty="0" smtClean="0">
                <a:hlinkClick r:id="rId4"/>
              </a:rPr>
              <a:t>http://upload.wikimedia.org/wikipedia/commons/1/11/Two_Swans_In_Water.jpg</a:t>
            </a:r>
            <a:r>
              <a:rPr lang="cs-CZ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>
                <a:latin typeface="Calibri" pitchFamily="34" charset="0"/>
              </a:rPr>
              <a:t>[online][</a:t>
            </a:r>
            <a:r>
              <a:rPr lang="cs-CZ" sz="1600" dirty="0" smtClean="0">
                <a:latin typeface="Calibri" pitchFamily="34" charset="0"/>
              </a:rPr>
              <a:t>cit. 2011-01-11].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z WWW: &lt;</a:t>
            </a:r>
            <a:r>
              <a:rPr lang="cs-CZ" sz="1600" u="sng" dirty="0" smtClean="0">
                <a:hlinkClick r:id="rId5"/>
              </a:rPr>
              <a:t>http://cs.wikipedia.org/wiki/Soubor:Anser_anser_1_(Piotr_Kuczynski).jpg</a:t>
            </a:r>
            <a:r>
              <a:rPr lang="cs-CZ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>
                <a:latin typeface="Calibri" pitchFamily="34" charset="0"/>
              </a:rPr>
              <a:t>[online][</a:t>
            </a:r>
            <a:r>
              <a:rPr lang="cs-CZ" sz="1600" dirty="0" smtClean="0">
                <a:latin typeface="Calibri" pitchFamily="34" charset="0"/>
              </a:rPr>
              <a:t>cit. 2011-01-11].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z WWW: &lt;</a:t>
            </a:r>
            <a:r>
              <a:rPr lang="cs-CZ" sz="1600" u="sng" dirty="0" smtClean="0">
                <a:hlinkClick r:id="rId6"/>
              </a:rPr>
              <a:t>http://cs.wikipedia.org/wiki/Soubor:European_Starling_2006.jpg</a:t>
            </a:r>
            <a:r>
              <a:rPr lang="cs-CZ" sz="1600" dirty="0" smtClean="0">
                <a:latin typeface="Calibri" pitchFamily="34" charset="0"/>
              </a:rPr>
              <a:t>&gt; </a:t>
            </a:r>
            <a:endParaRPr lang="cs-CZ" sz="16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297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ČÁP</vt:lpstr>
      <vt:lpstr>HUSA</vt:lpstr>
      <vt:lpstr>KOS</vt:lpstr>
      <vt:lpstr>LABUŤ</vt:lpstr>
      <vt:lpstr>SÝKORA</vt:lpstr>
      <vt:lpstr>ŠPAČEK</vt:lpstr>
      <vt:lpstr>POSKLÁDEJ SPRÁVNĚ POPLETENÁ PÍSMENA A PŘIŘAĎ OBRÁZEK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45</cp:revision>
  <dcterms:created xsi:type="dcterms:W3CDTF">2011-04-12T15:51:18Z</dcterms:created>
  <dcterms:modified xsi:type="dcterms:W3CDTF">2014-02-06T17:51:56Z</dcterms:modified>
</cp:coreProperties>
</file>