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09C7"/>
    <a:srgbClr val="FC5A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179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43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940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3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956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011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07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702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132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74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799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3900C-26CA-48D6-89E3-BEFF0DA281D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C13ED-96A7-4228-9EF3-34DF87A2F8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38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194126"/>
              </p:ext>
            </p:extLst>
          </p:nvPr>
        </p:nvGraphicFramePr>
        <p:xfrm>
          <a:off x="179512" y="5229200"/>
          <a:ext cx="8964488" cy="1402080"/>
        </p:xfrm>
        <a:graphic>
          <a:graphicData uri="http://schemas.openxmlformats.org/drawingml/2006/table">
            <a:tbl>
              <a:tblPr/>
              <a:tblGrid>
                <a:gridCol w="2714019"/>
                <a:gridCol w="6250469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4.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VY_32_INOVACE_18_Podmět a přísudek-rod mužský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 Miroslava Kloudová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7208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630558" y="1052736"/>
            <a:ext cx="6480720" cy="2664296"/>
            <a:chOff x="1619672" y="2132856"/>
            <a:chExt cx="6480720" cy="2664296"/>
          </a:xfrm>
        </p:grpSpPr>
        <p:sp>
          <p:nvSpPr>
            <p:cNvPr id="4" name="Ovál 3"/>
            <p:cNvSpPr/>
            <p:nvPr/>
          </p:nvSpPr>
          <p:spPr>
            <a:xfrm>
              <a:off x="1619672" y="2132856"/>
              <a:ext cx="6480720" cy="2664296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979712" y="2924944"/>
              <a:ext cx="57606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54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Podmět a přísudek</a:t>
              </a:r>
              <a:endParaRPr lang="cs-CZ" sz="54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3070718" y="4365104"/>
            <a:ext cx="3600400" cy="1827584"/>
            <a:chOff x="1619672" y="2132856"/>
            <a:chExt cx="6480720" cy="2664296"/>
          </a:xfrm>
        </p:grpSpPr>
        <p:sp>
          <p:nvSpPr>
            <p:cNvPr id="7" name="Ovál 6"/>
            <p:cNvSpPr/>
            <p:nvPr/>
          </p:nvSpPr>
          <p:spPr>
            <a:xfrm>
              <a:off x="1619672" y="2132856"/>
              <a:ext cx="6480720" cy="2664296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979712" y="2924944"/>
              <a:ext cx="5760641" cy="1031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4000" b="1" dirty="0" smtClean="0">
                  <a:ln>
                    <a:solidFill>
                      <a:srgbClr val="002060"/>
                    </a:solidFill>
                  </a:ln>
                  <a:solidFill>
                    <a:srgbClr val="002060"/>
                  </a:solidFill>
                </a:rPr>
                <a:t>rod mužský</a:t>
              </a:r>
              <a:endParaRPr lang="cs-CZ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468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1403648" y="154087"/>
            <a:ext cx="6048672" cy="1077218"/>
            <a:chOff x="1403648" y="154087"/>
            <a:chExt cx="6048672" cy="1077218"/>
          </a:xfrm>
          <a:solidFill>
            <a:srgbClr val="00B05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547664" y="154087"/>
              <a:ext cx="57606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K podstatným jménům doplň vhodná příčestí minulá</a:t>
              </a:r>
              <a:endParaRPr lang="cs-CZ" sz="32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9" name="TextovéPole 8"/>
          <p:cNvSpPr txBox="1"/>
          <p:nvPr/>
        </p:nvSpPr>
        <p:spPr>
          <a:xfrm>
            <a:off x="899592" y="1340768"/>
            <a:ext cx="21602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psi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domy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ptáci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zuby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učitelé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kuchaři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jogurty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FF0000"/>
                </a:solidFill>
              </a:rPr>
              <a:t>studenti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92080" y="1340768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bolely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2541125"/>
            <a:ext cx="936104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vařili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3837269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se stavěly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5133413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se učili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4509120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se chladily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292080" y="3189197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létali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292080" y="1916831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vrčeli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5781485"/>
            <a:ext cx="18722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>
                <a:solidFill>
                  <a:srgbClr val="002060"/>
                </a:solidFill>
              </a:rPr>
              <a:t>zkoušeli</a:t>
            </a:r>
          </a:p>
        </p:txBody>
      </p:sp>
      <p:pic>
        <p:nvPicPr>
          <p:cNvPr id="1026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83563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01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167 -0.0037 C -0.09914 -0.00092 -0.10313 -0.00023 -0.11198 0.00093 C -0.12882 0.00672 -0.1415 0.00347 -0.16077 0.00255 C -0.18195 -0.00463 -0.16702 -0.00046 -0.20608 -0.00231 C -0.20764 -0.00278 -0.2092 -0.00347 -0.21077 -0.0037 C -0.21667 -0.0044 -0.22275 -0.00393 -0.22865 -0.00532 C -0.23108 -0.00578 -0.2342 -0.01157 -0.23577 -0.01342 C -0.2408 -0.01921 -0.24775 -0.02453 -0.25243 -0.03078 C -0.26059 -0.04166 -0.25677 -0.03773 -0.2632 -0.04352 C -0.2691 -0.05463 -0.28004 -0.06759 -0.2882 -0.07523 C -0.29236 -0.07916 -0.30799 -0.08403 -0.3132 -0.08634 C -0.32379 -0.09097 -0.33542 -0.08634 -0.34653 -0.08634 " pathEditMode="relative" rAng="0" ptsTypes="fffffffffff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43" y="-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275 -0.00231 C -0.1257 0.0088 -0.13785 0.00324 -0.14549 0.00556 C -0.14861 0.00648 -0.15504 0.0088 -0.15504 0.00903 C -0.17136 0.00764 -0.18768 0.00857 -0.20382 0.00556 C -0.20799 0.00486 -0.21719 -0.00393 -0.2217 -0.00717 C -0.2316 -0.01435 -0.24098 -0.01666 -0.24896 -0.02777 C -0.25052 -0.03356 -0.25122 -0.03842 -0.25382 -0.04352 C -0.25591 -0.05486 -0.25938 -0.06435 -0.26441 -0.07384 C -0.2658 -0.08125 -0.2691 -0.08611 -0.2717 -0.09282 C -0.27292 -0.09977 -0.27327 -0.10578 -0.27639 -0.1118 C -0.27726 -0.11597 -0.27795 -0.12037 -0.27882 -0.12453 C -0.27917 -0.12662 -0.28004 -0.13102 -0.28004 -0.13078 C -0.28039 -0.13842 -0.28021 -0.14583 -0.28108 -0.15324 C -0.28195 -0.16134 -0.28889 -0.18055 -0.29184 -0.18796 C -0.29323 -0.19861 -0.29236 -0.21319 -0.29549 -0.22291 C -0.29636 -0.22546 -0.30087 -0.22708 -0.30261 -0.22777 C -0.30677 -0.23564 -0.31407 -0.23611 -0.32049 -0.23889 C -0.3217 -0.24004 -0.32257 -0.24143 -0.32396 -0.24213 C -0.32552 -0.24305 -0.32743 -0.24213 -0.32882 -0.24352 C -0.32986 -0.24467 -0.32917 -0.24722 -0.33004 -0.24838 C -0.33108 -0.24977 -0.33889 -0.25393 -0.34063 -0.25463 C -0.34723 -0.26041 -0.35504 -0.26157 -0.36216 -0.26574 " pathEditMode="relative" rAng="0" ptsTypes="fffffffffffffffffffffA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79" y="-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72 -0.00972 C -0.13924 -0.00949 -0.14827 -0.00718 -0.14931 -0.00648 C -0.15452 -0.00255 -0.15851 0.00486 -0.16372 0.00926 C -0.16823 0.01875 -0.16302 0.01042 -0.17205 0.01574 C -0.179 0.01991 -0.18455 0.02801 -0.19098 0.0331 C -0.19827 0.03889 -0.20712 0.04074 -0.21476 0.04583 C -0.21962 0.04907 -0.21754 0.04907 -0.22205 0.0537 C -0.23316 0.06505 -0.24375 0.07222 -0.25764 0.0743 C -0.26493 0.07315 -0.27188 0.07106 -0.27917 0.06967 C -0.28473 0.06713 -0.29011 0.06342 -0.29584 0.0618 C -0.30191 0.05625 -0.30938 0.05486 -0.31598 0.05069 C -0.32014 0.04352 -0.32605 0.03796 -0.32917 0.02986 C -0.3323 0.02176 -0.33664 0.01435 -0.33976 0.00625 C -0.34202 0.00023 -0.34306 -0.00579 -0.34584 -0.01134 C -0.34618 -0.02454 -0.34636 -0.03773 -0.34705 -0.05093 C -0.34809 -0.07361 -0.36598 -0.07963 -0.37795 -0.0875 " pathEditMode="relative" rAng="0" ptsTypes="fffffffffffffff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62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973 0.0125 C -0.12014 0.01736 -0.11424 0.01713 -0.12986 0.01898 C -0.13473 0.02106 -0.13924 0.025 -0.1441 0.02685 C -0.14723 0.028 -0.15365 0.03009 -0.15365 0.03009 C -0.15486 0.03125 -0.15591 0.0324 -0.1573 0.03333 C -0.15834 0.03402 -0.1599 0.03356 -0.16077 0.03472 C -0.16285 0.0375 -0.16563 0.04444 -0.16563 0.04444 C -0.16407 0.04768 -0.16233 0.05069 -0.16077 0.05393 C -0.15973 0.05601 -0.16285 0.05856 -0.16441 0.06018 C -0.17136 0.06689 -0.18021 0.07037 -0.18698 0.07777 C -0.1908 0.08217 -0.19775 0.09189 -0.19775 0.09189 C -0.19966 0.10231 -0.20122 0.11412 -0.20486 0.12361 C -0.20539 0.13055 -0.2073 0.1375 -0.2073 0.14444 C -0.2073 0.17824 -0.20087 0.21111 -0.19775 0.24444 C -0.19844 0.278 -0.19618 0.31759 -0.21077 0.34745 C -0.21216 0.35671 -0.21493 0.36597 -0.21806 0.37453 C -0.22032 0.38773 -0.22101 0.38657 -0.22986 0.39838 C -0.23334 0.403 -0.23594 0.40949 -0.23941 0.41412 C -0.24393 0.42013 -0.24844 0.42291 -0.25365 0.42685 C -0.25955 0.43125 -0.26268 0.43726 -0.2691 0.43958 C -0.27448 0.44675 -0.2757 0.44606 -0.28351 0.44444 C -0.28473 0.44328 -0.28577 0.44213 -0.28698 0.4412 C -0.2882 0.4405 -0.28959 0.4405 -0.29063 0.43958 C -0.29393 0.43657 -0.2941 0.43379 -0.29653 0.43009 C -0.30452 0.41759 -0.31302 0.39675 -0.32275 0.38726 C -0.32518 0.37939 -0.32726 0.37476 -0.33108 0.36805 C -0.33507 0.35277 -0.33594 0.35625 -0.33351 0.33333 C -0.33316 0.32986 -0.33108 0.32361 -0.33108 0.32361 C -0.33177 0.30879 -0.32952 0.29305 -0.34063 0.28564 " pathEditMode="relative" ptsTypes="ffffffffffffffffffffffffffff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33 -0.01551 C -0.12188 -0.00718 -0.09792 -0.00787 -0.13195 -0.01065 C -0.14271 -0.01366 -0.15504 -0.01227 -0.16528 -0.01875 C -0.17518 -0.025 -0.18681 -0.03218 -0.1974 -0.03449 C -0.20486 -0.04121 -0.1967 -0.03449 -0.20816 -0.04097 C -0.21146 -0.04283 -0.21771 -0.04722 -0.21771 -0.04699 C -0.22101 -0.05417 -0.2257 -0.05741 -0.22952 -0.0632 C -0.23611 -0.07315 -0.24045 -0.08519 -0.2474 -0.09491 C -0.24914 -0.10185 -0.25243 -0.10509 -0.25573 -0.11065 C -0.25747 -0.11366 -0.26059 -0.12014 -0.26059 -0.11991 C -0.26094 -0.12546 -0.26077 -0.13079 -0.26164 -0.13611 C -0.26198 -0.13796 -0.26372 -0.13912 -0.26407 -0.14097 C -0.26684 -0.15556 -0.26528 -0.17107 -0.26893 -0.18542 C -0.2717 -0.21019 -0.26059 -0.25139 -0.2783 -0.26783 C -0.28039 -0.27593 -0.2823 -0.27338 -0.28785 -0.2757 C -0.30035 -0.28681 -0.30608 -0.28009 -0.32605 -0.27894 C -0.33021 -0.275 -0.32882 -0.27732 -0.33073 -0.27269 " pathEditMode="relative" rAng="0" ptsTypes="ffffffffffffffff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1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94 -0.00347 C -0.09913 0.00556 -0.13003 0.00301 -0.13003 0.00325 C -0.13073 0.00463 -0.13125 0.00625 -0.13229 0.00764 C -0.13368 0.0095 -0.13594 0.01019 -0.13715 0.0125 C -0.13993 0.01783 -0.14236 0.03264 -0.14427 0.03797 C -0.14583 0.04213 -0.14739 0.0463 -0.14896 0.05047 C -0.14983 0.05255 -0.15139 0.05695 -0.15139 0.05718 C -0.15173 0.0595 -0.15191 0.06227 -0.1526 0.06482 C -0.15312 0.06667 -0.15451 0.06783 -0.15503 0.06968 C -0.15746 0.07848 -0.15694 0.08195 -0.16094 0.09028 C -0.16233 0.09931 -0.16406 0.10811 -0.16562 0.11713 C -0.16684 0.13311 -0.16788 0.14908 -0.16927 0.16482 C -0.17031 0.17732 -0.17396 0.19028 -0.17517 0.20301 C -0.17465 0.21875 -0.17292 0.23473 -0.17292 0.25047 C -0.17292 0.27315 -0.17292 0.29607 -0.17396 0.31875 C -0.17413 0.32315 -0.17639 0.33149 -0.17639 0.33172 C -0.17778 0.35116 -0.17986 0.36991 -0.18472 0.38866 C -0.18594 0.4007 -0.18767 0.40903 -0.19305 0.41875 C -0.19479 0.42825 -0.19774 0.44144 -0.2026 0.44908 C -0.21007 0.46088 -0.21528 0.4588 -0.22396 0.46482 C -0.23281 0.47084 -0.22257 0.46575 -0.23125 0.46968 C -0.25295 0.4676 -0.24288 0.46713 -0.25729 0.4632 C -0.2651 0.45672 -0.25642 0.4632 -0.26562 0.45857 C -0.27187 0.45533 -0.27726 0.44954 -0.28351 0.44584 C -0.28837 0.44306 -0.29062 0.43843 -0.29548 0.43635 C -0.30069 0.4294 -0.30469 0.42246 -0.30972 0.41575 C -0.3118 0.40764 -0.31528 0.39954 -0.31805 0.3919 C -0.31962 0.3875 -0.32292 0.37917 -0.32292 0.3794 C -0.32465 0.36806 -0.32673 0.36135 -0.32396 0.34908 C -0.32361 0.34723 -0.32153 0.347 -0.32048 0.34584 C -0.31528 0.34005 -0.31042 0.33542 -0.30382 0.33311 C -0.29913 0.32894 -0.29375 0.32709 -0.28958 0.322 C -0.28368 0.31505 -0.28177 0.31112 -0.2776 0.30301 C -0.28021 0.28889 -0.27708 0.29653 -0.2967 0.29653 " pathEditMode="relative" rAng="0" ptsTypes="fffffffffffffffffffffffffffffffff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2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907 -0.01759 C -0.15191 -0.01574 -0.15382 -0.01273 -0.16407 -0.0081 C -0.16823 0.00023 -0.1691 0.00996 -0.1724 0.01898 C -0.17344 0.0294 -0.17344 0.04051 -0.17605 0.0507 C -0.17691 0.06158 -0.17709 0.07176 -0.18195 0.08079 C -0.18386 0.08866 -0.18507 0.09676 -0.18664 0.10463 C -0.1875 0.11574 -0.1882 0.12708 -0.19028 0.13796 C -0.19063 0.1507 -0.19063 0.16343 -0.1915 0.17616 C -0.19393 0.21019 -0.22483 0.21065 -0.24375 0.2125 C -0.2691 0.21921 -0.26563 0.21551 -0.30938 0.21412 C -0.31841 0.20996 -0.32778 0.20857 -0.33664 0.20463 C -0.34115 0.20255 -0.34532 0.20023 -0.34983 0.19838 C -0.35677 0.1919 -0.36285 0.18634 -0.37118 0.18403 C -0.37414 0.18148 -0.37778 0.18009 -0.38073 0.17755 C -0.39809 0.16204 -0.37414 0.17894 -0.39028 0.16806 C -0.39827 0.15301 -0.38473 0.17732 -0.39861 0.15857 C -0.40295 0.15278 -0.4066 0.14398 -0.40938 0.13634 C -0.40903 0.13264 -0.40903 0.12871 -0.40816 0.12523 C -0.40452 0.10949 -0.39636 0.11088 -0.38542 0.10949 C -0.375 0.10463 -0.36407 0.11111 -0.3533 0.10625 C -0.35018 0.10347 -0.34757 0.10023 -0.34497 0.09676 " pathEditMode="relative" rAng="0" ptsTypes="ffffffffffffffffffff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25 -0.03495 C -0.11736 -0.03171 -0.11164 -0.0287 -0.11858 -0.02546 C -0.12136 -0.01967 -0.12448 -0.01296 -0.12813 -0.0081 C -0.13195 -0.00301 -0.13698 -0.00162 -0.14115 0.00301 C -0.1467 0.00926 -0.15191 0.01459 -0.15782 0.02061 C -0.16198 0.02477 -0.16337 0.03218 -0.16615 0.03797 C -0.16684 0.03959 -0.16858 0.04283 -0.16858 0.04306 C -0.17275 0.07014 -0.16754 0.03311 -0.16858 0.10301 C -0.16875 0.1132 -0.16962 0.12338 -0.17101 0.13334 C -0.17188 0.13959 -0.17969 0.14074 -0.18282 0.14283 C -0.19202 0.14885 -0.20365 0.14792 -0.21389 0.1507 C -0.24132 0.15024 -0.26858 0.15 -0.29601 0.14908 C -0.30712 0.14861 -0.31927 0.14399 -0.33056 0.14283 C -0.33889 0.13889 -0.34809 0.13774 -0.35677 0.13635 C -0.36545 0.13334 -0.37396 0.13149 -0.38282 0.1301 C -0.39167 0.12547 -0.40105 0.12014 -0.40782 0.11111 C -0.40938 0.10232 -0.40903 0.09838 -0.40434 0.0919 C -0.37743 0.09306 -0.35643 0.09561 -0.32934 0.09676 C -0.32691 0.0963 -0.32223 0.09514 -0.32223 0.09537 " pathEditMode="relative" rAng="0" ptsTypes="ffffffffffffffffffA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7" grpId="0"/>
      <p:bldP spid="19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/>
        </p:nvSpPr>
        <p:spPr>
          <a:xfrm>
            <a:off x="4687382" y="1623824"/>
            <a:ext cx="41764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Muži pracoval_.</a:t>
            </a:r>
          </a:p>
          <a:p>
            <a:r>
              <a:rPr lang="cs-CZ" sz="2800" b="1" dirty="0" smtClean="0"/>
              <a:t>Vrabci poletoval_.</a:t>
            </a:r>
          </a:p>
          <a:p>
            <a:r>
              <a:rPr lang="cs-CZ" sz="2800" b="1" dirty="0" smtClean="0"/>
              <a:t>Vojáci bojoval_.</a:t>
            </a:r>
          </a:p>
          <a:p>
            <a:r>
              <a:rPr lang="cs-CZ" sz="2800" b="1" dirty="0" smtClean="0"/>
              <a:t>Ptáci poletoval_.</a:t>
            </a:r>
          </a:p>
          <a:p>
            <a:r>
              <a:rPr lang="cs-CZ" sz="2800" b="1" dirty="0" smtClean="0"/>
              <a:t>Bratři oslavoval_.</a:t>
            </a:r>
          </a:p>
          <a:p>
            <a:r>
              <a:rPr lang="cs-CZ" sz="2800" b="1" dirty="0" smtClean="0"/>
              <a:t>Hoši si hrál_.</a:t>
            </a:r>
          </a:p>
          <a:p>
            <a:r>
              <a:rPr lang="cs-CZ" sz="2800" b="1" dirty="0" smtClean="0"/>
              <a:t>Zedníci stavěl_.</a:t>
            </a:r>
          </a:p>
          <a:p>
            <a:r>
              <a:rPr lang="cs-CZ" sz="2800" b="1" dirty="0" smtClean="0"/>
              <a:t>Zemědělci sklízel_.</a:t>
            </a:r>
          </a:p>
          <a:p>
            <a:r>
              <a:rPr lang="cs-CZ" sz="2800" b="1" dirty="0" smtClean="0"/>
              <a:t>Atleti běhal_.</a:t>
            </a:r>
          </a:p>
          <a:p>
            <a:r>
              <a:rPr lang="cs-CZ" sz="2800" b="1" dirty="0" smtClean="0"/>
              <a:t>Čápi odlétal_.</a:t>
            </a:r>
          </a:p>
          <a:p>
            <a:r>
              <a:rPr lang="cs-CZ" sz="2800" b="1" dirty="0" smtClean="0"/>
              <a:t>Číšníci obsluhoval_.</a:t>
            </a:r>
            <a:endParaRPr lang="cs-CZ" sz="2800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1403648" y="188640"/>
            <a:ext cx="6048672" cy="1008112"/>
            <a:chOff x="1403648" y="188640"/>
            <a:chExt cx="6048672" cy="1008112"/>
          </a:xfrm>
          <a:solidFill>
            <a:srgbClr val="00B0F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547664" y="431086"/>
              <a:ext cx="57606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Doplň koncovky</a:t>
              </a:r>
              <a:endParaRPr lang="cs-CZ" sz="36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683568" y="1621244"/>
            <a:ext cx="41764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Paprsky pronikal_.</a:t>
            </a:r>
          </a:p>
          <a:p>
            <a:r>
              <a:rPr lang="cs-CZ" sz="2800" b="1" dirty="0" smtClean="0"/>
              <a:t>Kohoutky kapal_.</a:t>
            </a:r>
          </a:p>
          <a:p>
            <a:r>
              <a:rPr lang="cs-CZ" sz="2800" b="1" dirty="0" smtClean="0"/>
              <a:t>Stoly vrzal_.</a:t>
            </a:r>
          </a:p>
          <a:p>
            <a:r>
              <a:rPr lang="cs-CZ" sz="2800" b="1" dirty="0" smtClean="0"/>
              <a:t>Míče skákal_.</a:t>
            </a:r>
          </a:p>
          <a:p>
            <a:r>
              <a:rPr lang="cs-CZ" sz="2800" b="1" dirty="0" smtClean="0"/>
              <a:t>Traktory oral_.</a:t>
            </a:r>
          </a:p>
          <a:p>
            <a:r>
              <a:rPr lang="cs-CZ" sz="2800" b="1" dirty="0" smtClean="0"/>
              <a:t>Stany stál_.</a:t>
            </a:r>
          </a:p>
          <a:p>
            <a:r>
              <a:rPr lang="cs-CZ" sz="2800" b="1" dirty="0" smtClean="0"/>
              <a:t>Automobily odjel_.</a:t>
            </a:r>
          </a:p>
          <a:p>
            <a:r>
              <a:rPr lang="cs-CZ" sz="2800" b="1" dirty="0" smtClean="0"/>
              <a:t>Potoky hučel_.</a:t>
            </a:r>
          </a:p>
          <a:p>
            <a:r>
              <a:rPr lang="cs-CZ" sz="2800" b="1" dirty="0" smtClean="0"/>
              <a:t>Nože řezal_.</a:t>
            </a:r>
          </a:p>
          <a:p>
            <a:r>
              <a:rPr lang="cs-CZ" sz="2800" b="1" dirty="0" smtClean="0"/>
              <a:t>Vlasy se vlnil_.</a:t>
            </a:r>
          </a:p>
          <a:p>
            <a:r>
              <a:rPr lang="cs-CZ" sz="2800" b="1" dirty="0" smtClean="0"/>
              <a:t>Časopisy se tiskl_.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1609636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87824" y="204168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95736" y="24737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11760" y="283377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55776" y="326582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23728" y="369786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75856" y="4129916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27784" y="456196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95736" y="499401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55776" y="54260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59832" y="585810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9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83563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799887" y="1599859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59927" y="204168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15540" y="24737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48264" y="290578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020272" y="333782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300192" y="3769876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752085" y="420192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88325" y="458410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464053" y="499401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516216" y="54260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385925" y="585810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87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403648" y="188640"/>
            <a:ext cx="6048672" cy="1077218"/>
            <a:chOff x="1403648" y="188640"/>
            <a:chExt cx="6048672" cy="1077218"/>
          </a:xfrm>
          <a:solidFill>
            <a:srgbClr val="FF000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547664" y="188640"/>
              <a:ext cx="57606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Doplň  ve větách koncovky příčestí minulého</a:t>
              </a:r>
              <a:endParaRPr lang="cs-CZ" sz="32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971600" y="1510882"/>
            <a:ext cx="69127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Vojáci cvičil_ se zbraněmi.</a:t>
            </a:r>
          </a:p>
          <a:p>
            <a:r>
              <a:rPr lang="cs-CZ" sz="2800" b="1" dirty="0" smtClean="0"/>
              <a:t>Stromy se ve větru ohýbal_.</a:t>
            </a:r>
          </a:p>
          <a:p>
            <a:r>
              <a:rPr lang="cs-CZ" sz="2800" b="1" dirty="0" smtClean="0"/>
              <a:t>Koně hlasitě řehtal_.</a:t>
            </a:r>
          </a:p>
          <a:p>
            <a:r>
              <a:rPr lang="cs-CZ" sz="2800" b="1" dirty="0" smtClean="0"/>
              <a:t>Chlapci obdivoval_ modely letadel.</a:t>
            </a:r>
          </a:p>
          <a:p>
            <a:r>
              <a:rPr lang="cs-CZ" sz="2800" b="1" dirty="0" smtClean="0"/>
              <a:t>Ve výběhu se procházel_ pávi.</a:t>
            </a:r>
          </a:p>
          <a:p>
            <a:r>
              <a:rPr lang="cs-CZ" sz="2800" b="1" dirty="0" smtClean="0"/>
              <a:t>Pavouci pletl_ sítě.</a:t>
            </a:r>
          </a:p>
          <a:p>
            <a:r>
              <a:rPr lang="cs-CZ" sz="2800" b="1" dirty="0" smtClean="0"/>
              <a:t>V křoví se ozýval_ hlasy ptáků.</a:t>
            </a:r>
          </a:p>
          <a:p>
            <a:r>
              <a:rPr lang="cs-CZ" sz="2800" b="1" dirty="0" smtClean="0"/>
              <a:t>Koně se dal_ do klusu.</a:t>
            </a:r>
          </a:p>
          <a:p>
            <a:r>
              <a:rPr lang="cs-CZ" sz="2800" b="1" dirty="0" smtClean="0"/>
              <a:t>Na kopcích vzplál_ ohně.</a:t>
            </a:r>
          </a:p>
          <a:p>
            <a:r>
              <a:rPr lang="cs-CZ" sz="2800" b="1" dirty="0" smtClean="0"/>
              <a:t>Medvědi loudil_ pochoutky.</a:t>
            </a:r>
          </a:p>
          <a:p>
            <a:r>
              <a:rPr lang="cs-CZ" sz="2800" b="1" dirty="0" smtClean="0"/>
              <a:t>Džusy se chladil_ v lednici.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48691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9792" y="148478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34812" y="188138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234888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35896" y="276176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68011" y="319381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915816" y="362586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405790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699792" y="450912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03848" y="535405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75856" y="5733256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9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835630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19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402971" y="188640"/>
            <a:ext cx="6048672" cy="1008112"/>
            <a:chOff x="1403648" y="188640"/>
            <a:chExt cx="6048672" cy="1008112"/>
          </a:xfrm>
          <a:solidFill>
            <a:srgbClr val="FF000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547664" y="431086"/>
              <a:ext cx="57606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Přepiš věty v množném čísle</a:t>
              </a:r>
              <a:endParaRPr lang="cs-CZ" sz="36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67544" y="1896007"/>
            <a:ext cx="41764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Dub se skláněl k zemi.</a:t>
            </a:r>
          </a:p>
          <a:p>
            <a:r>
              <a:rPr lang="cs-CZ" sz="2800" b="1" dirty="0" smtClean="0"/>
              <a:t>Kuchař vařil oběd.</a:t>
            </a:r>
          </a:p>
          <a:p>
            <a:r>
              <a:rPr lang="cs-CZ" sz="2800" b="1" dirty="0" smtClean="0"/>
              <a:t>Šeřík krásně voněl.</a:t>
            </a:r>
          </a:p>
          <a:p>
            <a:r>
              <a:rPr lang="cs-CZ" sz="2800" b="1" dirty="0" smtClean="0"/>
              <a:t>Osel nosil těžké břemeno.</a:t>
            </a:r>
          </a:p>
          <a:p>
            <a:r>
              <a:rPr lang="cs-CZ" sz="2800" b="1" dirty="0" smtClean="0"/>
              <a:t>Pytel stál ve sklepě.</a:t>
            </a:r>
          </a:p>
          <a:p>
            <a:r>
              <a:rPr lang="cs-CZ" sz="2800" b="1" dirty="0" smtClean="0"/>
              <a:t>Stroj se zastavil.</a:t>
            </a:r>
          </a:p>
          <a:p>
            <a:r>
              <a:rPr lang="cs-CZ" sz="2800" b="1" dirty="0" smtClean="0"/>
              <a:t>Střep odlétl.</a:t>
            </a:r>
          </a:p>
          <a:p>
            <a:r>
              <a:rPr lang="cs-CZ" sz="2800" b="1" dirty="0" smtClean="0"/>
              <a:t>Cizinec se rozhlížel.</a:t>
            </a:r>
          </a:p>
          <a:p>
            <a:r>
              <a:rPr lang="cs-CZ" sz="2800" b="1" dirty="0" smtClean="0"/>
              <a:t>Žák jel na výlet.</a:t>
            </a:r>
          </a:p>
          <a:p>
            <a:r>
              <a:rPr lang="cs-CZ" sz="2800" b="1" dirty="0" smtClean="0"/>
              <a:t>Spisovatel napsal knihu.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1887014"/>
            <a:ext cx="3958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Duby se skláněly k zemi.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716016" y="2276872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Kuchaři vařili oběd.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16016" y="2708920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Šeříky krásně voněly.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13762" y="5714092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Spisovatelé napsali knihy.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716016" y="5301208"/>
            <a:ext cx="2666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Žáci jeli na výlet.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716016" y="4849996"/>
            <a:ext cx="3026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Cizinci se rozhlíželi.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716016" y="4417948"/>
            <a:ext cx="2336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Střepy odlétly.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716016" y="3985900"/>
            <a:ext cx="2895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Stroje se zastavily.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716016" y="3553852"/>
            <a:ext cx="3287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Pytle stály ve sklepě.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4716016" y="3140968"/>
            <a:ext cx="4007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Osli nosili těžká břemena.</a:t>
            </a:r>
          </a:p>
        </p:txBody>
      </p:sp>
      <p:pic>
        <p:nvPicPr>
          <p:cNvPr id="16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602128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29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/>
      <p:bldP spid="9" grpId="0"/>
      <p:bldP spid="10" grpId="0"/>
      <p:bldP spid="3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93519" y="188640"/>
            <a:ext cx="7600117" cy="1077218"/>
            <a:chOff x="1368169" y="188640"/>
            <a:chExt cx="6192688" cy="1077218"/>
          </a:xfrm>
          <a:solidFill>
            <a:srgbClr val="FF000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368169" y="188640"/>
              <a:ext cx="619268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>
                  <a:solidFill>
                    <a:srgbClr val="FFFF00"/>
                  </a:solidFill>
                </a:rPr>
                <a:t>Dej slovesa v závorkách do správných tvarů čísla množného, času minulého</a:t>
              </a:r>
              <a:endParaRPr lang="cs-CZ" sz="32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489462" y="1728962"/>
            <a:ext cx="818699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V ulici (stát)………………….. domy.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Venku (poletovat)…………………….. ptáci.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Obrazy (viset) ………………………. na stěně.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Na stole (ležet)…………………………… rohlíky.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Pekaři (péct) ………………………….. vánočky.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Čmeláci (bzučet)………………………………v jeteli.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Karafiáty krásně (vonět) ……………………… 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789002" y="1753652"/>
            <a:ext cx="1422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stály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91880" y="2401724"/>
            <a:ext cx="1807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poletovali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78192" y="3049796"/>
            <a:ext cx="1778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visely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10327" y="3697868"/>
            <a:ext cx="1945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ležely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75856" y="4345940"/>
            <a:ext cx="1726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pekli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33252" y="4994012"/>
            <a:ext cx="1561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bzučeli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89202" y="5589240"/>
            <a:ext cx="1422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voněly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947" y="603287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91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48687" y="188640"/>
            <a:ext cx="7600117" cy="1008112"/>
            <a:chOff x="1331639" y="188640"/>
            <a:chExt cx="6192688" cy="1008112"/>
          </a:xfrm>
          <a:solidFill>
            <a:srgbClr val="FF000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331639" y="431086"/>
              <a:ext cx="6192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Vyber ze závorky správný podmět:</a:t>
              </a:r>
              <a:endParaRPr lang="cs-CZ" sz="36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1187624" y="1844824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(</a:t>
            </a:r>
            <a:r>
              <a:rPr lang="cs-CZ" sz="2800" b="1" i="1" dirty="0" smtClean="0"/>
              <a:t>Vrány-havrani-sýkorky</a:t>
            </a:r>
            <a:r>
              <a:rPr lang="cs-CZ" sz="2800" b="1" dirty="0" smtClean="0"/>
              <a:t>) létali. 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Hrady-chlapci-muži</a:t>
            </a:r>
            <a:r>
              <a:rPr lang="cs-CZ" sz="2800" b="1" dirty="0" smtClean="0"/>
              <a:t>) stály na kopci.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Muži-kuchaři-stroje</a:t>
            </a:r>
            <a:r>
              <a:rPr lang="cs-CZ" sz="2800" b="1" dirty="0" smtClean="0"/>
              <a:t>) pracovaly.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Plechy-stromy-dědečkové</a:t>
            </a:r>
            <a:r>
              <a:rPr lang="cs-CZ" sz="2800" b="1" dirty="0" smtClean="0"/>
              <a:t>) se ohýbali. 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Zpěváci-zpěvačky-děvčata</a:t>
            </a:r>
            <a:r>
              <a:rPr lang="cs-CZ" sz="2800" b="1" dirty="0" smtClean="0"/>
              <a:t>) zpívali.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Kluci-míče-žáby</a:t>
            </a:r>
            <a:r>
              <a:rPr lang="cs-CZ" sz="2800" b="1" dirty="0" smtClean="0"/>
              <a:t>) skákali.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Studenti-žákyně-děti</a:t>
            </a:r>
            <a:r>
              <a:rPr lang="cs-CZ" sz="2800" b="1" dirty="0" smtClean="0"/>
              <a:t>) obědvali.</a:t>
            </a:r>
          </a:p>
          <a:p>
            <a:r>
              <a:rPr lang="cs-CZ" sz="2800" b="1" dirty="0" smtClean="0"/>
              <a:t>(</a:t>
            </a:r>
            <a:r>
              <a:rPr lang="cs-CZ" sz="2800" b="1" i="1" dirty="0" smtClean="0"/>
              <a:t>Hřiby-lvi-psi)</a:t>
            </a:r>
            <a:r>
              <a:rPr lang="cs-CZ" sz="2800" b="1" dirty="0" smtClean="0"/>
              <a:t> rostly.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57579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48687" y="188640"/>
            <a:ext cx="7600117" cy="1008112"/>
            <a:chOff x="1331639" y="188640"/>
            <a:chExt cx="6192688" cy="1008112"/>
          </a:xfrm>
          <a:solidFill>
            <a:srgbClr val="FF0000"/>
          </a:solidFill>
        </p:grpSpPr>
        <p:sp>
          <p:nvSpPr>
            <p:cNvPr id="5" name="Zaoblený obdélník 4"/>
            <p:cNvSpPr/>
            <p:nvPr/>
          </p:nvSpPr>
          <p:spPr>
            <a:xfrm>
              <a:off x="1403648" y="188640"/>
              <a:ext cx="6048672" cy="1008112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331639" y="431086"/>
              <a:ext cx="6192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ln>
                    <a:solidFill>
                      <a:srgbClr val="002060"/>
                    </a:solidFill>
                  </a:ln>
                  <a:solidFill>
                    <a:srgbClr val="FFFF00"/>
                  </a:solidFill>
                </a:rPr>
                <a:t>Vybral jsi správně?</a:t>
              </a:r>
              <a:endParaRPr lang="cs-CZ" sz="3600" b="1" dirty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</a:endParaRP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2222515" y="1864094"/>
            <a:ext cx="505245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Havrani </a:t>
            </a:r>
            <a:r>
              <a:rPr lang="cs-CZ" sz="2800" b="1" dirty="0" smtClean="0"/>
              <a:t>létali.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Hrady </a:t>
            </a:r>
            <a:r>
              <a:rPr lang="cs-CZ" sz="2800" b="1" dirty="0" smtClean="0"/>
              <a:t>stály na kopci.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Stroje </a:t>
            </a:r>
            <a:r>
              <a:rPr lang="cs-CZ" sz="2800" b="1" dirty="0" smtClean="0"/>
              <a:t>pracovaly.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Dědečkové </a:t>
            </a:r>
            <a:r>
              <a:rPr lang="cs-CZ" sz="2800" b="1" dirty="0" smtClean="0"/>
              <a:t>se ohýbali.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Zpěváci </a:t>
            </a:r>
            <a:r>
              <a:rPr lang="cs-CZ" sz="2800" b="1" dirty="0" smtClean="0"/>
              <a:t>zpívali.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Kluci </a:t>
            </a:r>
            <a:r>
              <a:rPr lang="cs-CZ" sz="2800" b="1" dirty="0" smtClean="0"/>
              <a:t>skákali.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Studenti </a:t>
            </a:r>
            <a:r>
              <a:rPr lang="cs-CZ" sz="2800" b="1" dirty="0" smtClean="0"/>
              <a:t>obědvali.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Hřiby </a:t>
            </a:r>
            <a:r>
              <a:rPr lang="cs-CZ" sz="2800" b="1" dirty="0" smtClean="0"/>
              <a:t>rostly.</a:t>
            </a:r>
            <a:endParaRPr lang="cs-CZ" sz="2800" b="1" dirty="0"/>
          </a:p>
        </p:txBody>
      </p:sp>
      <p:pic>
        <p:nvPicPr>
          <p:cNvPr id="8" name="Picture 2" descr="C:\Users\OEM\AppData\Local\Microsoft\Windows\Temporary Internet Files\Content.IE5\B4A6B7Q4\MC90043382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154" y="5865164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26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471</Words>
  <Application>Microsoft Office PowerPoint</Application>
  <PresentationFormat>Předvádění na obrazovce (4:3)</PresentationFormat>
  <Paragraphs>149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79</cp:revision>
  <dcterms:created xsi:type="dcterms:W3CDTF">2011-05-18T18:34:27Z</dcterms:created>
  <dcterms:modified xsi:type="dcterms:W3CDTF">2011-09-06T21:57:35Z</dcterms:modified>
</cp:coreProperties>
</file>