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5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975306-4883-4FC2-8895-FD65D53DC53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201F76-2743-4005-8521-92252D66F8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850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201F76-2743-4005-8521-92252D66F8CF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201F76-2743-4005-8521-92252D66F8CF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201F76-2743-4005-8521-92252D66F8CF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201F76-2743-4005-8521-92252D66F8CF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201F76-2743-4005-8521-92252D66F8CF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201F76-2743-4005-8521-92252D66F8CF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8F1A8-2D7F-4FE4-BCFD-592AD324F5B4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5AEAF-2403-42EC-AA6A-98AC84E250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32B85-2256-41D1-AA3F-6E9AB387353D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A382A-623E-48AF-A342-009602B66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E3FEC-781A-4ECE-B942-79167EB17329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48612-35B1-40FF-A0DF-AA7D67298A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8E26C-0D48-445E-A217-C36B0381E806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24964-4463-4CA8-8C2C-53DE1DD98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4217B-CA70-40B6-8EC4-5133C27DCF2F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BD869-3CAC-49EA-8AEC-FC8CB36C9D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38611-ACA5-4A38-90F6-E148DE67AF0D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039D3-D8E4-40F4-9AE3-5E45C6D9F8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3367B-EE6F-4B7D-B454-7C9F39CBBA2C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CA1D2-8376-4EE6-9CD2-AB61A821B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01ED7-1A2D-4526-9D6D-60B8593B39A0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B36EE-7646-447A-B63A-EAC47C5FC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23336-C10A-4E6B-800C-5A72010AFA7B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BBFEC-23B3-4369-AE1D-71C7B572D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CC5BC-09BF-4361-AB83-28B037B54C72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E9CC8-6D1D-4229-83D6-BF4A217433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CFFD1-85D5-46DE-991F-D12C1C6505BE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A78D6-FCF8-422F-95CB-99FBB2A9F0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44ACCA3-EB90-4A27-984E-2C7338A40F6C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CB27E0-2864-49E1-A1DC-2A83292B8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6/6a/Illustration_Rosa_canina0.jpg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d/Malina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d/d1/Blackberries_on_bush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6/68/Bilberries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c/Vaccinium_vitis-idaea_L.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2/Illustration_Sambucus_nigra0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0/Illustration_Atropa_bella-donna0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hyperlink" Target="//upload.wikimedia.org/wikipedia/commons/a/a3/Equisetum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6/60/Dryopteris_filix-mas_-_K%C3%B6hler%E2%80%93s_Medizinal-Pflanzen-202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ikipedia.org/wik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LESA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rgbClr val="FFFF00"/>
                </a:solidFill>
              </a:rPr>
              <a:t>Základní škola a mateřská škola </a:t>
            </a:r>
            <a:r>
              <a:rPr lang="cs-CZ" sz="2200" dirty="0" err="1" smtClean="0">
                <a:solidFill>
                  <a:srgbClr val="FFFF00"/>
                </a:solidFill>
              </a:rPr>
              <a:t>Nesovice</a:t>
            </a:r>
            <a:r>
              <a:rPr lang="cs-CZ" sz="2200" dirty="0" smtClean="0">
                <a:solidFill>
                  <a:srgbClr val="FFFF00"/>
                </a:solidFill>
              </a:rPr>
              <a:t>, příspěvková organizace; 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rgbClr val="FFFF00"/>
                </a:solidFill>
              </a:rPr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rgbClr val="FFFF00"/>
                </a:solidFill>
              </a:rPr>
              <a:t>VY_32_INOVACE_16_Rostliny v lese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rgbClr val="FFFF00"/>
                </a:solidFill>
              </a:rPr>
              <a:t>Žáci se seznámí s vybranými rostlinami lesa.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rgbClr val="FFFF00"/>
                </a:solidFill>
              </a:rPr>
              <a:t>Mgr. Iva Hanáková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FFFF00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332656"/>
            <a:ext cx="4768254" cy="116529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Žák se dozví základní informace o vybraných rostlinách lesa.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 2.</a:t>
            </a:r>
          </a:p>
          <a:p>
            <a:pPr>
              <a:buNone/>
            </a:pPr>
            <a:r>
              <a:rPr lang="cs-CZ" dirty="0" smtClean="0"/>
              <a:t>Předmět: Prvouka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RŮŽE ŠÍPKOVÁ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KEŘ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(dorůstá do výšky 1 – 3 metry)</a:t>
            </a:r>
          </a:p>
          <a:p>
            <a:r>
              <a:rPr lang="cs-CZ" dirty="0" smtClean="0"/>
              <a:t>PLODY: </a:t>
            </a:r>
            <a:r>
              <a:rPr lang="cs-CZ" sz="3200" b="1" u="sng" dirty="0" smtClean="0">
                <a:solidFill>
                  <a:srgbClr val="FF0000"/>
                </a:solidFill>
              </a:rPr>
              <a:t>ŠÍPKY</a:t>
            </a:r>
          </a:p>
          <a:p>
            <a:pPr lvl="1"/>
            <a:r>
              <a:rPr lang="cs-CZ" dirty="0" smtClean="0"/>
              <a:t>jedlé</a:t>
            </a:r>
          </a:p>
          <a:p>
            <a:pPr lvl="1"/>
            <a:r>
              <a:rPr lang="cs-CZ" dirty="0" smtClean="0"/>
              <a:t>bohaté na vitamin C</a:t>
            </a:r>
          </a:p>
          <a:p>
            <a:r>
              <a:rPr lang="cs-CZ" dirty="0" smtClean="0"/>
              <a:t>Dělá se z nich:</a:t>
            </a:r>
          </a:p>
          <a:p>
            <a:pPr lvl="1"/>
            <a:r>
              <a:rPr lang="cs-CZ" dirty="0" smtClean="0"/>
              <a:t>Čaj, kompoty, sirupy, zavařeniny aj.</a:t>
            </a:r>
            <a:endParaRPr lang="cs-CZ" dirty="0"/>
          </a:p>
        </p:txBody>
      </p:sp>
      <p:pic>
        <p:nvPicPr>
          <p:cNvPr id="15362" name="Picture 2" descr="Soubor:Illustration Rosa canina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548680"/>
            <a:ext cx="3228975" cy="569595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004048" y="6237312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/>
              <a:t>http://cs.wikipedia.org/wiki/Soubor:Illustration_Rosa_canina0.jpg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MALINA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</p:spPr>
        <p:txBody>
          <a:bodyPr/>
          <a:lstStyle/>
          <a:p>
            <a:r>
              <a:rPr lang="cs-CZ" b="1" dirty="0" smtClean="0"/>
              <a:t>KEŘ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(dorůstá do výšky 2 – 3 metry)</a:t>
            </a:r>
          </a:p>
          <a:p>
            <a:r>
              <a:rPr lang="cs-CZ" dirty="0" smtClean="0"/>
              <a:t>PLODY: </a:t>
            </a:r>
            <a:r>
              <a:rPr lang="cs-CZ" sz="3200" b="1" u="sng" dirty="0" smtClean="0">
                <a:solidFill>
                  <a:srgbClr val="FF0000"/>
                </a:solidFill>
              </a:rPr>
              <a:t>MALINY</a:t>
            </a:r>
          </a:p>
          <a:p>
            <a:pPr lvl="1"/>
            <a:r>
              <a:rPr lang="cs-CZ" dirty="0" smtClean="0"/>
              <a:t>Složeny z kuliček (peckovic) červené barvy</a:t>
            </a:r>
          </a:p>
          <a:p>
            <a:r>
              <a:rPr lang="cs-CZ" dirty="0" smtClean="0"/>
              <a:t>Je to ANTIOXIDANT</a:t>
            </a:r>
          </a:p>
          <a:p>
            <a:pPr lvl="1"/>
            <a:r>
              <a:rPr lang="cs-CZ" dirty="0" smtClean="0"/>
              <a:t>PŮSOBÍ PŘI HOREČKÁCH A ZÁNĚTECH</a:t>
            </a:r>
          </a:p>
        </p:txBody>
      </p:sp>
      <p:pic>
        <p:nvPicPr>
          <p:cNvPr id="28674" name="Picture 2" descr="Soubor:Mali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5" y="908720"/>
            <a:ext cx="3836397" cy="2556000"/>
          </a:xfrm>
          <a:prstGeom prst="rect">
            <a:avLst/>
          </a:prstGeom>
          <a:noFill/>
        </p:spPr>
      </p:pic>
      <p:pic>
        <p:nvPicPr>
          <p:cNvPr id="28675" name="Picture 3" descr="C:\Users\Iva\AppData\Local\Microsoft\Windows\Temporary Internet Files\Content.IE5\UKV85CZG\MP90031373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645024"/>
            <a:ext cx="3847329" cy="252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OSTRUŽINA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</p:spPr>
        <p:txBody>
          <a:bodyPr/>
          <a:lstStyle/>
          <a:p>
            <a:r>
              <a:rPr lang="cs-CZ" b="1" dirty="0" smtClean="0"/>
              <a:t>KEŘ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(dorůstá do výšky 2 – 3 metry)</a:t>
            </a:r>
          </a:p>
          <a:p>
            <a:r>
              <a:rPr lang="cs-CZ" dirty="0" smtClean="0"/>
              <a:t>PLODY: </a:t>
            </a:r>
            <a:r>
              <a:rPr lang="cs-CZ" sz="3200" b="1" u="sng" dirty="0" smtClean="0">
                <a:solidFill>
                  <a:srgbClr val="FF0000"/>
                </a:solidFill>
              </a:rPr>
              <a:t>OSTRUŽINY</a:t>
            </a:r>
          </a:p>
          <a:p>
            <a:pPr lvl="1"/>
            <a:r>
              <a:rPr lang="cs-CZ" dirty="0" smtClean="0"/>
              <a:t>Složeny z kuliček (peckovic) modré (černé) barvy</a:t>
            </a:r>
          </a:p>
          <a:p>
            <a:endParaRPr lang="cs-CZ" dirty="0" smtClean="0"/>
          </a:p>
        </p:txBody>
      </p:sp>
      <p:pic>
        <p:nvPicPr>
          <p:cNvPr id="29698" name="Picture 2" descr="Soubor:Blackberries on bush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02549" y="1340768"/>
            <a:ext cx="4145915" cy="4104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BORŮVKA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</p:spPr>
        <p:txBody>
          <a:bodyPr/>
          <a:lstStyle/>
          <a:p>
            <a:r>
              <a:rPr lang="cs-CZ" b="1" dirty="0" smtClean="0"/>
              <a:t>NÍZKÝ KEŘ</a:t>
            </a:r>
            <a:r>
              <a:rPr lang="cs-CZ" dirty="0" smtClean="0"/>
              <a:t> </a:t>
            </a:r>
          </a:p>
          <a:p>
            <a:r>
              <a:rPr lang="cs-CZ" dirty="0" smtClean="0"/>
              <a:t>PLODY: </a:t>
            </a:r>
            <a:r>
              <a:rPr lang="cs-CZ" sz="3200" b="1" u="sng" dirty="0" smtClean="0">
                <a:solidFill>
                  <a:srgbClr val="FF0000"/>
                </a:solidFill>
              </a:rPr>
              <a:t>BORŮVKY</a:t>
            </a:r>
          </a:p>
          <a:p>
            <a:pPr lvl="1"/>
            <a:r>
              <a:rPr lang="cs-CZ" dirty="0" smtClean="0"/>
              <a:t>MODRÁ BARVA</a:t>
            </a:r>
          </a:p>
          <a:p>
            <a:r>
              <a:rPr lang="cs-CZ" dirty="0" smtClean="0"/>
              <a:t>PŮSOBÍ PROTI RAKOVINĚ</a:t>
            </a:r>
          </a:p>
          <a:p>
            <a:endParaRPr lang="cs-CZ" dirty="0" smtClean="0"/>
          </a:p>
        </p:txBody>
      </p:sp>
      <p:pic>
        <p:nvPicPr>
          <p:cNvPr id="30722" name="Picture 2" descr="C:\Users\Iva\AppData\Local\Microsoft\Windows\Temporary Internet Files\Content.IE5\OB5IQK6A\MP9003878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861048"/>
            <a:ext cx="1479042" cy="2073424"/>
          </a:xfrm>
          <a:prstGeom prst="rect">
            <a:avLst/>
          </a:prstGeom>
          <a:noFill/>
        </p:spPr>
      </p:pic>
      <p:pic>
        <p:nvPicPr>
          <p:cNvPr id="30724" name="Picture 4" descr="Soubor:Bilberrie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28864" y="1772816"/>
            <a:ext cx="4163616" cy="31227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BRUSINKA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</p:spPr>
        <p:txBody>
          <a:bodyPr/>
          <a:lstStyle/>
          <a:p>
            <a:r>
              <a:rPr lang="cs-CZ" b="1" dirty="0" smtClean="0"/>
              <a:t>NÍZKÝ KEŘ</a:t>
            </a:r>
            <a:r>
              <a:rPr lang="cs-CZ" dirty="0" smtClean="0"/>
              <a:t> </a:t>
            </a:r>
          </a:p>
          <a:p>
            <a:r>
              <a:rPr lang="cs-CZ" dirty="0" smtClean="0"/>
              <a:t>PLODY: </a:t>
            </a:r>
            <a:r>
              <a:rPr lang="cs-CZ" sz="3200" b="1" u="sng" dirty="0" smtClean="0">
                <a:solidFill>
                  <a:srgbClr val="FF0000"/>
                </a:solidFill>
              </a:rPr>
              <a:t>BRUSINKY</a:t>
            </a:r>
          </a:p>
          <a:p>
            <a:pPr lvl="1"/>
            <a:r>
              <a:rPr lang="cs-CZ" dirty="0" smtClean="0"/>
              <a:t>ČERVENÁ BARVA</a:t>
            </a:r>
          </a:p>
          <a:p>
            <a:r>
              <a:rPr lang="cs-CZ" dirty="0" smtClean="0"/>
              <a:t>ZPRACOVÁNÍ</a:t>
            </a:r>
          </a:p>
          <a:p>
            <a:pPr lvl="1"/>
            <a:r>
              <a:rPr lang="cs-CZ" dirty="0" smtClean="0"/>
              <a:t>Marmelády, sušené, čerstvé</a:t>
            </a:r>
          </a:p>
          <a:p>
            <a:r>
              <a:rPr lang="cs-CZ" dirty="0" smtClean="0"/>
              <a:t>Na území ČR je </a:t>
            </a:r>
            <a:r>
              <a:rPr lang="cs-CZ" b="1" dirty="0" smtClean="0"/>
              <a:t>chráněná.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32770" name="Picture 2" descr="Soubor:Vaccinium vitis-idaea L.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548680"/>
            <a:ext cx="386715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BEZ ČERNÝ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</p:spPr>
        <p:txBody>
          <a:bodyPr/>
          <a:lstStyle/>
          <a:p>
            <a:r>
              <a:rPr lang="cs-CZ" b="1" dirty="0" smtClean="0"/>
              <a:t>KEŘ</a:t>
            </a:r>
            <a:r>
              <a:rPr lang="cs-CZ" dirty="0" smtClean="0"/>
              <a:t> </a:t>
            </a:r>
          </a:p>
          <a:p>
            <a:r>
              <a:rPr lang="cs-CZ" dirty="0" smtClean="0"/>
              <a:t>PLODY ČERNÉ BARVY, KVĚTY ŽLUTÉ</a:t>
            </a:r>
          </a:p>
          <a:p>
            <a:r>
              <a:rPr lang="cs-CZ" dirty="0" smtClean="0"/>
              <a:t>Z KVĚTŮ SE VYRÁBÍ SIRUP.</a:t>
            </a:r>
          </a:p>
          <a:p>
            <a:r>
              <a:rPr lang="cs-CZ" dirty="0" smtClean="0"/>
              <a:t>VYUŽITÍ V:</a:t>
            </a:r>
          </a:p>
          <a:p>
            <a:pPr lvl="1"/>
            <a:r>
              <a:rPr lang="cs-CZ" dirty="0" smtClean="0"/>
              <a:t>LÉČITELSTVÍ</a:t>
            </a:r>
          </a:p>
          <a:p>
            <a:pPr lvl="1"/>
            <a:r>
              <a:rPr lang="cs-CZ" dirty="0" smtClean="0"/>
              <a:t>FARMACII</a:t>
            </a:r>
          </a:p>
          <a:p>
            <a:pPr lvl="1"/>
            <a:r>
              <a:rPr lang="cs-CZ" dirty="0" smtClean="0"/>
              <a:t>POTRAVINÁŘSTVÍ</a:t>
            </a:r>
          </a:p>
        </p:txBody>
      </p:sp>
      <p:pic>
        <p:nvPicPr>
          <p:cNvPr id="37890" name="Picture 2" descr="Soubor:Illustration Sambucus nigra0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620688"/>
            <a:ext cx="367665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RULÍK ZLOMOCNÝ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</p:spPr>
        <p:txBody>
          <a:bodyPr/>
          <a:lstStyle/>
          <a:p>
            <a:r>
              <a:rPr lang="cs-CZ" b="1" dirty="0" smtClean="0"/>
              <a:t>BYLINA</a:t>
            </a:r>
          </a:p>
          <a:p>
            <a:r>
              <a:rPr lang="cs-CZ" dirty="0" smtClean="0"/>
              <a:t>PLOD: </a:t>
            </a:r>
            <a:r>
              <a:rPr lang="cs-CZ" b="1" dirty="0" smtClean="0"/>
              <a:t>ČERNÁ BOBULE</a:t>
            </a:r>
          </a:p>
          <a:p>
            <a:endParaRPr lang="cs-CZ" b="1" dirty="0" smtClean="0"/>
          </a:p>
          <a:p>
            <a:r>
              <a:rPr lang="cs-CZ" b="1" dirty="0" smtClean="0"/>
              <a:t>CELÁ ROSTLINA JE PRUDCE JEDOVATÁ</a:t>
            </a:r>
            <a:endParaRPr lang="cs-CZ" dirty="0" smtClean="0"/>
          </a:p>
        </p:txBody>
      </p:sp>
      <p:pic>
        <p:nvPicPr>
          <p:cNvPr id="39938" name="Picture 2" descr="Soubor:Illustration Atropa bella-donna0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692696"/>
            <a:ext cx="3648075" cy="5715000"/>
          </a:xfrm>
          <a:prstGeom prst="rect">
            <a:avLst/>
          </a:prstGeom>
          <a:noFill/>
        </p:spPr>
      </p:pic>
      <p:pic>
        <p:nvPicPr>
          <p:cNvPr id="39939" name="Picture 3" descr="C:\Users\Iva\AppData\Local\Microsoft\Windows\Temporary Internet Files\Content.IE5\KEVZJLKQ\MC9003479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4293096"/>
            <a:ext cx="1836115" cy="14703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VRANÍ OKO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</p:spPr>
        <p:txBody>
          <a:bodyPr/>
          <a:lstStyle/>
          <a:p>
            <a:r>
              <a:rPr lang="cs-CZ" b="1" dirty="0" smtClean="0"/>
              <a:t>BYLINA</a:t>
            </a:r>
          </a:p>
          <a:p>
            <a:r>
              <a:rPr lang="cs-CZ" dirty="0" smtClean="0"/>
              <a:t>PLOD: </a:t>
            </a:r>
            <a:r>
              <a:rPr lang="cs-CZ" b="1" dirty="0" smtClean="0"/>
              <a:t>ČERNÁ BOBULE</a:t>
            </a:r>
          </a:p>
          <a:p>
            <a:endParaRPr lang="cs-CZ" b="1" dirty="0" smtClean="0"/>
          </a:p>
          <a:p>
            <a:r>
              <a:rPr lang="cs-CZ" b="1" dirty="0" smtClean="0"/>
              <a:t>CELÁ ROSTLINA JE JEDOVATÁ</a:t>
            </a:r>
            <a:endParaRPr lang="cs-CZ" dirty="0" smtClean="0"/>
          </a:p>
        </p:txBody>
      </p:sp>
      <p:pic>
        <p:nvPicPr>
          <p:cNvPr id="39939" name="Picture 3" descr="C:\Users\Iva\AppData\Local\Microsoft\Windows\Temporary Internet Files\Content.IE5\KEVZJLKQ\MC9003479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4293096"/>
            <a:ext cx="1836115" cy="1470355"/>
          </a:xfrm>
          <a:prstGeom prst="rect">
            <a:avLst/>
          </a:prstGeom>
          <a:noFill/>
        </p:spPr>
      </p:pic>
      <p:pic>
        <p:nvPicPr>
          <p:cNvPr id="45058" name="Picture 2" descr="http://upload.wikimedia.org/wikipedia/commons/8/85/Paris-quadrifolia%28vonSeite%2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700808"/>
            <a:ext cx="4340171" cy="32525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MECH, KAPRAĎ, PŘESLIČKA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6084" name="Picture 4" descr="C:\Users\Iva\AppData\Local\Microsoft\Windows\Temporary Internet Files\Content.IE5\UKV85CZG\MP9004072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132856"/>
            <a:ext cx="2304256" cy="3456384"/>
          </a:xfrm>
          <a:prstGeom prst="rect">
            <a:avLst/>
          </a:prstGeom>
          <a:noFill/>
        </p:spPr>
      </p:pic>
      <p:pic>
        <p:nvPicPr>
          <p:cNvPr id="46086" name="Picture 6" descr="Soubor:Dryopteris filix-mas - Köhler–s Medizinal-Pflanzen-2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32031" y="2348880"/>
            <a:ext cx="2480129" cy="3209579"/>
          </a:xfrm>
          <a:prstGeom prst="rect">
            <a:avLst/>
          </a:prstGeom>
          <a:noFill/>
        </p:spPr>
      </p:pic>
      <p:pic>
        <p:nvPicPr>
          <p:cNvPr id="46088" name="Picture 8" descr="Soubor:Equisetum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2132856"/>
            <a:ext cx="2269257" cy="34238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latin typeface="Calibri" pitchFamily="34" charset="0"/>
              </a:rPr>
              <a:t>Klipart: office.microsoft.com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i="1" dirty="0" smtClean="0">
                <a:latin typeface="Calibri" pitchFamily="34" charset="0"/>
              </a:rPr>
              <a:t>[online] </a:t>
            </a:r>
            <a:r>
              <a:rPr lang="cs-CZ" dirty="0" smtClean="0">
                <a:latin typeface="Calibri" pitchFamily="34" charset="0"/>
              </a:rPr>
              <a:t>[</a:t>
            </a:r>
            <a:r>
              <a:rPr lang="cs-CZ" dirty="0" smtClean="0">
                <a:latin typeface="Calibri" pitchFamily="34" charset="0"/>
              </a:rPr>
              <a:t>cit.2012-11-18] Dostupný na WWW: </a:t>
            </a:r>
            <a:r>
              <a:rPr lang="cs-CZ" dirty="0" smtClean="0">
                <a:latin typeface="Calibri" pitchFamily="34" charset="0"/>
                <a:hlinkClick r:id="rId2"/>
              </a:rPr>
              <a:t>http://wikipedia.org/wiki</a:t>
            </a:r>
            <a:endParaRPr lang="cs-CZ" dirty="0" smtClean="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i="1" dirty="0">
                <a:latin typeface="Calibri" pitchFamily="34" charset="0"/>
              </a:rPr>
              <a:t>[online]</a:t>
            </a:r>
            <a:r>
              <a:rPr lang="cs-CZ" dirty="0" smtClean="0">
                <a:latin typeface="Calibri" pitchFamily="34" charset="0"/>
              </a:rPr>
              <a:t>[</a:t>
            </a:r>
            <a:r>
              <a:rPr lang="cs-CZ" dirty="0">
                <a:latin typeface="Calibri" pitchFamily="34" charset="0"/>
              </a:rPr>
              <a:t>cit.2012-11-18] Dostupný </a:t>
            </a:r>
            <a:r>
              <a:rPr lang="cs-CZ" dirty="0" smtClean="0">
                <a:latin typeface="Calibri" pitchFamily="34" charset="0"/>
              </a:rPr>
              <a:t>pod licencí </a:t>
            </a:r>
            <a:r>
              <a:rPr lang="cs-CZ" dirty="0" err="1" smtClean="0">
                <a:latin typeface="Calibri" pitchFamily="34" charset="0"/>
              </a:rPr>
              <a:t>Creative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Commons</a:t>
            </a:r>
            <a:r>
              <a:rPr lang="cs-CZ" dirty="0" smtClean="0">
                <a:latin typeface="Calibri" pitchFamily="34" charset="0"/>
              </a:rPr>
              <a:t> na </a:t>
            </a:r>
            <a:r>
              <a:rPr lang="cs-CZ" dirty="0">
                <a:latin typeface="Calibri" pitchFamily="34" charset="0"/>
              </a:rPr>
              <a:t>WWW</a:t>
            </a:r>
            <a:r>
              <a:rPr lang="cs-CZ" dirty="0" smtClean="0">
                <a:latin typeface="Calibri" pitchFamily="34" charset="0"/>
              </a:rPr>
              <a:t>:</a:t>
            </a:r>
            <a:r>
              <a:rPr lang="cs-CZ" dirty="0"/>
              <a:t> </a:t>
            </a:r>
            <a:r>
              <a:rPr lang="cs-CZ" dirty="0" smtClean="0"/>
              <a:t>&lt;http</a:t>
            </a:r>
            <a:r>
              <a:rPr lang="cs-CZ" dirty="0"/>
              <a:t>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Soubor:Equisetum.jpg</a:t>
            </a:r>
            <a:r>
              <a:rPr lang="cs-CZ" dirty="0" smtClean="0"/>
              <a:t>&gt; 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i="1" dirty="0">
                <a:latin typeface="Calibri" pitchFamily="34" charset="0"/>
              </a:rPr>
              <a:t>[online]</a:t>
            </a:r>
            <a:r>
              <a:rPr lang="cs-CZ" dirty="0" smtClean="0">
                <a:latin typeface="Calibri" pitchFamily="34" charset="0"/>
              </a:rPr>
              <a:t>[</a:t>
            </a:r>
            <a:r>
              <a:rPr lang="cs-CZ" dirty="0">
                <a:latin typeface="Calibri" pitchFamily="34" charset="0"/>
              </a:rPr>
              <a:t>cit.2012-11-18] Dostupný pod licencí </a:t>
            </a:r>
            <a:r>
              <a:rPr lang="cs-CZ" dirty="0" err="1">
                <a:latin typeface="Calibri" pitchFamily="34" charset="0"/>
              </a:rPr>
              <a:t>Creative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dirty="0" err="1">
                <a:latin typeface="Calibri" pitchFamily="34" charset="0"/>
              </a:rPr>
              <a:t>Commons</a:t>
            </a:r>
            <a:r>
              <a:rPr lang="cs-CZ" dirty="0">
                <a:latin typeface="Calibri" pitchFamily="34" charset="0"/>
              </a:rPr>
              <a:t> na WWW:</a:t>
            </a:r>
            <a:r>
              <a:rPr lang="cs-CZ" dirty="0"/>
              <a:t> </a:t>
            </a:r>
            <a:r>
              <a:rPr lang="cs-CZ" dirty="0" smtClean="0"/>
              <a:t>&lt;</a:t>
            </a:r>
            <a:r>
              <a:rPr lang="cs-CZ" dirty="0"/>
              <a:t>http://cs.wikipedia.org/wiki/</a:t>
            </a:r>
            <a:r>
              <a:rPr lang="cs-CZ" dirty="0" err="1"/>
              <a:t>Soubor:Paris-quadrifolia</a:t>
            </a:r>
            <a:r>
              <a:rPr lang="cs-CZ" dirty="0"/>
              <a:t>(</a:t>
            </a:r>
            <a:r>
              <a:rPr lang="cs-CZ" dirty="0" err="1"/>
              <a:t>vonSeite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 smtClean="0"/>
              <a:t>&gt; </a:t>
            </a:r>
            <a:endParaRPr lang="cs-CZ" dirty="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i="1">
                <a:latin typeface="Calibri" pitchFamily="34" charset="0"/>
              </a:rPr>
              <a:t>[online]</a:t>
            </a:r>
            <a:r>
              <a:rPr lang="cs-CZ" smtClean="0">
                <a:latin typeface="Calibri" pitchFamily="34" charset="0"/>
              </a:rPr>
              <a:t>[</a:t>
            </a:r>
            <a:r>
              <a:rPr lang="cs-CZ" dirty="0">
                <a:latin typeface="Calibri" pitchFamily="34" charset="0"/>
              </a:rPr>
              <a:t>cit.2012-11-18] Dostupný pod licencí </a:t>
            </a:r>
            <a:r>
              <a:rPr lang="cs-CZ" dirty="0" err="1">
                <a:latin typeface="Calibri" pitchFamily="34" charset="0"/>
              </a:rPr>
              <a:t>Creative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dirty="0" err="1">
                <a:latin typeface="Calibri" pitchFamily="34" charset="0"/>
              </a:rPr>
              <a:t>Commons</a:t>
            </a:r>
            <a:r>
              <a:rPr lang="cs-CZ" dirty="0">
                <a:latin typeface="Calibri" pitchFamily="34" charset="0"/>
              </a:rPr>
              <a:t> na WWW:</a:t>
            </a:r>
            <a:r>
              <a:rPr lang="cs-CZ" dirty="0"/>
              <a:t> </a:t>
            </a:r>
            <a:r>
              <a:rPr lang="cs-CZ" dirty="0" smtClean="0"/>
              <a:t>&lt;</a:t>
            </a:r>
            <a:r>
              <a:rPr lang="cs-CZ" dirty="0"/>
              <a:t>http://cs.wikipedia.org/wiki/Soubor:Bilberries.jpg </a:t>
            </a:r>
            <a:r>
              <a:rPr lang="cs-CZ" dirty="0" smtClean="0"/>
              <a:t>&gt; </a:t>
            </a:r>
            <a:endParaRPr lang="cs-CZ" dirty="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230</Words>
  <Application>Microsoft Office PowerPoint</Application>
  <PresentationFormat>Předvádění na obrazovce (4:3)</PresentationFormat>
  <Paragraphs>76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ROSTLINY LESA</vt:lpstr>
      <vt:lpstr>ANOTACE</vt:lpstr>
      <vt:lpstr>RŮŽE ŠÍPKOVÁ</vt:lpstr>
      <vt:lpstr>MALINA</vt:lpstr>
      <vt:lpstr>OSTRUŽINA</vt:lpstr>
      <vt:lpstr>BORŮVKA</vt:lpstr>
      <vt:lpstr>BRUSINKA</vt:lpstr>
      <vt:lpstr>BEZ ČERNÝ</vt:lpstr>
      <vt:lpstr>RULÍK ZLOMOCNÝ</vt:lpstr>
      <vt:lpstr>VRANÍ OKO</vt:lpstr>
      <vt:lpstr>MECH, KAPRAĎ, PŘESLIČKA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sborovna</cp:lastModifiedBy>
  <cp:revision>8</cp:revision>
  <dcterms:created xsi:type="dcterms:W3CDTF">2011-04-12T15:51:18Z</dcterms:created>
  <dcterms:modified xsi:type="dcterms:W3CDTF">2013-01-17T05:13:19Z</dcterms:modified>
</cp:coreProperties>
</file>