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4" r:id="rId4"/>
    <p:sldId id="260" r:id="rId5"/>
    <p:sldId id="261" r:id="rId6"/>
    <p:sldId id="262" r:id="rId7"/>
    <p:sldId id="263" r:id="rId8"/>
    <p:sldId id="259" r:id="rId9"/>
    <p:sldId id="258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CFF"/>
    <a:srgbClr val="FFFF99"/>
    <a:srgbClr val="F8F8F8"/>
    <a:srgbClr val="FFFFCC"/>
    <a:srgbClr val="D9F5FF"/>
    <a:srgbClr val="ACF6BE"/>
    <a:srgbClr val="C3F474"/>
    <a:srgbClr val="FFCC99"/>
    <a:srgbClr val="F9D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068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468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465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40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91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678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601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645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610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62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60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369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433850"/>
              </p:ext>
            </p:extLst>
          </p:nvPr>
        </p:nvGraphicFramePr>
        <p:xfrm>
          <a:off x="683568" y="5138672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4.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VY_32_INOVACE_12_Podstatná jména-rod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mužský-procvičování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 Miroslava Kloudová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6800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Podstatná jména</a:t>
            </a:r>
            <a:endParaRPr lang="cs-CZ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153150" cy="20637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Rod mužský</a:t>
            </a:r>
            <a:endParaRPr lang="cs-CZ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24030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Rozděl správně!</a:t>
            </a:r>
            <a:endParaRPr lang="cs-CZ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3808" y="483253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holub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02764" y="48179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truhlář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36296" y="429473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otec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947864" y="544522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učitel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20072" y="429473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autobus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36296" y="48179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obchod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75585" y="429694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rybník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44820" y="535575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listopad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2024" y="4294737"/>
            <a:ext cx="1652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prodavač</a:t>
            </a:r>
            <a:endParaRPr lang="cs-CZ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28528" y="482016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motor</a:t>
            </a:r>
            <a:endParaRPr lang="cs-CZ" sz="2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602766" y="1205271"/>
            <a:ext cx="134509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životné</a:t>
            </a:r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842824" y="119675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neživotné</a:t>
            </a:r>
            <a:r>
              <a:rPr lang="cs-CZ" sz="36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cs-CZ" sz="36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251783" y="5369363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hotel</a:t>
            </a:r>
            <a:endParaRPr lang="cs-CZ" sz="28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7215777" y="5369363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strýc</a:t>
            </a:r>
            <a:endParaRPr lang="cs-CZ" sz="28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573487" y="596844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řidič</a:t>
            </a:r>
            <a:endParaRPr lang="cs-CZ" sz="28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2843808" y="5923213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dům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320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3796 C 0.00555 -0.05116 -0.00469 -0.07106 -0.0158 -0.07592 C -0.01788 -0.07893 -0.02101 -0.08079 -0.02292 -0.08403 C -0.02361 -0.08518 -0.02361 -0.08727 -0.02413 -0.08866 C -0.02726 -0.09722 -0.03021 -0.10486 -0.03247 -0.11412 C -0.03507 -0.125 -0.03872 -0.13472 -0.0408 -0.14583 C -0.0408 -0.1493 -0.0467 -0.21574 -0.02882 -0.22361 C -0.02344 -0.23426 -0.01563 -0.23634 -0.00747 -0.24097 C -0.00295 -0.24352 0.00121 -0.24676 0.00573 -0.24907 C 0.01875 -0.25579 0.03628 -0.25579 0.04983 -0.25694 C 0.05694 -0.26018 0.0625 -0.26481 0.06996 -0.26643 C 0.07118 -0.26759 0.07257 -0.26829 0.07361 -0.26967 C 0.07465 -0.27106 0.07483 -0.27315 0.07587 -0.2743 C 0.08142 -0.28032 0.08455 -0.28194 0.09028 -0.28541 C 0.09427 -0.29398 0.10156 -0.29907 0.10694 -0.30625 C 0.1092 -0.31481 0.1066 -0.30717 0.11163 -0.31574 C 0.11337 -0.31875 0.11649 -0.32523 0.11649 -0.325 C 0.11719 -0.32847 0.11805 -0.33148 0.11875 -0.33472 C 0.1191 -0.33634 0.11996 -0.33958 0.11996 -0.33935 C 0.11823 -0.35532 0.11614 -0.35879 0.10451 -0.36319 C 0.10191 -0.36666 0.10017 -0.37129 0.09739 -0.3743 " pathEditMode="relative" rAng="0" ptsTypes="ffffffffffffffffffff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86 -0.03634 C 0.02482 -0.08333 0.01701 -0.15463 0.02812 -0.19514 C 0.03298 -0.21273 0.05312 -0.2412 0.06632 -0.24745 C 0.07326 -0.25069 0.07882 -0.25115 0.08646 -0.25231 C 0.09409 -0.25578 0.10243 -0.25532 0.11041 -0.25694 C 0.12309 -0.25972 0.13576 -0.26412 0.14843 -0.26643 C 0.16458 -0.26944 0.19097 -0.26921 0.20312 -0.26967 C 0.21944 -0.28055 0.20521 -0.27222 0.246 -0.27453 C 0.2625 -0.27546 0.2776 -0.27986 0.29375 -0.2824 C 0.30243 -0.28657 0.28993 -0.28102 0.30555 -0.28564 C 0.31128 -0.28727 0.31649 -0.29027 0.32222 -0.29189 C 0.32934 -0.29676 0.33194 -0.29838 0.33767 -0.30625 C 0.33732 -0.31365 0.33767 -0.32129 0.33646 -0.32847 C 0.33611 -0.33055 0.33385 -0.33125 0.33298 -0.3331 C 0.32569 -0.34676 0.31909 -0.35324 0.30798 -0.3618 C 0.29635 -0.37083 0.30486 -0.36435 0.296 -0.37615 C 0.29114 -0.38264 0.28507 -0.38564 0.27934 -0.39027 C 0.27864 -0.39189 0.27847 -0.3956 0.27708 -0.39514 C 0.27517 -0.39444 0.27309 -0.37916 0.27222 -0.37615 C 0.27378 -0.36574 0.27847 -0.34421 0.28541 -0.33796 C 0.29027 -0.33356 0.29757 -0.33264 0.30312 -0.33171 C 0.31076 -0.325 0.31996 -0.3287 0.32708 -0.33472 C 0.32777 -0.33819 0.33038 -0.34074 0.33055 -0.34421 C 0.33142 -0.35879 0.32899 -0.36389 0.32222 -0.37291 " pathEditMode="relative" rAng="0" ptsTypes="fffffffffffffffffffffff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1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03 -0.03912 C -0.01233 -0.04352 -0.01545 -0.04606 -0.01736 -0.05162 C -0.01788 -0.05324 -0.01788 -0.05509 -0.01858 -0.05648 C -0.02031 -0.05995 -0.02292 -0.0625 -0.02465 -0.06597 C -0.02552 -0.07592 -0.03142 -0.09815 -0.02222 -0.10254 C -0.01007 -0.11458 -0.00399 -0.11643 0.01111 -0.11829 C 0.04514 -0.13333 0.10035 -0.12592 0.12535 -0.12639 C 0.13264 -0.1294 0.13924 -0.13125 0.14687 -0.13264 C 0.15746 -0.1375 0.16753 -0.15116 0.1743 -0.16273 C 0.17639 -0.17245 0.17795 -0.18241 0.18142 -0.19143 C 0.17986 -0.21157 0.18246 -0.22477 0.16823 -0.23102 C 0.16406 -0.23541 0.16007 -0.24259 0.15521 -0.24537 C 0.1467 -0.25023 0.13437 -0.24954 0.12656 -0.25023 C 0.12031 -0.25278 0.11406 -0.25509 0.10764 -0.25648 C 0.10174 -0.26041 0.09653 -0.2662 0.09097 -0.27083 C 0.08802 -0.27338 0.08264 -0.2787 0.08264 -0.27847 C 0.0809 -0.28217 0.07986 -0.28657 0.07778 -0.28981 C 0.07691 -0.2912 0.07483 -0.2912 0.0743 -0.29305 C 0.07361 -0.29537 0.0743 -0.29838 0.0743 -0.30092 " pathEditMode="relative" rAng="0" ptsTypes="ffffffffffffffffff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55" y="-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9 -0.04514 C 0.0026 -0.05023 0.00138 -0.06134 -0.00018 -0.06574 C -0.00244 -0.07199 -0.01059 -0.08241 -0.01459 -0.08657 C -0.03004 -0.10254 -0.04653 -0.11597 -0.0658 -0.12129 C -0.07778 -0.12824 -0.08907 -0.13657 -0.10139 -0.14213 C -0.11528 -0.14815 -0.10678 -0.14143 -0.12049 -0.15 C -0.12761 -0.1544 -0.13212 -0.15972 -0.13959 -0.16273 C -0.15886 -0.17083 -0.14132 -0.15995 -0.16216 -0.1706 C -0.17639 -0.17801 -0.16737 -0.17685 -0.18351 -0.18333 C -0.20157 -0.19074 -0.21962 -0.19676 -0.23837 -0.19907 C -0.24636 -0.20278 -0.24393 -0.20208 -0.25851 -0.20231 C -0.33872 -0.20324 -0.41893 -0.20347 -0.49914 -0.20393 C -0.51059 -0.20926 -0.52153 -0.21065 -0.53351 -0.2118 C -0.55278 -0.21597 -0.57153 -0.22291 -0.5908 -0.22616 C -0.59549 -0.22824 -0.60035 -0.2287 -0.60504 -0.23102 C -0.61632 -0.23657 -0.62709 -0.24329 -0.63837 -0.24838 C -0.64237 -0.25208 -0.64532 -0.25324 -0.65018 -0.25463 C -0.6573 -0.2618 -0.66684 -0.26319 -0.67518 -0.26736 C -0.679 -0.26921 -0.68212 -0.27315 -0.68594 -0.27546 C -0.69115 -0.27847 -0.69601 -0.28032 -0.70139 -0.28171 C -0.70695 -0.28541 -0.71233 -0.29028 -0.71806 -0.29282 C -0.72309 -0.30162 -0.72796 -0.30694 -0.73594 -0.31018 C -0.74132 -0.31736 -0.73803 -0.31227 -0.74184 -0.31991 C -0.74341 -0.32315 -0.74671 -0.3294 -0.74671 -0.32916 C -0.74497 -0.34537 -0.74792 -0.33842 -0.73594 -0.34838 C -0.73386 -0.35023 -0.73125 -0.35046 -0.72882 -0.35162 C -0.72761 -0.35208 -0.72518 -0.35324 -0.72518 -0.35301 C -0.71615 -0.35278 -0.70695 -0.35301 -0.69792 -0.35162 C -0.69497 -0.35116 -0.69237 -0.34838 -0.68959 -0.34676 C -0.68629 -0.34491 -0.68004 -0.34051 -0.68004 -0.34028 C -0.67744 -0.33541 -0.67431 -0.33287 -0.67171 -0.32778 C -0.66893 -0.31713 -0.66459 -0.30741 -0.65747 -0.30069 C -0.65712 -0.29907 -0.65695 -0.29722 -0.65625 -0.29606 C -0.65365 -0.2919 -0.65226 -0.29352 -0.64914 -0.2912 C -0.63681 -0.28217 -0.64619 -0.28704 -0.63837 -0.28333 C -0.63629 -0.28356 -0.6224 -0.28148 -0.61806 -0.28796 C -0.61615 -0.29097 -0.61494 -0.29444 -0.61337 -0.29768 C -0.61198 -0.30046 -0.61094 -0.30717 -0.61094 -0.30694 " pathEditMode="relative" rAng="0" ptsTypes="fffffffffffffffffffffffffffffffffffff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69" y="-1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1 -0.07361 C 0.01979 -0.08472 0.02101 -0.09699 0.02292 -0.10856 C 0.02378 -0.12106 0.02326 -0.125 0.02778 -0.13403 C 0.02847 -0.1375 0.03055 -0.15046 0.03246 -0.15463 C 0.03333 -0.15648 0.03507 -0.15764 0.03611 -0.15949 C 0.03715 -0.16134 0.03785 -0.16366 0.03854 -0.16574 C 0.04097 -0.17222 0.04253 -0.1787 0.04566 -0.18472 C 0.04774 -0.19328 0.05226 -0.20185 0.05746 -0.20694 C 0.06232 -0.21643 0.075 -0.22361 0.08246 -0.22778 C 0.08715 -0.23032 0.09097 -0.23472 0.09566 -0.23727 C 0.10642 -0.24328 0.11632 -0.24514 0.12778 -0.24676 C 0.13785 -0.24953 0.14705 -0.25162 0.15746 -0.25301 C 0.17257 -0.25694 0.18732 -0.25949 0.20278 -0.26111 C 0.22934 -0.26736 0.21163 -0.26366 0.27292 -0.26111 C 0.28107 -0.26088 0.29687 -0.25625 0.29687 -0.25602 C 0.3125 -0.24907 0.33055 -0.24537 0.34687 -0.24352 C 0.35746 -0.23842 0.36892 -0.23449 0.38021 -0.23241 C 0.38819 -0.23102 0.39618 -0.23055 0.40399 -0.22778 C 0.40937 -0.22569 0.41406 -0.2206 0.41944 -0.21805 C 0.42708 -0.21435 0.43542 -0.20995 0.44323 -0.20694 C 0.45625 -0.20185 0.47031 -0.20069 0.48368 -0.19907 C 0.51059 -0.18703 0.56128 -0.19722 0.57413 -0.19745 C 0.57899 -0.19953 0.58351 -0.20231 0.58854 -0.20393 C 0.5967 -0.21111 0.59305 -0.20903 0.59913 -0.2118 C 0.6 -0.21342 0.60069 -0.21528 0.60156 -0.21666 C 0.6026 -0.21828 0.60417 -0.21944 0.60521 -0.22129 C 0.6092 -0.22893 0.61215 -0.23866 0.6158 -0.24676 C 0.6184 -0.26389 0.6217 -0.27037 0.61701 -0.29282 C 0.61545 -0.30046 0.59965 -0.30208 0.59566 -0.30393 C 0.59236 -0.29722 0.58802 -0.29375 0.58246 -0.2912 C 0.57969 -0.28866 0.5776 -0.28634 0.57413 -0.28634 " pathEditMode="relative" rAng="0" ptsTypes="ffffffffffffffffffffffffffffffA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26" y="-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69 -0.08449 C 0.03767 -0.09004 0.05069 -0.08981 0.0625 -0.09722 C 0.06597 -0.0993 0.06857 -0.10301 0.07205 -0.10509 C 0.08159 -0.11111 0.09132 -0.11388 0.10069 -0.12106 C 0.10798 -0.12662 0.11284 -0.13541 0.11962 -0.14166 C 0.12066 -0.15208 0.12187 -0.16342 0.12448 -0.17338 C 0.12604 -0.19213 0.12691 -0.19467 0.12448 -0.21782 C 0.12343 -0.22824 0.10885 -0.24305 0.10295 -0.24791 C 0.08333 -0.26412 0.05902 -0.27152 0.03628 -0.275 C 0.02031 -0.28055 0.00364 -0.28171 -0.0125 -0.28611 C -0.03195 -0.28518 -0.0474 -0.2824 -0.06598 -0.27986 C -0.0882 -0.2699 -0.11667 -0.27407 -0.1375 -0.27338 C -0.18229 -0.27384 -0.22726 -0.27361 -0.27205 -0.275 C -0.28976 -0.27546 -0.30573 -0.28426 -0.32327 -0.28611 C -0.329 -0.28773 -0.33438 -0.29027 -0.33993 -0.29236 C -0.34219 -0.29722 -0.34341 -0.30208 -0.34584 -0.30671 C -0.34549 -0.31088 -0.34653 -0.3162 -0.34462 -0.31944 C -0.33594 -0.33402 -0.31598 -0.33402 -0.30417 -0.3368 C -0.29219 -0.34328 -0.27969 -0.34444 -0.26719 -0.34791 C -0.25851 -0.34745 -0.24966 -0.34768 -0.24098 -0.34652 C -0.23768 -0.34606 -0.2316 -0.34328 -0.2316 -0.34305 C -0.22709 -0.33888 -0.225 -0.33726 -0.21962 -0.33541 C -0.21077 -0.32824 -0.19896 -0.32338 -0.18872 -0.32106 C -0.17882 -0.31111 -0.18802 -0.31851 -0.16841 -0.31458 C -0.15729 -0.31226 -0.14913 -0.30833 -0.1375 -0.30833 " pathEditMode="relative" rAng="0" ptsTypes="ffffffffffffffffffffffff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59" y="-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-0.11018 C 0.00538 -0.12292 0.00625 -0.14329 -0.00347 -0.15139 C -0.00625 -0.15741 -0.00885 -0.1618 -0.01406 -0.16412 C -0.02413 -0.17755 -0.02569 -0.17338 -0.03785 -0.18009 C -0.05555 -0.18981 -0.07361 -0.19815 -0.09271 -0.20069 C -0.09583 -0.20185 -0.09896 -0.20324 -0.10226 -0.20393 C -0.10937 -0.20532 -0.12361 -0.20694 -0.12361 -0.20671 C -0.13889 -0.21296 -0.15521 -0.2162 -0.17118 -0.21805 C -0.18125 -0.22153 -0.18941 -0.22315 -0.19983 -0.22454 C -0.20642 -0.22755 -0.21337 -0.22755 -0.22014 -0.22917 C -0.23698 -0.22847 -0.25972 -0.23032 -0.27726 -0.22454 C -0.37639 -0.22685 -0.32396 -0.22616 -0.43437 -0.22616 " pathEditMode="relative" rAng="0" ptsTypes="fffffffffff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-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3 -0.07546 C 0.02326 -0.09167 0.0243 -0.09653 0.02204 -0.1169 C 0.02152 -0.12199 0.01406 -0.125 0.01128 -0.12639 C 0.00902 -0.12755 0.00416 -0.1294 0.00416 -0.12917 C 0.00034 -0.13704 -0.00816 -0.13981 -0.01494 -0.14213 C -0.03716 -0.16296 -0.10955 -0.15625 -0.11841 -0.15648 C -0.12223 -0.1581 -0.12657 -0.15764 -0.13039 -0.15972 C -0.1316 -0.16042 -0.13178 -0.16296 -0.13282 -0.16435 C -0.13386 -0.16574 -0.13507 -0.16643 -0.13629 -0.16759 C -0.1382 -0.175 -0.13698 -0.17569 -0.13282 -0.18032 C -0.12309 -0.1912 -0.11476 -0.19167 -0.10174 -0.19305 C -0.09862 -0.19444 -0.09549 -0.19421 -0.09948 -0.20093 C -0.10226 -0.20555 -0.10816 -0.20347 -0.1125 -0.20417 C -0.12414 -0.20926 -0.13733 -0.20255 -0.14948 -0.20255 " pathEditMode="relative" rAng="0" ptsTypes="fffffffffffff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51" y="-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84 -0.08449 C 0.01737 -0.10162 0.01528 -0.12153 0.02275 -0.1368 C 0.02605 -0.1544 0.04532 -0.17153 0.05782 -0.17639 C 0.07101 -0.18889 0.09931 -0.18704 0.11511 -0.18912 C 0.22952 -0.18773 0.21198 -0.18981 0.27882 -0.17963 C 0.29601 -0.17083 0.31546 -0.16967 0.33369 -0.1669 C 0.35018 -0.16458 0.3665 -0.15903 0.38282 -0.15579 C 0.40209 -0.15208 0.42049 -0.15046 0.44011 -0.14954 C 0.44566 -0.14676 0.45191 -0.14676 0.45764 -0.14467 C 0.49271 -0.14537 0.52327 -0.14167 0.55591 -0.15417 C 0.56129 -0.16574 0.55851 -0.16134 0.56407 -0.16852 C 0.56684 -0.17639 0.56719 -0.17917 0.57344 -0.18125 C 0.58073 -0.18889 0.58334 -0.19051 0.5908 -0.1956 C 0.59358 -0.19745 0.59809 -0.20347 0.59809 -0.20324 " pathEditMode="relative" rAng="0" ptsTypes="fffffffffffffA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-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9 -0.13403 C 0.05035 -0.13612 0.05365 -0.1375 0.05365 -0.14051 C 0.05365 -0.14306 0.04913 -0.1426 0.04879 -0.14514 C 0.04774 -0.15556 0.04965 -0.16621 0.05 -0.17686 C 0.04965 -0.18102 0.05 -0.18565 0.04879 -0.18959 C 0.04549 -0.20047 0.0283 -0.21713 0.02031 -0.21991 C 0.01302 -0.22917 0.00764 -0.23334 -0.00121 -0.23727 C -0.02396 -0.25857 -0.05677 -0.24121 -0.08455 -0.24051 C -0.09896 -0.23843 -0.11163 -0.2338 -0.12621 -0.23241 C -0.14618 -0.23311 -0.1651 -0.23565 -0.18455 -0.23565 " pathEditMode="relative" rAng="0" ptsTypes="fffffffff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76 -0.03842 C -0.01354 -0.0331 -0.01701 -0.03032 -0.02031 -0.02569 C -0.02066 -0.02361 -0.02066 -0.02129 -0.02153 -0.01944 C -0.02239 -0.01736 -0.02482 -0.01689 -0.02517 -0.01458 C -0.02691 0.0007 -0.02187 0.00695 -0.01562 0.01713 C -0.01476 0.01852 -0.01389 0.02014 -0.01319 0.02176 C -0.01232 0.02385 -0.01198 0.02639 -0.01076 0.02825 C -0.00642 0.03519 -0.00104 0.04213 0.00469 0.04723 C 0.0125 0.06135 0.0033 0.04746 0.01302 0.0551 C 0.01441 0.05625 0.01511 0.05857 0.01649 0.05996 C 0.02448 0.06852 0.0224 0.0669 0.02969 0.06945 C 0.03594 0.07524 0.04271 0.07778 0.04983 0.08056 C 0.05886 0.08426 0.06649 0.09237 0.07604 0.09491 C 0.08941 0.09862 0.07986 0.0963 0.10469 0.09792 C 0.15278 0.11459 0.20434 0.10047 0.25347 0.09491 C 0.26424 0.09005 0.27552 0.08727 0.28681 0.08542 C 0.28872 0.0838 0.2908 0.08241 0.29271 0.08056 C 0.29601 0.07755 0.30226 0.07107 0.30226 0.0713 C 0.30643 0.0632 0.3092 0.05533 0.31424 0.04885 C 0.31563 0.04213 0.31788 0.03681 0.31893 0.02987 C 0.31823 0.00973 0.32049 -0.02106 0.30816 -0.0368 C 0.30486 -0.05902 0.28906 -0.07685 0.27361 -0.08287 C 0.26997 -0.08425 0.26667 -0.08796 0.26302 -0.08935 C 0.25868 -0.09097 0.24983 -0.09236 0.24983 -0.09212 C 0.24427 -0.09768 0.23802 -0.09537 0.23195 -0.09884 C 0.21597 -0.1081 0.19254 -0.11064 0.17483 -0.11319 C 0.1717 -0.11435 0.1684 -0.11458 0.16528 -0.1162 C 0.15816 -0.1199 0.16545 -0.11944 0.15816 -0.12106 C 0.15278 -0.12222 0.13768 -0.12384 0.13316 -0.1243 C 0.10868 -0.13148 0.10104 -0.13217 0.07257 -0.13217 " pathEditMode="relative" rAng="0" ptsTypes="fffffffffffffffffffffffffffffA">
                                      <p:cBhvr>
                                        <p:cTn id="6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-0.13009 C -0.00017 -0.11712 -0.00677 -0.11388 -0.01441 -0.10625 C -0.0276 -0.09305 -0.0401 -0.08472 -0.05503 -0.07592 C -0.07482 -0.06412 -0.06267 -0.06828 -0.07517 -0.06481 C -0.08576 -0.05601 -0.09774 -0.04166 -0.11094 -0.0412 C -0.1335 -0.04027 -0.15625 -0.04004 -0.17882 -0.03958 C -0.21545 -0.02708 -0.23003 -0.03611 -0.28229 -0.03796 C -0.29705 -0.0405 -0.31198 -0.03888 -0.32639 -0.04259 C -0.33107 -0.04375 -0.33594 -0.04467 -0.34062 -0.04583 C -0.34305 -0.04629 -0.34774 -0.04745 -0.34774 -0.04722 C -0.35885 -0.0537 -0.3625 -0.05694 -0.37274 -0.06018 C -0.38871 -0.06527 -0.40538 -0.06597 -0.4217 -0.06967 C -0.43489 -0.07268 -0.44774 -0.07754 -0.46094 -0.08078 C -0.46285 -0.08194 -0.46475 -0.0831 -0.46684 -0.08402 C -0.4691 -0.08518 -0.47396 -0.08703 -0.47396 -0.0868 C -0.47916 -0.09398 -0.48125 -0.0912 -0.48715 -0.09513 C -0.48837 -0.09583 -0.48941 -0.09745 -0.49062 -0.09814 C -0.49219 -0.09907 -0.49392 -0.09907 -0.49548 -0.09976 C -0.49791 -0.10069 -0.5026 -0.103 -0.5026 -0.10277 C -0.51024 -0.11018 -0.51944 -0.11342 -0.5276 -0.11898 C -0.52934 -0.12592 -0.53576 -0.12916 -0.54062 -0.1331 C -0.54826 -0.13912 -0.55451 -0.14745 -0.56215 -0.1537 C -0.56545 -0.16064 -0.57135 -0.16481 -0.57639 -0.16967 C -0.57986 -0.17291 -0.5835 -0.17592 -0.58715 -0.17916 C -0.58854 -0.18032 -0.58906 -0.1831 -0.59062 -0.18402 C -0.59357 -0.18611 -0.59705 -0.18564 -0.60017 -0.18703 C -0.60555 -0.18935 -0.6092 -0.19282 -0.61441 -0.19513 C -0.6243 -0.19189 -0.61996 -0.1905 -0.62274 -0.17916 C -0.62413 -0.17337 -0.62916 -0.1706 -0.63107 -0.16481 C -0.6335 -0.1574 -0.63403 -0.15231 -0.63715 -0.14583 C -0.63819 -0.13773 -0.63802 -0.13564 -0.64062 -0.12847 C -0.64357 -0.1206 -0.64305 -0.12662 -0.64305 -0.12037 " pathEditMode="relative" rAng="0" ptsTypes="fffffffffffffffffffffffffffffffA">
                                      <p:cBhvr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2" y="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76 -0.02754 C 0.03837 -0.01736 0.04184 -0.00764 0.0441 0.00278 C 0.04288 0.01389 0.04201 0.01366 0.03698 0.02176 C 0.03385 0.02686 0.03316 0.03334 0.02865 0.0375 C 0.02222 0.04352 0.01632 0.04908 0.00972 0.0551 C 0.00694 0.05764 0.0033 0.05695 0.00017 0.05834 C -0.00851 0.05602 -0.01649 0.05417 -0.02483 0.05023 C -0.02882 0.04838 -0.03142 0.04422 -0.03559 0.04236 C -0.03958 0.0382 -0.04375 0.03704 -0.04757 0.03287 C -0.05573 0.02361 -0.04635 0.03172 -0.05469 0.025 C -0.06129 0.01065 -0.05069 0.03148 -0.06302 0.0169 C -0.07049 0.00787 -0.0651 0.00625 -0.07604 0.00116 C -0.08056 -0.00486 -0.08611 -0.01064 -0.08924 -0.01805 C -0.09236 -0.02546 -0.0934 -0.03402 -0.09635 -0.04166 C -0.09792 -0.04977 -0.10052 -0.0581 -0.10347 -0.06551 C -0.10399 -0.07569 -0.1059 -0.08564 -0.1059 -0.09583 C -0.1059 -0.13264 -0.08281 -0.13287 -0.06181 -0.13703 C -0.05382 -0.13657 -0.04583 -0.13657 -0.03802 -0.13541 C -0.03073 -0.13426 -0.02274 -0.12916 -0.01528 -0.12754 C -0.0066 -0.12338 0.00087 -0.11458 0.00972 -0.11157 C 0.01528 -0.10625 0.01962 -0.10231 0.02639 -0.10046 C 0.04306 -0.08889 0.01788 -0.10555 0.03698 -0.09583 C 0.04635 -0.09097 0.05312 -0.08541 0.06319 -0.0831 C 0.06875 -0.07801 0.07448 -0.07801 0.08108 -0.07662 C 0.09184 -0.07916 0.09653 -0.08264 0.10139 -0.09583 C 0.10174 -0.09838 0.10191 -0.10115 0.10243 -0.1037 C 0.10312 -0.10694 0.10486 -0.11319 0.10486 -0.11296 C 0.10365 -0.1287 0.10486 -0.12963 0.09653 -0.13703 C 0.09201 -0.14583 0.09444 -0.14398 0.08108 -0.14027 C 0.07969 -0.13981 0.07865 -0.13796 0.07743 -0.13703 C 0.07639 -0.13634 0.07396 -0.13541 0.07396 -0.13518 " pathEditMode="relative" rAng="0" ptsTypes="ffffffffffffffffffffffffffffffA">
                                      <p:cBhvr>
                                        <p:cTn id="7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8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98 -0.02731 C -0.09341 -0.02616 -0.09566 -0.02523 -0.09809 -0.02407 C -0.09966 -0.02338 -0.10035 -0.0206 -0.10174 -0.01921 C -0.10521 -0.01551 -0.11181 -0.00833 -0.11598 -0.00671 C -0.11754 -0.00023 -0.12049 -0.00046 -0.12431 0.0044 C -0.12691 0.01482 -0.12118 0.02454 -0.11598 0.03148 C -0.11407 0.03935 -0.11007 0.04236 -0.10643 0.04884 C -0.10538 0.0507 -0.10521 0.05371 -0.104 0.05533 C -0.08316 0.08357 -0.05348 0.09699 -0.029 0.11713 C 0.00121 0.10301 0.04288 0.11134 0.06857 0.11088 C 0.08507 0.10903 0.10104 0.10417 0.11736 0.10139 C 0.12968 0.09584 0.13975 0.09051 0.15312 0.08866 C 0.16354 0.0838 0.17448 0.08287 0.18524 0.08079 C 0.19739 0.07847 0.20885 0.07454 0.221 0.07269 C 0.23142 0.06597 0.2408 0.06296 0.25191 0.05996 C 0.25468 0.05926 0.25746 0.05787 0.26024 0.05695 C 0.26267 0.05602 0.26736 0.05371 0.26736 0.05371 C 0.28333 0.03773 0.25902 0.06088 0.27934 0.04584 C 0.28073 0.04468 0.28142 0.04236 0.28281 0.04097 C 0.2842 0.03959 0.28611 0.03889 0.28767 0.03773 C 0.29166 0.03056 0.29409 0.02709 0.30069 0.02523 C 0.30885 0.01713 0.31545 0.00695 0.32326 -0.00185 C 0.32673 -0.00579 0.33142 -0.00903 0.33402 -0.01458 C 0.33593 -0.01852 0.33732 -0.02315 0.33889 -0.02731 C 0.34062 -0.03171 0.34392 -0.03449 0.346 -0.03842 C 0.34757 -0.04143 0.35069 -0.04791 0.35069 -0.04791 C 0.35173 -0.05787 0.35347 -0.06296 0.35659 -0.07176 C 0.35625 -0.08379 0.35625 -0.09606 0.35555 -0.1081 C 0.35521 -0.11366 0.34948 -0.12245 0.34948 -0.12245 " pathEditMode="relative" ptsTypes="ffffffffffffffffffffffffffffA">
                                      <p:cBhvr>
                                        <p:cTn id="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5" grpId="0"/>
      <p:bldP spid="16" grpId="0"/>
      <p:bldP spid="17" grpId="0"/>
      <p:bldP spid="18" grpId="0"/>
      <p:bldP spid="22" grpId="0"/>
      <p:bldP spid="25" grpId="0"/>
      <p:bldP spid="31" grpId="0"/>
      <p:bldP spid="57" grpId="0"/>
      <p:bldP spid="60" grpId="0"/>
      <p:bldP spid="62" grpId="0"/>
      <p:bldP spid="63" grpId="0"/>
      <p:bldP spid="64" grpId="0"/>
      <p:bldP spid="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F6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i="1" dirty="0" smtClean="0">
                <a:solidFill>
                  <a:srgbClr val="FF0000"/>
                </a:solidFill>
              </a:rPr>
              <a:t>Přiřaď ke vzorům</a:t>
            </a:r>
            <a:endParaRPr lang="cs-CZ" sz="6000" b="1" i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7372" y="1270501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pán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3768" y="1270501"/>
            <a:ext cx="14231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hrad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24121" y="1270501"/>
            <a:ext cx="1349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muž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50950" y="1270499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stroj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1388" y="3528477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hroch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89093" y="35010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lékař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7965" y="350100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pytel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50242" y="3501008"/>
            <a:ext cx="1044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oheň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06934" y="350100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doktor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5556" y="4486309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most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87905" y="4486305"/>
            <a:ext cx="1942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panák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64141" y="4486307"/>
            <a:ext cx="1683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zajíc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48091" y="4486308"/>
            <a:ext cx="1565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úhoř</a:t>
            </a:r>
            <a:endParaRPr lang="cs-CZ" sz="3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06934" y="448630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jetel</a:t>
            </a:r>
            <a:endParaRPr lang="cs-CZ" sz="3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75556" y="5445224"/>
            <a:ext cx="1836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papoušek</a:t>
            </a:r>
            <a:endParaRPr lang="cs-CZ" sz="32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89674" y="5445224"/>
            <a:ext cx="1423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dráp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175811" y="5445221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talíř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741114" y="5445223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vítěz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986954" y="544522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strom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5556" y="6123039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provaz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10978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18077E-6 L -0.0441 -0.2353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-117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6.47249E-8 L 0.32292 -0.241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120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5613E-6 L 0.40573 -0.2415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-120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514 -0.03218 L 0.18681 -0.1370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-0.0215 L -0.73281 -0.1479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22" y="-63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6.98104E-7 L 0.20087 -0.3851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192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-0.18785 -0.206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88026E-6 L 0.11024 -0.290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4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01065 L -0.08073 -0.1652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88026E-6 L -0.00416 -0.16505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8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533 -0.2122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4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64309E-6 L 0.00312 -0.4137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206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 -0.0875 L 0.29496 -0.21064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68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4213 L -0.12379 -0.18958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98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48455 -0.29467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36" y="-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1065 L 0.21094 -0.27801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-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238" y="21162"/>
            <a:ext cx="9001282" cy="2615750"/>
          </a:xfrm>
        </p:spPr>
        <p:txBody>
          <a:bodyPr>
            <a:normAutofit fontScale="90000"/>
          </a:bodyPr>
          <a:lstStyle/>
          <a:p>
            <a:r>
              <a:rPr lang="cs-CZ" sz="6000" b="1" i="1" dirty="0" smtClean="0">
                <a:solidFill>
                  <a:schemeClr val="accent4">
                    <a:lumMod val="75000"/>
                  </a:schemeClr>
                </a:solidFill>
              </a:rPr>
              <a:t>Přiřaď podstatným jménům správnou barvu podle vzoru:</a:t>
            </a:r>
            <a:br>
              <a:rPr lang="cs-CZ" sz="6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 smtClean="0"/>
              <a:t> (</a:t>
            </a:r>
            <a:r>
              <a:rPr lang="cs-CZ" b="1" dirty="0" smtClean="0">
                <a:solidFill>
                  <a:srgbClr val="3333FF"/>
                </a:solidFill>
              </a:rPr>
              <a:t>pán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hrad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CC00"/>
                </a:solidFill>
              </a:rPr>
              <a:t>muž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stroj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Text Box 6"/>
          <p:cNvSpPr txBox="1">
            <a:spLocks noGrp="1" noChangeArrowheads="1"/>
          </p:cNvSpPr>
          <p:nvPr>
            <p:ph idx="1"/>
          </p:nvPr>
        </p:nvSpPr>
        <p:spPr bwMode="auto">
          <a:xfrm>
            <a:off x="265707" y="3441680"/>
            <a:ext cx="17989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indent="0">
              <a:spcBef>
                <a:spcPct val="50000"/>
              </a:spcBef>
              <a:buNone/>
            </a:pPr>
            <a:r>
              <a:rPr lang="cs-CZ" dirty="0" smtClean="0"/>
              <a:t>šakal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866972" y="3429505"/>
            <a:ext cx="13681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pytel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422179" y="3390946"/>
            <a:ext cx="12966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zástup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4846190" y="3366671"/>
            <a:ext cx="1371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dopis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674669" y="3357243"/>
            <a:ext cx="12191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velitel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61292" y="4048125"/>
            <a:ext cx="135765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čáp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866972" y="4048125"/>
            <a:ext cx="146930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hasič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3302688" y="4050793"/>
            <a:ext cx="141617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osel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685619" y="4002757"/>
            <a:ext cx="1209699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zápas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5962650" y="4026455"/>
            <a:ext cx="13215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kašel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7284244" y="3987895"/>
            <a:ext cx="17634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ptáček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265707" y="4719051"/>
            <a:ext cx="19442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jitrocel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579002" y="4708133"/>
            <a:ext cx="144737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ubrus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465071" y="4663222"/>
            <a:ext cx="14650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kotel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6217790" y="4665890"/>
            <a:ext cx="183208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ředitel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265707" y="5455321"/>
            <a:ext cx="1185679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červ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1719080" y="5478026"/>
            <a:ext cx="125336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přítel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3147412" y="5480538"/>
            <a:ext cx="20812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autobus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5345799" y="5449983"/>
            <a:ext cx="11191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rýč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6629879" y="5423881"/>
            <a:ext cx="14199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král</a:t>
            </a:r>
            <a:endParaRPr lang="cs-CZ" sz="3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47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mph" presetSubtype="1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5" dur="indefinit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9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7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83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87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91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95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>
                <a:solidFill>
                  <a:srgbClr val="7030A0"/>
                </a:solidFill>
              </a:rPr>
              <a:t>Zapiš daná </a:t>
            </a:r>
            <a:r>
              <a:rPr lang="cs-CZ" b="1" i="1" dirty="0" smtClean="0">
                <a:solidFill>
                  <a:srgbClr val="7030A0"/>
                </a:solidFill>
              </a:rPr>
              <a:t>maskulina </a:t>
            </a:r>
            <a:r>
              <a:rPr lang="cs-CZ" b="1" i="1" dirty="0">
                <a:solidFill>
                  <a:srgbClr val="7030A0"/>
                </a:solidFill>
              </a:rPr>
              <a:t>v určených pádech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pes (7. p. č. mn.) </a:t>
            </a:r>
            <a:r>
              <a:rPr lang="cs-CZ" dirty="0" smtClean="0">
                <a:solidFill>
                  <a:srgbClr val="000000"/>
                </a:solidFill>
              </a:rPr>
              <a:t>…….……………………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les (6. p. č. mn.) </a:t>
            </a:r>
            <a:r>
              <a:rPr lang="cs-CZ" dirty="0" smtClean="0">
                <a:solidFill>
                  <a:srgbClr val="000000"/>
                </a:solidFill>
              </a:rPr>
              <a:t>………..…..……………..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sloup (7. p. č. mn.) </a:t>
            </a:r>
            <a:r>
              <a:rPr lang="cs-CZ" dirty="0" smtClean="0">
                <a:solidFill>
                  <a:srgbClr val="000000"/>
                </a:solidFill>
              </a:rPr>
              <a:t>.……..……………….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strýček (3. p. č. j.) </a:t>
            </a:r>
            <a:r>
              <a:rPr lang="cs-CZ" dirty="0" smtClean="0">
                <a:solidFill>
                  <a:srgbClr val="000000"/>
                </a:solidFill>
              </a:rPr>
              <a:t>……….………………..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přítel (5. p. č. mn.) ………………………..</a:t>
            </a: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pstruh (4. p. č. mn.) </a:t>
            </a:r>
            <a:r>
              <a:rPr lang="cs-CZ" dirty="0" smtClean="0">
                <a:solidFill>
                  <a:srgbClr val="000000"/>
                </a:solidFill>
              </a:rPr>
              <a:t>……………………...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jetel (7. p. č. j.) </a:t>
            </a:r>
            <a:r>
              <a:rPr lang="cs-CZ" dirty="0" smtClean="0">
                <a:solidFill>
                  <a:srgbClr val="000000"/>
                </a:solidFill>
              </a:rPr>
              <a:t>……….…..………………..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vítězové (2. p. č. j.) </a:t>
            </a:r>
            <a:r>
              <a:rPr lang="cs-CZ" dirty="0" smtClean="0">
                <a:solidFill>
                  <a:srgbClr val="000000"/>
                </a:solidFill>
              </a:rPr>
              <a:t>…..…………………..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král (1. p. č. mn.) </a:t>
            </a:r>
            <a:r>
              <a:rPr lang="cs-CZ" dirty="0" smtClean="0">
                <a:solidFill>
                  <a:srgbClr val="000000"/>
                </a:solidFill>
              </a:rPr>
              <a:t>……….…………………</a:t>
            </a:r>
            <a:endParaRPr lang="cs-CZ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000000"/>
                </a:solidFill>
              </a:rPr>
              <a:t>orel (6. p. č. mn.) </a:t>
            </a:r>
            <a:r>
              <a:rPr lang="cs-CZ" dirty="0" smtClean="0">
                <a:solidFill>
                  <a:srgbClr val="000000"/>
                </a:solidFill>
              </a:rPr>
              <a:t>….………………………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0386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05432" y="1382818"/>
            <a:ext cx="15291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psy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778375" y="1828028"/>
            <a:ext cx="197132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lesích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756451" y="2223547"/>
            <a:ext cx="16105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 smtClean="0">
                <a:solidFill>
                  <a:srgbClr val="FF0000"/>
                </a:solidFill>
              </a:rPr>
              <a:t>sloupy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739323" y="2645304"/>
            <a:ext cx="19151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strýčkovi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739323" y="3036485"/>
            <a:ext cx="1958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přátelé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718633" y="3457923"/>
            <a:ext cx="16483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pstruhy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739323" y="3852023"/>
            <a:ext cx="15376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 smtClean="0">
                <a:solidFill>
                  <a:srgbClr val="FF0000"/>
                </a:solidFill>
              </a:rPr>
              <a:t>jetelem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4739323" y="4280300"/>
            <a:ext cx="142595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vítěze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4778375" y="4647852"/>
            <a:ext cx="16282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králové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4739323" y="5058249"/>
            <a:ext cx="201108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0000"/>
                </a:solidFill>
              </a:rPr>
              <a:t>orlech</a:t>
            </a:r>
          </a:p>
        </p:txBody>
      </p:sp>
    </p:spTree>
    <p:extLst>
      <p:ext uri="{BB962C8B-B14F-4D97-AF65-F5344CB8AC3E}">
        <p14:creationId xmlns:p14="http://schemas.microsoft.com/office/powerpoint/2010/main" val="10367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 uiExpand="1"/>
      <p:bldP spid="6" grpId="0" uiExpand="1"/>
      <p:bldP spid="7" grpId="0" uiExpand="1"/>
      <p:bldP spid="8" grpId="0" uiExpand="1"/>
      <p:bldP spid="9" grpId="0" uiExpand="1"/>
      <p:bldP spid="10" grpId="0" uiExpand="1"/>
      <p:bldP spid="11" grpId="0" uiExpand="1"/>
      <p:bldP spid="15" grpId="0" uiExpand="1"/>
      <p:bldP spid="16" grpId="0" uiExpand="1"/>
      <p:bldP spid="17" grpId="0" uiExpan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>
                <a:solidFill>
                  <a:srgbClr val="0070C0"/>
                </a:solidFill>
              </a:rPr>
              <a:t>Užij podstatná jména v závorkách ve správných tvarech.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935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sz="3300" dirty="0" smtClean="0"/>
              <a:t>Bělásky řadíme mezi (motýl) ……………………. .</a:t>
            </a:r>
          </a:p>
          <a:p>
            <a:r>
              <a:rPr lang="cs-CZ" sz="3300" dirty="0" smtClean="0"/>
              <a:t>Nad (močál) ……………krouží dva(jestřáb)……..……….. .</a:t>
            </a:r>
            <a:endParaRPr lang="cs-CZ" sz="3300" dirty="0"/>
          </a:p>
          <a:p>
            <a:r>
              <a:rPr lang="cs-CZ" sz="3300" dirty="0" smtClean="0"/>
              <a:t>Mezi (přítel)………………. je nám dobře.</a:t>
            </a:r>
          </a:p>
          <a:p>
            <a:r>
              <a:rPr lang="cs-CZ" sz="3300" dirty="0" smtClean="0"/>
              <a:t>Drůbež hledá (červ) ………….. </a:t>
            </a:r>
            <a:r>
              <a:rPr lang="cs-CZ" sz="3300" dirty="0"/>
              <a:t>a</a:t>
            </a:r>
            <a:r>
              <a:rPr lang="cs-CZ" sz="3300" dirty="0" smtClean="0"/>
              <a:t> na střeše sedí dva (holub) …………….. .</a:t>
            </a:r>
            <a:endParaRPr lang="cs-CZ" sz="3300" dirty="0"/>
          </a:p>
          <a:p>
            <a:r>
              <a:rPr lang="cs-CZ" sz="3300" dirty="0" smtClean="0"/>
              <a:t>Na jaře zpívají v zahradě (kos)…………………. .</a:t>
            </a:r>
            <a:endParaRPr lang="cs-CZ" sz="3300" dirty="0"/>
          </a:p>
          <a:p>
            <a:r>
              <a:rPr lang="cs-CZ" sz="3300" dirty="0" smtClean="0"/>
              <a:t>Voják šel k (velitel) ……………….</a:t>
            </a:r>
            <a:endParaRPr lang="cs-CZ" sz="3300" dirty="0"/>
          </a:p>
          <a:p>
            <a:r>
              <a:rPr lang="cs-CZ" sz="3300" dirty="0" smtClean="0"/>
              <a:t>Tři (vůz) …………. vezly velké (trám) …………… .</a:t>
            </a:r>
            <a:endParaRPr lang="cs-CZ" sz="3300" dirty="0"/>
          </a:p>
          <a:p>
            <a:r>
              <a:rPr lang="cs-CZ" sz="3300" dirty="0" smtClean="0"/>
              <a:t>Obdivujeme malované (strop) …………………… .</a:t>
            </a:r>
            <a:endParaRPr lang="cs-CZ" sz="3300" dirty="0"/>
          </a:p>
          <a:p>
            <a:endParaRPr lang="cs-CZ" sz="3300" dirty="0"/>
          </a:p>
          <a:p>
            <a:endParaRPr lang="cs-CZ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55804" y="1556792"/>
            <a:ext cx="18347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motýly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660516" y="2041684"/>
            <a:ext cx="13354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močály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804248" y="2041684"/>
            <a:ext cx="13986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jestřábi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765758" y="2977788"/>
            <a:ext cx="12382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červy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843808" y="2512333"/>
            <a:ext cx="12071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přáteli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582121" y="3841884"/>
            <a:ext cx="1654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kosi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3674293" y="4345940"/>
            <a:ext cx="14017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veliteli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5865211" y="4777988"/>
            <a:ext cx="129907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trámy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5508104" y="5282044"/>
            <a:ext cx="17704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stropy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2064938" y="3356992"/>
            <a:ext cx="15709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holubi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181582" y="4777988"/>
            <a:ext cx="12382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vozy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63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706142" y="1196753"/>
            <a:ext cx="81863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staré šroub_, první v cíl_, milý přítel_, </a:t>
            </a:r>
          </a:p>
          <a:p>
            <a:r>
              <a:rPr lang="cs-CZ" sz="3600" dirty="0" smtClean="0"/>
              <a:t>s našimi učitel_, úsměv_ pod vous_, bolí mě zub_, tma jako v </a:t>
            </a:r>
            <a:r>
              <a:rPr lang="cs-CZ" sz="3600" dirty="0" err="1" smtClean="0"/>
              <a:t>pytl</a:t>
            </a:r>
            <a:r>
              <a:rPr lang="cs-CZ" sz="3600" dirty="0" smtClean="0"/>
              <a:t>_, veliké dom_, dva nové hotel_, chováme holub_, </a:t>
            </a:r>
            <a:r>
              <a:rPr lang="cs-CZ" sz="3600" dirty="0" err="1" smtClean="0"/>
              <a:t>ps</a:t>
            </a:r>
            <a:r>
              <a:rPr lang="cs-CZ" sz="3600" dirty="0" smtClean="0"/>
              <a:t>_ štěkali, vytasil dráp_, rosa na jitrocel_, držel provaz_, mezi rybíz_, pevně utažené obvaz_, sušené hřib_, pirátské koráb_, </a:t>
            </a:r>
          </a:p>
          <a:p>
            <a:r>
              <a:rPr lang="cs-CZ" sz="3600" dirty="0"/>
              <a:t>z</a:t>
            </a:r>
            <a:r>
              <a:rPr lang="cs-CZ" sz="3600" dirty="0" smtClean="0"/>
              <a:t>ajíc v </a:t>
            </a:r>
            <a:r>
              <a:rPr lang="cs-CZ" sz="3600" dirty="0" err="1" smtClean="0"/>
              <a:t>pytl</a:t>
            </a:r>
            <a:r>
              <a:rPr lang="cs-CZ" sz="3600" dirty="0" smtClean="0"/>
              <a:t>_, podtrhl nadpis_, nakládá pařez_, vidíme čáp_, čmeláci v jetel_, vlas_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1158117"/>
            <a:ext cx="396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1198493"/>
            <a:ext cx="612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872" y="176353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229149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653596" y="2216012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32240" y="281257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48287" y="335088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91980" y="4479993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120270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1726445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229149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617592" y="2862343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283160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292080" y="394714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9692" y="4491117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915816" y="390589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452320" y="343074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52320" y="446728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2395304" y="226538"/>
            <a:ext cx="343965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5400" b="1" i="1" dirty="0">
                <a:solidFill>
                  <a:schemeClr val="accent1"/>
                </a:solidFill>
              </a:rPr>
              <a:t>Doplň i, y</a:t>
            </a:r>
            <a:endParaRPr lang="cs-CZ" sz="5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699792" y="5038146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308304" y="559098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760386" y="5003549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175956" y="5573697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763688" y="5589240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020272" y="170080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424428" y="5590981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29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8" grpId="0"/>
      <p:bldP spid="3" grpId="0"/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>
                <a:solidFill>
                  <a:schemeClr val="accent1"/>
                </a:solidFill>
              </a:rPr>
              <a:t>Doplň správně y, i:</a:t>
            </a:r>
            <a:endParaRPr lang="cs-CZ" sz="54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556792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Po těžké práci se dělají mozol_ . Zahradníci pečují o strom_. Vidíš ty krásné páv_? V našich řekách nežijí krokodýl_. Včelař má na zahradě úl_ . Učíme se o novém spisovatel_. Vol_ jedou na pole. Četl jsem článek o </a:t>
            </a:r>
            <a:r>
              <a:rPr lang="cs-CZ" sz="3600" dirty="0" err="1" smtClean="0"/>
              <a:t>výrov</a:t>
            </a:r>
            <a:r>
              <a:rPr lang="cs-CZ" sz="3600" dirty="0" smtClean="0"/>
              <a:t>_. Sedlák koupil řetěz_. Narýsuj dva pravé </a:t>
            </a:r>
            <a:r>
              <a:rPr lang="cs-CZ" sz="3600" dirty="0" err="1" smtClean="0"/>
              <a:t>úhl</a:t>
            </a:r>
            <a:r>
              <a:rPr lang="cs-CZ" sz="3600" dirty="0" smtClean="0"/>
              <a:t>_. Na rozcestí stojí sloup_ . Těžké trám_ zvedají dva jeřáb_.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000982" y="1556792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6" y="35730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64678" y="2085915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2085915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29065" y="4294837"/>
            <a:ext cx="481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53946" y="4844329"/>
            <a:ext cx="494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11960" y="5373216"/>
            <a:ext cx="407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921896" y="2662429"/>
            <a:ext cx="306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497210" y="3790781"/>
            <a:ext cx="418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22915" y="3790781"/>
            <a:ext cx="617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131840" y="3191772"/>
            <a:ext cx="369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537321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y</a:t>
            </a:r>
            <a:endParaRPr lang="cs-CZ" sz="3600" b="1" dirty="0" smtClean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196041" y="4294837"/>
            <a:ext cx="616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608484" y="5395115"/>
            <a:ext cx="407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19211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2" grpId="0"/>
      <p:bldP spid="15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467544" y="54868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Zdroje: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32706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523</Words>
  <Application>Microsoft Office PowerPoint</Application>
  <PresentationFormat>Předvádění na obrazovce (4:3)</PresentationFormat>
  <Paragraphs>155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Podstatná jména</vt:lpstr>
      <vt:lpstr>Rozděl správně!</vt:lpstr>
      <vt:lpstr>Přiřaď ke vzorům</vt:lpstr>
      <vt:lpstr>Přiřaď podstatným jménům správnou barvu podle vzoru:  (pán, hrad, muž, stroj)</vt:lpstr>
      <vt:lpstr>Zapiš daná maskulina v určených pádech</vt:lpstr>
      <vt:lpstr>Užij podstatná jména v závorkách ve správných tvarech.</vt:lpstr>
      <vt:lpstr>Prezentace aplikace PowerPoint</vt:lpstr>
      <vt:lpstr>Doplň správně y, i: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podst.jm.</dc:title>
  <dc:creator>Kloudová</dc:creator>
  <cp:lastModifiedBy>OEM</cp:lastModifiedBy>
  <cp:revision>139</cp:revision>
  <dcterms:created xsi:type="dcterms:W3CDTF">2011-05-09T09:49:57Z</dcterms:created>
  <dcterms:modified xsi:type="dcterms:W3CDTF">2011-11-23T19:20:42Z</dcterms:modified>
</cp:coreProperties>
</file>