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60" r:id="rId4"/>
    <p:sldId id="261" r:id="rId5"/>
    <p:sldId id="262" r:id="rId6"/>
    <p:sldId id="263" r:id="rId7"/>
    <p:sldId id="259" r:id="rId8"/>
    <p:sldId id="258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1FCFF"/>
    <a:srgbClr val="F8F8F8"/>
    <a:srgbClr val="FFFFCC"/>
    <a:srgbClr val="D9F5FF"/>
    <a:srgbClr val="ACF6BE"/>
    <a:srgbClr val="C3F474"/>
    <a:srgbClr val="FFCC99"/>
    <a:srgbClr val="FFFF99"/>
    <a:srgbClr val="F9DF6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5BC89-AF55-4562-B2F5-D28C851BADB0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2E4E6-8BE9-4D07-87F7-D12FAA8186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10680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5BC89-AF55-4562-B2F5-D28C851BADB0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2E4E6-8BE9-4D07-87F7-D12FAA8186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94689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5BC89-AF55-4562-B2F5-D28C851BADB0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2E4E6-8BE9-4D07-87F7-D12FAA8186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94659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5BC89-AF55-4562-B2F5-D28C851BADB0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2E4E6-8BE9-4D07-87F7-D12FAA8186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1406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5BC89-AF55-4562-B2F5-D28C851BADB0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2E4E6-8BE9-4D07-87F7-D12FAA8186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79115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5BC89-AF55-4562-B2F5-D28C851BADB0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2E4E6-8BE9-4D07-87F7-D12FAA8186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46782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5BC89-AF55-4562-B2F5-D28C851BADB0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2E4E6-8BE9-4D07-87F7-D12FAA8186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76019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5BC89-AF55-4562-B2F5-D28C851BADB0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2E4E6-8BE9-4D07-87F7-D12FAA8186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36456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5BC89-AF55-4562-B2F5-D28C851BADB0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2E4E6-8BE9-4D07-87F7-D12FAA8186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56107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5BC89-AF55-4562-B2F5-D28C851BADB0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2E4E6-8BE9-4D07-87F7-D12FAA8186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06261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5BC89-AF55-4562-B2F5-D28C851BADB0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2E4E6-8BE9-4D07-87F7-D12FAA8186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66067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C5BC89-AF55-4562-B2F5-D28C851BADB0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52E4E6-8BE9-4D07-87F7-D12FAA8186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3696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7793571"/>
              </p:ext>
            </p:extLst>
          </p:nvPr>
        </p:nvGraphicFramePr>
        <p:xfrm>
          <a:off x="683568" y="5127625"/>
          <a:ext cx="7848872" cy="1730375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4.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VY_32_INOVACE_13_Podstatná jména-rod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ženský - procvičování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 Miroslava Kloudová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228719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8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Podstatná jména</a:t>
            </a:r>
            <a:endParaRPr lang="cs-CZ" sz="8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153150" cy="206375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6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Rod ženský</a:t>
            </a:r>
            <a:endParaRPr lang="cs-CZ" sz="6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6240307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CF6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i="1" dirty="0" smtClean="0">
                <a:solidFill>
                  <a:srgbClr val="FF0000"/>
                </a:solidFill>
              </a:rPr>
              <a:t>Přiřaď ke vzorům</a:t>
            </a:r>
            <a:endParaRPr lang="cs-CZ" sz="6000" b="1" i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0266" y="1270500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žena</a:t>
            </a:r>
            <a:endParaRPr lang="cs-CZ" sz="4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83768" y="1270501"/>
            <a:ext cx="142317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růže</a:t>
            </a:r>
            <a:endParaRPr lang="cs-CZ" sz="4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824121" y="1270501"/>
            <a:ext cx="13496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píseň</a:t>
            </a:r>
            <a:endParaRPr lang="cs-CZ" sz="3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950950" y="1270499"/>
            <a:ext cx="16561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kost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11388" y="3528477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cihla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89093" y="3501008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větev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37965" y="3501006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radost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150242" y="3501008"/>
            <a:ext cx="10441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ves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06934" y="3501008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Morava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5556" y="4486309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jedle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787905" y="4486305"/>
            <a:ext cx="1942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učitelka</a:t>
            </a:r>
            <a:endParaRPr lang="cs-CZ" sz="32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564141" y="4486307"/>
            <a:ext cx="16839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postel</a:t>
            </a:r>
            <a:endParaRPr lang="cs-CZ" sz="32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248091" y="4486308"/>
            <a:ext cx="15651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tykev</a:t>
            </a:r>
            <a:endParaRPr lang="cs-CZ" sz="32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06934" y="4486309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starost</a:t>
            </a:r>
            <a:endParaRPr lang="cs-CZ" sz="32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75556" y="5445224"/>
            <a:ext cx="16921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pěnkava</a:t>
            </a:r>
            <a:endParaRPr lang="cs-CZ" sz="32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483768" y="5445224"/>
            <a:ext cx="14231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rokle</a:t>
            </a:r>
            <a:endParaRPr lang="cs-CZ" sz="32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175811" y="5445221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pověst</a:t>
            </a:r>
            <a:endParaRPr lang="cs-CZ" sz="32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741114" y="5445223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mrkev</a:t>
            </a:r>
            <a:endParaRPr lang="cs-CZ" sz="32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986954" y="5445222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židle</a:t>
            </a:r>
            <a:endParaRPr lang="cs-CZ" sz="32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83396" y="6123039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chvíle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109786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3.18077E-6 L -0.0441 -0.23532 " pathEditMode="relative" rAng="0" ptsTypes="AA">
                                      <p:cBhvr>
                                        <p:cTn id="5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05" y="-117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6.47249E-8 L 0.32292 -0.2411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146" y="-120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2.25613E-6 L 0.40573 -0.24156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278" y="-120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438 -0.02176 L 0.22604 -0.12662 " pathEditMode="relative" rAng="0" ptsTypes="AA">
                                      <p:cBhvr>
                                        <p:cTn id="6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083" y="-5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164 -0.0215 L -0.73281 -0.14794 " pathEditMode="relative" rAng="0" ptsTypes="AA">
                                      <p:cBhvr>
                                        <p:cTn id="6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222" y="-63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6.98104E-7 L 0.20087 -0.38511 " pathEditMode="relative" rAng="0" ptsTypes="AA">
                                      <p:cBhvr>
                                        <p:cTn id="7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35" y="-192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4.44444E-6 L -0.18785 -0.20694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392" y="-10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2.88026E-6 L 0.11024 -0.2908 " pathEditMode="relative" rAng="0" ptsTypes="AA">
                                      <p:cBhvr>
                                        <p:cTn id="8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03" y="-145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98 -0.01065 L -0.08073 -0.16528 " pathEditMode="relative" rAng="0" ptsTypes="AA">
                                      <p:cBhvr>
                                        <p:cTn id="8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444" y="-77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2.88026E-6 L -0.00416 -0.16505 " pathEditMode="relative" rAng="0" ptsTypes="AA">
                                      <p:cBhvr>
                                        <p:cTn id="8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8" y="-82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4.07407E-6 L -0.0533 -0.21226 " pathEditMode="relative" rAng="0" ptsTypes="AA">
                                      <p:cBhvr>
                                        <p:cTn id="9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74" y="-106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3.64309E-6 L 0.00312 -0.41377 " pathEditMode="relative" rAng="0" ptsTypes="AA">
                                      <p:cBhvr>
                                        <p:cTn id="9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6" y="-206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76 -0.0875 L 0.29496 -0.21064 " pathEditMode="relative" rAng="0" ptsTypes="AA">
                                      <p:cBhvr>
                                        <p:cTn id="10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368" y="-61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0.04213 L -0.12379 -0.18958 " pathEditMode="relative" rAng="0" ptsTypes="AA">
                                      <p:cBhvr>
                                        <p:cTn id="10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198" y="-73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4.07407E-6 L -0.48455 -0.29467 " pathEditMode="relative" rAng="0" ptsTypes="AA">
                                      <p:cBhvr>
                                        <p:cTn id="10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236" y="-147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13 -0.01065 L 0.21094 -0.27801 " pathEditMode="relative" rAng="0" ptsTypes="AA">
                                      <p:cBhvr>
                                        <p:cTn id="11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82" y="-133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238" y="21162"/>
            <a:ext cx="9001282" cy="2615750"/>
          </a:xfrm>
        </p:spPr>
        <p:txBody>
          <a:bodyPr>
            <a:normAutofit fontScale="90000"/>
          </a:bodyPr>
          <a:lstStyle/>
          <a:p>
            <a:r>
              <a:rPr lang="cs-CZ" sz="6000" b="1" i="1" dirty="0" smtClean="0">
                <a:solidFill>
                  <a:srgbClr val="7030A0"/>
                </a:solidFill>
              </a:rPr>
              <a:t>Přiřaď podstatným jménům správnou barvu podle vzoru:</a:t>
            </a:r>
            <a:br>
              <a:rPr lang="cs-CZ" sz="6000" b="1" i="1" dirty="0" smtClean="0">
                <a:solidFill>
                  <a:srgbClr val="7030A0"/>
                </a:solidFill>
              </a:rPr>
            </a:br>
            <a:r>
              <a:rPr lang="cs-CZ" dirty="0" smtClean="0"/>
              <a:t> (</a:t>
            </a:r>
            <a:r>
              <a:rPr lang="cs-CZ" b="1" dirty="0" smtClean="0">
                <a:solidFill>
                  <a:srgbClr val="3333FF"/>
                </a:solidFill>
              </a:rPr>
              <a:t>žena</a:t>
            </a:r>
            <a:r>
              <a:rPr lang="cs-CZ" b="1" dirty="0" smtClean="0"/>
              <a:t>, </a:t>
            </a:r>
            <a:r>
              <a:rPr lang="cs-CZ" b="1" dirty="0" smtClean="0">
                <a:solidFill>
                  <a:srgbClr val="FF0000"/>
                </a:solidFill>
              </a:rPr>
              <a:t>růže</a:t>
            </a:r>
            <a:r>
              <a:rPr lang="cs-CZ" b="1" dirty="0" smtClean="0"/>
              <a:t>, </a:t>
            </a:r>
            <a:r>
              <a:rPr lang="cs-CZ" b="1" dirty="0" smtClean="0">
                <a:solidFill>
                  <a:srgbClr val="00CC00"/>
                </a:solidFill>
              </a:rPr>
              <a:t>píseň</a:t>
            </a:r>
            <a:r>
              <a:rPr lang="cs-CZ" b="1" dirty="0" smtClean="0"/>
              <a:t>,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kost</a:t>
            </a:r>
            <a:r>
              <a:rPr lang="cs-CZ" dirty="0" smtClean="0">
                <a:solidFill>
                  <a:srgbClr val="FFC000"/>
                </a:solidFill>
              </a:rPr>
              <a:t>)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4" name="Text Box 6"/>
          <p:cNvSpPr txBox="1">
            <a:spLocks noGrp="1" noChangeArrowheads="1"/>
          </p:cNvSpPr>
          <p:nvPr>
            <p:ph idx="1"/>
          </p:nvPr>
        </p:nvSpPr>
        <p:spPr bwMode="auto">
          <a:xfrm>
            <a:off x="265707" y="3441680"/>
            <a:ext cx="1798989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marL="0" indent="0">
              <a:spcBef>
                <a:spcPct val="50000"/>
              </a:spcBef>
              <a:buNone/>
            </a:pPr>
            <a:r>
              <a:rPr lang="cs-CZ" dirty="0" smtClean="0"/>
              <a:t>stodola</a:t>
            </a:r>
            <a:endParaRPr lang="cs-CZ" sz="3200" b="0" dirty="0">
              <a:solidFill>
                <a:schemeClr val="tx1"/>
              </a:solidFill>
            </a:endParaRPr>
          </a:p>
        </p:txBody>
      </p:sp>
      <p:sp>
        <p:nvSpPr>
          <p:cNvPr id="5" name="Text Box 7"/>
          <p:cNvSpPr txBox="1">
            <a:spLocks noChangeArrowheads="1"/>
          </p:cNvSpPr>
          <p:nvPr/>
        </p:nvSpPr>
        <p:spPr bwMode="auto">
          <a:xfrm>
            <a:off x="1866972" y="3429505"/>
            <a:ext cx="1368152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0" dirty="0" smtClean="0">
                <a:solidFill>
                  <a:schemeClr val="tx1"/>
                </a:solidFill>
              </a:rPr>
              <a:t>žádost</a:t>
            </a:r>
            <a:endParaRPr lang="cs-CZ" sz="3200" b="0" dirty="0">
              <a:solidFill>
                <a:schemeClr val="tx1"/>
              </a:solidFill>
            </a:endParaRPr>
          </a:p>
        </p:txBody>
      </p:sp>
      <p:sp>
        <p:nvSpPr>
          <p:cNvPr id="6" name="Text Box 8"/>
          <p:cNvSpPr txBox="1">
            <a:spLocks noChangeArrowheads="1"/>
          </p:cNvSpPr>
          <p:nvPr/>
        </p:nvSpPr>
        <p:spPr bwMode="auto">
          <a:xfrm>
            <a:off x="3422179" y="3390946"/>
            <a:ext cx="1105271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0" dirty="0" smtClean="0">
                <a:solidFill>
                  <a:schemeClr val="tx1"/>
                </a:solidFill>
              </a:rPr>
              <a:t>šavle</a:t>
            </a:r>
            <a:endParaRPr lang="cs-CZ" sz="3200" b="0" dirty="0">
              <a:solidFill>
                <a:schemeClr val="tx1"/>
              </a:solidFill>
            </a:endParaRPr>
          </a:p>
        </p:txBody>
      </p:sp>
      <p:sp>
        <p:nvSpPr>
          <p:cNvPr id="7" name="Text Box 10"/>
          <p:cNvSpPr txBox="1">
            <a:spLocks noChangeArrowheads="1"/>
          </p:cNvSpPr>
          <p:nvPr/>
        </p:nvSpPr>
        <p:spPr bwMode="auto">
          <a:xfrm>
            <a:off x="4846190" y="3366671"/>
            <a:ext cx="13716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0" dirty="0" smtClean="0">
                <a:solidFill>
                  <a:schemeClr val="tx1"/>
                </a:solidFill>
              </a:rPr>
              <a:t>bobule</a:t>
            </a:r>
            <a:endParaRPr lang="cs-CZ" sz="3200" b="0" dirty="0">
              <a:solidFill>
                <a:schemeClr val="tx1"/>
              </a:solidFill>
            </a:endParaRPr>
          </a:p>
        </p:txBody>
      </p:sp>
      <p:sp>
        <p:nvSpPr>
          <p:cNvPr id="8" name="Text Box 11"/>
          <p:cNvSpPr txBox="1">
            <a:spLocks noChangeArrowheads="1"/>
          </p:cNvSpPr>
          <p:nvPr/>
        </p:nvSpPr>
        <p:spPr bwMode="auto">
          <a:xfrm>
            <a:off x="6674669" y="3357243"/>
            <a:ext cx="121915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0" dirty="0" smtClean="0">
                <a:solidFill>
                  <a:schemeClr val="tx1"/>
                </a:solidFill>
              </a:rPr>
              <a:t>hráz</a:t>
            </a:r>
            <a:endParaRPr lang="cs-CZ" sz="3200" b="0" dirty="0">
              <a:solidFill>
                <a:schemeClr val="tx1"/>
              </a:solidFill>
            </a:endParaRPr>
          </a:p>
        </p:txBody>
      </p:sp>
      <p:sp>
        <p:nvSpPr>
          <p:cNvPr id="9" name="Text Box 9"/>
          <p:cNvSpPr txBox="1">
            <a:spLocks noChangeArrowheads="1"/>
          </p:cNvSpPr>
          <p:nvPr/>
        </p:nvSpPr>
        <p:spPr bwMode="auto">
          <a:xfrm>
            <a:off x="361292" y="4048125"/>
            <a:ext cx="1357653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0" dirty="0" smtClean="0">
                <a:solidFill>
                  <a:schemeClr val="tx1"/>
                </a:solidFill>
              </a:rPr>
              <a:t>chrpa</a:t>
            </a:r>
            <a:endParaRPr lang="cs-CZ" sz="3200" b="0" dirty="0">
              <a:solidFill>
                <a:schemeClr val="tx1"/>
              </a:solidFill>
            </a:endParaRPr>
          </a:p>
        </p:txBody>
      </p:sp>
      <p:sp>
        <p:nvSpPr>
          <p:cNvPr id="10" name="Text Box 12"/>
          <p:cNvSpPr txBox="1">
            <a:spLocks noChangeArrowheads="1"/>
          </p:cNvSpPr>
          <p:nvPr/>
        </p:nvSpPr>
        <p:spPr bwMode="auto">
          <a:xfrm>
            <a:off x="1866972" y="4048125"/>
            <a:ext cx="1469304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0" dirty="0" smtClean="0">
                <a:solidFill>
                  <a:schemeClr val="tx1"/>
                </a:solidFill>
              </a:rPr>
              <a:t>postel</a:t>
            </a:r>
            <a:endParaRPr lang="cs-CZ" sz="3200" b="0" dirty="0">
              <a:solidFill>
                <a:schemeClr val="tx1"/>
              </a:solidFill>
            </a:endParaRPr>
          </a:p>
        </p:txBody>
      </p:sp>
      <p:sp>
        <p:nvSpPr>
          <p:cNvPr id="11" name="Text Box 13"/>
          <p:cNvSpPr txBox="1">
            <a:spLocks noChangeArrowheads="1"/>
          </p:cNvSpPr>
          <p:nvPr/>
        </p:nvSpPr>
        <p:spPr bwMode="auto">
          <a:xfrm>
            <a:off x="3302688" y="4050793"/>
            <a:ext cx="1416174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0" dirty="0" smtClean="0">
                <a:solidFill>
                  <a:schemeClr val="tx1"/>
                </a:solidFill>
              </a:rPr>
              <a:t>skála</a:t>
            </a:r>
            <a:endParaRPr lang="cs-CZ" sz="3200" b="0" dirty="0">
              <a:solidFill>
                <a:schemeClr val="tx1"/>
              </a:solidFill>
            </a:endParaRPr>
          </a:p>
        </p:txBody>
      </p:sp>
      <p:sp>
        <p:nvSpPr>
          <p:cNvPr id="12" name="Text Box 14"/>
          <p:cNvSpPr txBox="1">
            <a:spLocks noChangeArrowheads="1"/>
          </p:cNvSpPr>
          <p:nvPr/>
        </p:nvSpPr>
        <p:spPr bwMode="auto">
          <a:xfrm>
            <a:off x="4752951" y="4014280"/>
            <a:ext cx="1209699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0" dirty="0" smtClean="0">
                <a:solidFill>
                  <a:schemeClr val="tx1"/>
                </a:solidFill>
              </a:rPr>
              <a:t>země</a:t>
            </a:r>
            <a:endParaRPr lang="cs-CZ" sz="3200" b="0" dirty="0">
              <a:solidFill>
                <a:schemeClr val="tx1"/>
              </a:solidFill>
            </a:endParaRPr>
          </a:p>
        </p:txBody>
      </p:sp>
      <p:sp>
        <p:nvSpPr>
          <p:cNvPr id="13" name="Text Box 15"/>
          <p:cNvSpPr txBox="1">
            <a:spLocks noChangeArrowheads="1"/>
          </p:cNvSpPr>
          <p:nvPr/>
        </p:nvSpPr>
        <p:spPr bwMode="auto">
          <a:xfrm>
            <a:off x="5962650" y="4026455"/>
            <a:ext cx="102235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0" dirty="0" smtClean="0">
                <a:solidFill>
                  <a:schemeClr val="tx1"/>
                </a:solidFill>
              </a:rPr>
              <a:t>step</a:t>
            </a:r>
            <a:endParaRPr lang="cs-CZ" sz="3200" b="0" dirty="0">
              <a:solidFill>
                <a:schemeClr val="tx1"/>
              </a:solidFill>
            </a:endParaRPr>
          </a:p>
        </p:txBody>
      </p:sp>
      <p:sp>
        <p:nvSpPr>
          <p:cNvPr id="14" name="Text Box 16"/>
          <p:cNvSpPr txBox="1">
            <a:spLocks noChangeArrowheads="1"/>
          </p:cNvSpPr>
          <p:nvPr/>
        </p:nvSpPr>
        <p:spPr bwMode="auto">
          <a:xfrm>
            <a:off x="6985000" y="3987895"/>
            <a:ext cx="1763464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0" dirty="0" smtClean="0">
                <a:solidFill>
                  <a:schemeClr val="tx1"/>
                </a:solidFill>
              </a:rPr>
              <a:t>hospoda</a:t>
            </a:r>
            <a:endParaRPr lang="cs-CZ" sz="3200" b="0" dirty="0">
              <a:solidFill>
                <a:schemeClr val="tx1"/>
              </a:solidFill>
            </a:endParaRPr>
          </a:p>
        </p:txBody>
      </p:sp>
      <p:sp>
        <p:nvSpPr>
          <p:cNvPr id="15" name="Text Box 17"/>
          <p:cNvSpPr txBox="1">
            <a:spLocks noChangeArrowheads="1"/>
          </p:cNvSpPr>
          <p:nvPr/>
        </p:nvSpPr>
        <p:spPr bwMode="auto">
          <a:xfrm>
            <a:off x="265707" y="4719051"/>
            <a:ext cx="1944216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0" dirty="0" smtClean="0">
                <a:solidFill>
                  <a:schemeClr val="tx1"/>
                </a:solidFill>
              </a:rPr>
              <a:t>povinnost</a:t>
            </a:r>
            <a:endParaRPr lang="cs-CZ" sz="3200" b="0" dirty="0">
              <a:solidFill>
                <a:schemeClr val="tx1"/>
              </a:solidFill>
            </a:endParaRPr>
          </a:p>
        </p:txBody>
      </p:sp>
      <p:sp>
        <p:nvSpPr>
          <p:cNvPr id="16" name="Text Box 18"/>
          <p:cNvSpPr txBox="1">
            <a:spLocks noChangeArrowheads="1"/>
          </p:cNvSpPr>
          <p:nvPr/>
        </p:nvSpPr>
        <p:spPr bwMode="auto">
          <a:xfrm>
            <a:off x="2579002" y="4708133"/>
            <a:ext cx="1447371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0" dirty="0" smtClean="0">
                <a:solidFill>
                  <a:schemeClr val="tx1"/>
                </a:solidFill>
              </a:rPr>
              <a:t>cibule</a:t>
            </a:r>
            <a:endParaRPr lang="cs-CZ" sz="3200" b="0" dirty="0">
              <a:solidFill>
                <a:schemeClr val="tx1"/>
              </a:solidFill>
            </a:endParaRPr>
          </a:p>
        </p:txBody>
      </p:sp>
      <p:sp>
        <p:nvSpPr>
          <p:cNvPr id="17" name="Text Box 19"/>
          <p:cNvSpPr txBox="1">
            <a:spLocks noChangeArrowheads="1"/>
          </p:cNvSpPr>
          <p:nvPr/>
        </p:nvSpPr>
        <p:spPr bwMode="auto">
          <a:xfrm>
            <a:off x="4465071" y="4663222"/>
            <a:ext cx="1465039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0" dirty="0" smtClean="0">
                <a:solidFill>
                  <a:schemeClr val="tx1"/>
                </a:solidFill>
              </a:rPr>
              <a:t>půlnoc</a:t>
            </a:r>
            <a:endParaRPr lang="cs-CZ" sz="3200" b="0" dirty="0">
              <a:solidFill>
                <a:schemeClr val="tx1"/>
              </a:solidFill>
            </a:endParaRPr>
          </a:p>
        </p:txBody>
      </p:sp>
      <p:sp>
        <p:nvSpPr>
          <p:cNvPr id="18" name="Text Box 20"/>
          <p:cNvSpPr txBox="1">
            <a:spLocks noChangeArrowheads="1"/>
          </p:cNvSpPr>
          <p:nvPr/>
        </p:nvSpPr>
        <p:spPr bwMode="auto">
          <a:xfrm>
            <a:off x="6217790" y="4665890"/>
            <a:ext cx="183208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0" dirty="0" smtClean="0">
                <a:solidFill>
                  <a:schemeClr val="tx1"/>
                </a:solidFill>
              </a:rPr>
              <a:t>broskev</a:t>
            </a:r>
            <a:endParaRPr lang="cs-CZ" sz="3200" b="0" dirty="0">
              <a:solidFill>
                <a:schemeClr val="tx1"/>
              </a:solidFill>
            </a:endParaRPr>
          </a:p>
        </p:txBody>
      </p:sp>
      <p:sp>
        <p:nvSpPr>
          <p:cNvPr id="19" name="Text Box 21"/>
          <p:cNvSpPr txBox="1">
            <a:spLocks noChangeArrowheads="1"/>
          </p:cNvSpPr>
          <p:nvPr/>
        </p:nvSpPr>
        <p:spPr bwMode="auto">
          <a:xfrm>
            <a:off x="265707" y="5455321"/>
            <a:ext cx="1185679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0" dirty="0" smtClean="0">
                <a:solidFill>
                  <a:schemeClr val="tx1"/>
                </a:solidFill>
              </a:rPr>
              <a:t>vrba</a:t>
            </a:r>
            <a:endParaRPr lang="cs-CZ" sz="3200" b="0" dirty="0">
              <a:solidFill>
                <a:schemeClr val="tx1"/>
              </a:solidFill>
            </a:endParaRPr>
          </a:p>
        </p:txBody>
      </p:sp>
      <p:sp>
        <p:nvSpPr>
          <p:cNvPr id="20" name="Text Box 22"/>
          <p:cNvSpPr txBox="1">
            <a:spLocks noChangeArrowheads="1"/>
          </p:cNvSpPr>
          <p:nvPr/>
        </p:nvSpPr>
        <p:spPr bwMode="auto">
          <a:xfrm>
            <a:off x="1719080" y="5478026"/>
            <a:ext cx="1253365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0" dirty="0" smtClean="0">
                <a:solidFill>
                  <a:schemeClr val="tx1"/>
                </a:solidFill>
              </a:rPr>
              <a:t>láhev</a:t>
            </a:r>
            <a:endParaRPr lang="cs-CZ" sz="3200" b="0" dirty="0">
              <a:solidFill>
                <a:schemeClr val="tx1"/>
              </a:solidFill>
            </a:endParaRPr>
          </a:p>
        </p:txBody>
      </p:sp>
      <p:sp>
        <p:nvSpPr>
          <p:cNvPr id="22" name="Text Box 23"/>
          <p:cNvSpPr txBox="1">
            <a:spLocks noChangeArrowheads="1"/>
          </p:cNvSpPr>
          <p:nvPr/>
        </p:nvSpPr>
        <p:spPr bwMode="auto">
          <a:xfrm>
            <a:off x="3147412" y="5480538"/>
            <a:ext cx="2081212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0" dirty="0" smtClean="0">
                <a:solidFill>
                  <a:schemeClr val="tx1"/>
                </a:solidFill>
              </a:rPr>
              <a:t>zeměkoule</a:t>
            </a:r>
            <a:endParaRPr lang="cs-CZ" sz="3200" b="0" dirty="0">
              <a:solidFill>
                <a:schemeClr val="tx1"/>
              </a:solidFill>
            </a:endParaRPr>
          </a:p>
        </p:txBody>
      </p:sp>
      <p:sp>
        <p:nvSpPr>
          <p:cNvPr id="23" name="Text Box 24"/>
          <p:cNvSpPr txBox="1">
            <a:spLocks noChangeArrowheads="1"/>
          </p:cNvSpPr>
          <p:nvPr/>
        </p:nvSpPr>
        <p:spPr bwMode="auto">
          <a:xfrm>
            <a:off x="5345799" y="5449983"/>
            <a:ext cx="1119187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0" dirty="0" smtClean="0">
                <a:solidFill>
                  <a:schemeClr val="tx1"/>
                </a:solidFill>
              </a:rPr>
              <a:t>lež</a:t>
            </a:r>
            <a:endParaRPr lang="cs-CZ" sz="3200" b="0" dirty="0">
              <a:solidFill>
                <a:schemeClr val="tx1"/>
              </a:solidFill>
            </a:endParaRPr>
          </a:p>
        </p:txBody>
      </p:sp>
      <p:sp>
        <p:nvSpPr>
          <p:cNvPr id="24" name="Text Box 25"/>
          <p:cNvSpPr txBox="1">
            <a:spLocks noChangeArrowheads="1"/>
          </p:cNvSpPr>
          <p:nvPr/>
        </p:nvSpPr>
        <p:spPr bwMode="auto">
          <a:xfrm>
            <a:off x="6629879" y="5423881"/>
            <a:ext cx="1419994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0" dirty="0" smtClean="0">
                <a:solidFill>
                  <a:schemeClr val="tx1"/>
                </a:solidFill>
              </a:rPr>
              <a:t>ředkev</a:t>
            </a:r>
            <a:endParaRPr lang="cs-CZ" sz="3200" b="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3476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mph" presetSubtype="1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3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14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15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3333FF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mph" presetSubtype="1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9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20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21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mph" presetSubtype="1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 override="childStyle">
                                        <p:cTn id="25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26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27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31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5" presetClass="emph" presetSubtype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35" dur="indefinite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CC0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39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3333FF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43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CC0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47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3333FF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51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55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59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3333FF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63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67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71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75" dur="indefinit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CC0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79" dur="indefinit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3333FF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83" dur="indefinit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CC0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87" dur="indefinit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91" dur="indefinit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95" dur="indefinit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CC0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2" grpId="0"/>
      <p:bldP spid="23" grpId="0"/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dirty="0">
                <a:solidFill>
                  <a:schemeClr val="accent1"/>
                </a:solidFill>
              </a:rPr>
              <a:t>Zapiš daná </a:t>
            </a:r>
            <a:r>
              <a:rPr lang="cs-CZ" b="1" i="1" dirty="0" smtClean="0">
                <a:solidFill>
                  <a:schemeClr val="accent1"/>
                </a:solidFill>
              </a:rPr>
              <a:t>feminina </a:t>
            </a:r>
            <a:r>
              <a:rPr lang="cs-CZ" b="1" i="1" dirty="0">
                <a:solidFill>
                  <a:schemeClr val="accent1"/>
                </a:solidFill>
              </a:rPr>
              <a:t>v určených pádech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</a:pPr>
            <a:r>
              <a:rPr lang="cs-CZ" dirty="0" smtClean="0"/>
              <a:t>pánev </a:t>
            </a:r>
            <a:r>
              <a:rPr lang="cs-CZ" dirty="0"/>
              <a:t>(7. p. č. mn.) …………………………</a:t>
            </a:r>
          </a:p>
          <a:p>
            <a:pPr>
              <a:lnSpc>
                <a:spcPct val="80000"/>
              </a:lnSpc>
            </a:pPr>
            <a:r>
              <a:rPr lang="cs-CZ" dirty="0" smtClean="0"/>
              <a:t>broskev </a:t>
            </a:r>
            <a:r>
              <a:rPr lang="cs-CZ" dirty="0"/>
              <a:t>(6. p. č. mn.) </a:t>
            </a:r>
            <a:r>
              <a:rPr lang="cs-CZ" dirty="0" smtClean="0"/>
              <a:t>……………………..</a:t>
            </a:r>
            <a:endParaRPr lang="cs-CZ" dirty="0"/>
          </a:p>
          <a:p>
            <a:pPr>
              <a:lnSpc>
                <a:spcPct val="80000"/>
              </a:lnSpc>
            </a:pPr>
            <a:r>
              <a:rPr lang="cs-CZ" dirty="0" smtClean="0"/>
              <a:t>mapa </a:t>
            </a:r>
            <a:r>
              <a:rPr lang="cs-CZ" dirty="0"/>
              <a:t>(7. p. č. mn.) </a:t>
            </a:r>
            <a:r>
              <a:rPr lang="cs-CZ" dirty="0" smtClean="0"/>
              <a:t>…..…………………….</a:t>
            </a:r>
            <a:endParaRPr lang="cs-CZ" dirty="0"/>
          </a:p>
          <a:p>
            <a:pPr>
              <a:lnSpc>
                <a:spcPct val="80000"/>
              </a:lnSpc>
            </a:pPr>
            <a:r>
              <a:rPr lang="cs-CZ" dirty="0" smtClean="0"/>
              <a:t>želva </a:t>
            </a:r>
            <a:r>
              <a:rPr lang="cs-CZ" dirty="0"/>
              <a:t>(3. p. č. j.) </a:t>
            </a:r>
            <a:r>
              <a:rPr lang="cs-CZ" dirty="0" smtClean="0"/>
              <a:t>……..….…………………..</a:t>
            </a:r>
            <a:endParaRPr lang="cs-CZ" dirty="0"/>
          </a:p>
          <a:p>
            <a:pPr>
              <a:lnSpc>
                <a:spcPct val="80000"/>
              </a:lnSpc>
            </a:pPr>
            <a:r>
              <a:rPr lang="cs-CZ" dirty="0" smtClean="0"/>
              <a:t>mrkev </a:t>
            </a:r>
            <a:r>
              <a:rPr lang="cs-CZ" dirty="0"/>
              <a:t>(5. p. č. mn.) ………………………..</a:t>
            </a:r>
          </a:p>
          <a:p>
            <a:pPr>
              <a:lnSpc>
                <a:spcPct val="80000"/>
              </a:lnSpc>
            </a:pPr>
            <a:r>
              <a:rPr lang="cs-CZ" dirty="0" smtClean="0"/>
              <a:t>zlost </a:t>
            </a:r>
            <a:r>
              <a:rPr lang="cs-CZ" dirty="0"/>
              <a:t>(4. p. č. mn.) </a:t>
            </a:r>
            <a:r>
              <a:rPr lang="cs-CZ" dirty="0" smtClean="0"/>
              <a:t>….……………………...</a:t>
            </a:r>
            <a:endParaRPr lang="cs-CZ" dirty="0"/>
          </a:p>
          <a:p>
            <a:pPr>
              <a:lnSpc>
                <a:spcPct val="80000"/>
              </a:lnSpc>
            </a:pPr>
            <a:r>
              <a:rPr lang="cs-CZ" dirty="0" smtClean="0"/>
              <a:t>lavice </a:t>
            </a:r>
            <a:r>
              <a:rPr lang="cs-CZ" dirty="0"/>
              <a:t>(7. p. č. j.) </a:t>
            </a:r>
            <a:r>
              <a:rPr lang="cs-CZ" dirty="0" smtClean="0"/>
              <a:t>…….…….………………..</a:t>
            </a:r>
            <a:endParaRPr lang="cs-CZ" dirty="0"/>
          </a:p>
          <a:p>
            <a:pPr>
              <a:lnSpc>
                <a:spcPct val="80000"/>
              </a:lnSpc>
            </a:pPr>
            <a:r>
              <a:rPr lang="cs-CZ" dirty="0" smtClean="0"/>
              <a:t>naděje </a:t>
            </a:r>
            <a:r>
              <a:rPr lang="cs-CZ" dirty="0"/>
              <a:t>(2. p. č. j.) </a:t>
            </a:r>
            <a:r>
              <a:rPr lang="cs-CZ" dirty="0" smtClean="0"/>
              <a:t>….…..…………………..</a:t>
            </a:r>
            <a:endParaRPr lang="cs-CZ" dirty="0"/>
          </a:p>
          <a:p>
            <a:pPr>
              <a:lnSpc>
                <a:spcPct val="80000"/>
              </a:lnSpc>
            </a:pPr>
            <a:r>
              <a:rPr lang="cs-CZ" dirty="0"/>
              <a:t>hráz (1. p. č. mn.) </a:t>
            </a:r>
            <a:r>
              <a:rPr lang="cs-CZ" dirty="0" smtClean="0"/>
              <a:t>….……….………………</a:t>
            </a:r>
            <a:endParaRPr lang="cs-CZ" dirty="0"/>
          </a:p>
          <a:p>
            <a:pPr>
              <a:lnSpc>
                <a:spcPct val="80000"/>
              </a:lnSpc>
            </a:pPr>
            <a:r>
              <a:rPr lang="cs-CZ" dirty="0" smtClean="0"/>
              <a:t>nemoc </a:t>
            </a:r>
            <a:r>
              <a:rPr lang="cs-CZ" dirty="0"/>
              <a:t>(6. p. č. mn.) </a:t>
            </a:r>
            <a:r>
              <a:rPr lang="cs-CZ" dirty="0" smtClean="0"/>
              <a:t>.……………………..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703860" y="3244334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  <p:sp>
        <p:nvSpPr>
          <p:cNvPr id="5" name="Text Box 4"/>
          <p:cNvSpPr txBox="1">
            <a:spLocks noChangeArrowheads="1"/>
          </p:cNvSpPr>
          <p:nvPr/>
        </p:nvSpPr>
        <p:spPr bwMode="auto">
          <a:xfrm>
            <a:off x="4847133" y="1382818"/>
            <a:ext cx="1666694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 smtClean="0">
                <a:solidFill>
                  <a:srgbClr val="FF0000"/>
                </a:solidFill>
              </a:rPr>
              <a:t>pánvemi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 Box 5"/>
          <p:cNvSpPr txBox="1">
            <a:spLocks noChangeArrowheads="1"/>
          </p:cNvSpPr>
          <p:nvPr/>
        </p:nvSpPr>
        <p:spPr bwMode="auto">
          <a:xfrm>
            <a:off x="4791301" y="1828027"/>
            <a:ext cx="1971327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 smtClean="0">
                <a:solidFill>
                  <a:srgbClr val="FF0000"/>
                </a:solidFill>
              </a:rPr>
              <a:t>broskvích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 Box 6"/>
          <p:cNvSpPr txBox="1">
            <a:spLocks noChangeArrowheads="1"/>
          </p:cNvSpPr>
          <p:nvPr/>
        </p:nvSpPr>
        <p:spPr bwMode="auto">
          <a:xfrm>
            <a:off x="4791301" y="2223547"/>
            <a:ext cx="1722525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 smtClean="0">
                <a:solidFill>
                  <a:srgbClr val="FF0000"/>
                </a:solidFill>
              </a:rPr>
              <a:t>mapami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 Box 7"/>
          <p:cNvSpPr txBox="1">
            <a:spLocks noChangeArrowheads="1"/>
          </p:cNvSpPr>
          <p:nvPr/>
        </p:nvSpPr>
        <p:spPr bwMode="auto">
          <a:xfrm>
            <a:off x="4865457" y="2645305"/>
            <a:ext cx="1182687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 smtClean="0">
                <a:solidFill>
                  <a:srgbClr val="FF0000"/>
                </a:solidFill>
              </a:rPr>
              <a:t>želvě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 Box 8"/>
          <p:cNvSpPr txBox="1">
            <a:spLocks noChangeArrowheads="1"/>
          </p:cNvSpPr>
          <p:nvPr/>
        </p:nvSpPr>
        <p:spPr bwMode="auto">
          <a:xfrm>
            <a:off x="4814671" y="3028891"/>
            <a:ext cx="19584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 smtClean="0">
                <a:solidFill>
                  <a:srgbClr val="FF0000"/>
                </a:solidFill>
              </a:rPr>
              <a:t>mrkve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 Box 9"/>
          <p:cNvSpPr txBox="1">
            <a:spLocks noChangeArrowheads="1"/>
          </p:cNvSpPr>
          <p:nvPr/>
        </p:nvSpPr>
        <p:spPr bwMode="auto">
          <a:xfrm>
            <a:off x="4865457" y="3429000"/>
            <a:ext cx="164837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 smtClean="0">
                <a:solidFill>
                  <a:srgbClr val="FF0000"/>
                </a:solidFill>
              </a:rPr>
              <a:t>zlosti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 Box 10"/>
          <p:cNvSpPr txBox="1">
            <a:spLocks noChangeArrowheads="1"/>
          </p:cNvSpPr>
          <p:nvPr/>
        </p:nvSpPr>
        <p:spPr bwMode="auto">
          <a:xfrm>
            <a:off x="4882915" y="3844492"/>
            <a:ext cx="1537692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 smtClean="0">
                <a:solidFill>
                  <a:srgbClr val="FF0000"/>
                </a:solidFill>
              </a:rPr>
              <a:t>lavicí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5" name="Text Box 13"/>
          <p:cNvSpPr txBox="1">
            <a:spLocks noChangeArrowheads="1"/>
          </p:cNvSpPr>
          <p:nvPr/>
        </p:nvSpPr>
        <p:spPr bwMode="auto">
          <a:xfrm>
            <a:off x="4814671" y="4282330"/>
            <a:ext cx="1425954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 smtClean="0">
                <a:solidFill>
                  <a:srgbClr val="FF0000"/>
                </a:solidFill>
              </a:rPr>
              <a:t>naděje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6" name="Text Box 11"/>
          <p:cNvSpPr txBox="1">
            <a:spLocks noChangeArrowheads="1"/>
          </p:cNvSpPr>
          <p:nvPr/>
        </p:nvSpPr>
        <p:spPr bwMode="auto">
          <a:xfrm>
            <a:off x="4829473" y="4655320"/>
            <a:ext cx="12954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 smtClean="0">
                <a:solidFill>
                  <a:srgbClr val="FF0000"/>
                </a:solidFill>
              </a:rPr>
              <a:t>hráze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7" name="Text Box 12"/>
          <p:cNvSpPr txBox="1">
            <a:spLocks noChangeArrowheads="1"/>
          </p:cNvSpPr>
          <p:nvPr/>
        </p:nvSpPr>
        <p:spPr bwMode="auto">
          <a:xfrm>
            <a:off x="4829473" y="5091261"/>
            <a:ext cx="2011086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 smtClean="0">
                <a:solidFill>
                  <a:srgbClr val="FF0000"/>
                </a:solidFill>
              </a:rPr>
              <a:t>nemocech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670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7" fill="hold">
                      <p:stCondLst>
                        <p:cond delay="indefinite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3" fill="hold">
                      <p:stCondLst>
                        <p:cond delay="indefinite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5" grpId="0" uiExpand="1"/>
      <p:bldP spid="6" grpId="0" uiExpand="1"/>
      <p:bldP spid="7" grpId="0" uiExpand="1"/>
      <p:bldP spid="8" grpId="0" uiExpand="1"/>
      <p:bldP spid="9" grpId="0" uiExpand="1"/>
      <p:bldP spid="10" grpId="0" uiExpand="1"/>
      <p:bldP spid="11" grpId="0" uiExpand="1"/>
      <p:bldP spid="15" grpId="0" uiExpand="1"/>
      <p:bldP spid="16" grpId="0" uiExpand="1"/>
      <p:bldP spid="17" grpId="0" uiExpan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9F5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dirty="0">
                <a:solidFill>
                  <a:srgbClr val="0070C0"/>
                </a:solidFill>
              </a:rPr>
              <a:t>Užij podstatná jména v závorkách ve správných tvarech.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935"/>
            <a:ext cx="8229600" cy="4525963"/>
          </a:xfrm>
        </p:spPr>
        <p:txBody>
          <a:bodyPr>
            <a:normAutofit fontScale="85000" lnSpcReduction="10000"/>
          </a:bodyPr>
          <a:lstStyle/>
          <a:p>
            <a:r>
              <a:rPr lang="cs-CZ" sz="3300" dirty="0" smtClean="0"/>
              <a:t>Nemocný ležel v (postel) ……………………. .</a:t>
            </a:r>
          </a:p>
          <a:p>
            <a:r>
              <a:rPr lang="cs-CZ" sz="3300" dirty="0" smtClean="0"/>
              <a:t>Na okraji (ves) ………………. jsou dvě (cesta)…………….. .</a:t>
            </a:r>
            <a:endParaRPr lang="cs-CZ" sz="3300" dirty="0"/>
          </a:p>
          <a:p>
            <a:r>
              <a:rPr lang="cs-CZ" sz="3300" dirty="0" smtClean="0"/>
              <a:t>Voda v (láhev)………………. už byla teplá.</a:t>
            </a:r>
          </a:p>
          <a:p>
            <a:r>
              <a:rPr lang="cs-CZ" sz="3300" dirty="0" smtClean="0"/>
              <a:t>V koruně (lípa) ………….. sedí dvě (pěnkava)…………….. .</a:t>
            </a:r>
            <a:endParaRPr lang="cs-CZ" sz="3300" dirty="0"/>
          </a:p>
          <a:p>
            <a:r>
              <a:rPr lang="cs-CZ" sz="3300" dirty="0" smtClean="0"/>
              <a:t>Jedeme na výlet do (Opava)…………………. .</a:t>
            </a:r>
            <a:endParaRPr lang="cs-CZ" sz="3300" dirty="0"/>
          </a:p>
          <a:p>
            <a:r>
              <a:rPr lang="cs-CZ" sz="3300" dirty="0" smtClean="0"/>
              <a:t>V naší (země)…………………. </a:t>
            </a:r>
            <a:r>
              <a:rPr lang="cs-CZ" sz="3300" dirty="0"/>
              <a:t>j</a:t>
            </a:r>
            <a:r>
              <a:rPr lang="cs-CZ" sz="3300" dirty="0" smtClean="0"/>
              <a:t>e krásně.</a:t>
            </a:r>
            <a:endParaRPr lang="cs-CZ" sz="3300" dirty="0"/>
          </a:p>
          <a:p>
            <a:r>
              <a:rPr lang="cs-CZ" sz="3300" dirty="0" smtClean="0"/>
              <a:t>Hromadu (sláma)…………………..svážeme do (otep) …………………. .</a:t>
            </a:r>
            <a:endParaRPr lang="cs-CZ" sz="3300" dirty="0"/>
          </a:p>
          <a:p>
            <a:r>
              <a:rPr lang="cs-CZ" sz="3300" dirty="0" smtClean="0"/>
              <a:t>Náš děda chodí o (hůl)……………. .</a:t>
            </a:r>
            <a:endParaRPr lang="cs-CZ" sz="3300" dirty="0"/>
          </a:p>
          <a:p>
            <a:endParaRPr lang="cs-CZ" sz="3300" dirty="0"/>
          </a:p>
          <a:p>
            <a:endParaRPr lang="cs-CZ" dirty="0"/>
          </a:p>
        </p:txBody>
      </p:sp>
      <p:sp>
        <p:nvSpPr>
          <p:cNvPr id="5" name="Text Box 4"/>
          <p:cNvSpPr txBox="1">
            <a:spLocks noChangeArrowheads="1"/>
          </p:cNvSpPr>
          <p:nvPr/>
        </p:nvSpPr>
        <p:spPr bwMode="auto">
          <a:xfrm>
            <a:off x="4644008" y="1595915"/>
            <a:ext cx="183476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posteli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 Box 5"/>
          <p:cNvSpPr txBox="1">
            <a:spLocks noChangeArrowheads="1"/>
          </p:cNvSpPr>
          <p:nvPr/>
        </p:nvSpPr>
        <p:spPr bwMode="auto">
          <a:xfrm>
            <a:off x="3336798" y="2025833"/>
            <a:ext cx="1003175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vsi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 Box 6"/>
          <p:cNvSpPr txBox="1">
            <a:spLocks noChangeArrowheads="1"/>
          </p:cNvSpPr>
          <p:nvPr/>
        </p:nvSpPr>
        <p:spPr bwMode="auto">
          <a:xfrm>
            <a:off x="7023383" y="1998909"/>
            <a:ext cx="1179500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cesty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 Box 7"/>
          <p:cNvSpPr txBox="1">
            <a:spLocks noChangeArrowheads="1"/>
          </p:cNvSpPr>
          <p:nvPr/>
        </p:nvSpPr>
        <p:spPr bwMode="auto">
          <a:xfrm>
            <a:off x="3219240" y="2925631"/>
            <a:ext cx="1238290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lípy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 Box 8"/>
          <p:cNvSpPr txBox="1">
            <a:spLocks noChangeArrowheads="1"/>
          </p:cNvSpPr>
          <p:nvPr/>
        </p:nvSpPr>
        <p:spPr bwMode="auto">
          <a:xfrm>
            <a:off x="3199162" y="2522129"/>
            <a:ext cx="1207154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láhvi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 Box 9"/>
          <p:cNvSpPr txBox="1">
            <a:spLocks noChangeArrowheads="1"/>
          </p:cNvSpPr>
          <p:nvPr/>
        </p:nvSpPr>
        <p:spPr bwMode="auto">
          <a:xfrm>
            <a:off x="5023972" y="3404640"/>
            <a:ext cx="1654175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Opavy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 Box 11"/>
          <p:cNvSpPr txBox="1">
            <a:spLocks noChangeArrowheads="1"/>
          </p:cNvSpPr>
          <p:nvPr/>
        </p:nvSpPr>
        <p:spPr bwMode="auto">
          <a:xfrm>
            <a:off x="3004553" y="3860987"/>
            <a:ext cx="1401763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zemi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 Box 12"/>
          <p:cNvSpPr txBox="1">
            <a:spLocks noChangeArrowheads="1"/>
          </p:cNvSpPr>
          <p:nvPr/>
        </p:nvSpPr>
        <p:spPr bwMode="auto">
          <a:xfrm>
            <a:off x="3724895" y="4354119"/>
            <a:ext cx="129907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slámy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Text Box 13"/>
          <p:cNvSpPr txBox="1">
            <a:spLocks noChangeArrowheads="1"/>
          </p:cNvSpPr>
          <p:nvPr/>
        </p:nvSpPr>
        <p:spPr bwMode="auto">
          <a:xfrm>
            <a:off x="4202764" y="5230350"/>
            <a:ext cx="1770424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holi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Text Box 7"/>
          <p:cNvSpPr txBox="1">
            <a:spLocks noChangeArrowheads="1"/>
          </p:cNvSpPr>
          <p:nvPr/>
        </p:nvSpPr>
        <p:spPr bwMode="auto">
          <a:xfrm>
            <a:off x="7001357" y="2934639"/>
            <a:ext cx="1570958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pěnkavy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 Box 7"/>
          <p:cNvSpPr txBox="1">
            <a:spLocks noChangeArrowheads="1"/>
          </p:cNvSpPr>
          <p:nvPr/>
        </p:nvSpPr>
        <p:spPr bwMode="auto">
          <a:xfrm>
            <a:off x="1200344" y="4738711"/>
            <a:ext cx="1238290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otepi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9632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5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8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3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8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3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8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3" dur="1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8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3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8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3" dur="1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8" dur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706142" y="1196753"/>
            <a:ext cx="818633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Staré stodol_, klika z mosaz_, s pevnou vůl_, cvičí s </a:t>
            </a:r>
            <a:r>
              <a:rPr lang="cs-CZ" sz="3600" dirty="0" err="1" smtClean="0"/>
              <a:t>obručem</a:t>
            </a:r>
            <a:r>
              <a:rPr lang="cs-CZ" sz="3600" dirty="0" smtClean="0"/>
              <a:t>_, hodně </a:t>
            </a:r>
            <a:r>
              <a:rPr lang="cs-CZ" sz="3600" dirty="0" err="1" smtClean="0"/>
              <a:t>bledul</a:t>
            </a:r>
            <a:r>
              <a:rPr lang="cs-CZ" sz="3600" dirty="0" smtClean="0"/>
              <a:t>_, rozkvetlé jív_, na břehu Sázav_, veliké </a:t>
            </a:r>
            <a:r>
              <a:rPr lang="cs-CZ" sz="3600" dirty="0" err="1" smtClean="0"/>
              <a:t>kaps</a:t>
            </a:r>
            <a:r>
              <a:rPr lang="cs-CZ" sz="3600" dirty="0" smtClean="0"/>
              <a:t>_, sešli se na </a:t>
            </a:r>
            <a:r>
              <a:rPr lang="cs-CZ" sz="3600" dirty="0" err="1" smtClean="0"/>
              <a:t>schůz_ch</a:t>
            </a:r>
            <a:r>
              <a:rPr lang="cs-CZ" sz="3600" dirty="0" smtClean="0"/>
              <a:t>, píšťal_, maso </a:t>
            </a:r>
          </a:p>
          <a:p>
            <a:r>
              <a:rPr lang="cs-CZ" sz="3600" dirty="0" smtClean="0"/>
              <a:t>s </a:t>
            </a:r>
            <a:r>
              <a:rPr lang="cs-CZ" sz="3600" dirty="0" err="1" smtClean="0"/>
              <a:t>mrkv</a:t>
            </a:r>
            <a:r>
              <a:rPr lang="cs-CZ" sz="3600" dirty="0" smtClean="0"/>
              <a:t>_, lesklé </a:t>
            </a:r>
            <a:r>
              <a:rPr lang="cs-CZ" sz="3600" dirty="0" err="1" smtClean="0"/>
              <a:t>perl</a:t>
            </a:r>
            <a:r>
              <a:rPr lang="cs-CZ" sz="3600" dirty="0" smtClean="0"/>
              <a:t>_, v nové obuv_, prostorné </a:t>
            </a:r>
            <a:r>
              <a:rPr lang="cs-CZ" sz="3600" dirty="0" err="1" smtClean="0"/>
              <a:t>chodb</a:t>
            </a:r>
            <a:r>
              <a:rPr lang="cs-CZ" sz="3600" dirty="0" smtClean="0"/>
              <a:t>_, mezi </a:t>
            </a:r>
            <a:r>
              <a:rPr lang="cs-CZ" sz="3600" dirty="0" err="1" smtClean="0"/>
              <a:t>tabulem</a:t>
            </a:r>
            <a:r>
              <a:rPr lang="cs-CZ" sz="3600" dirty="0" smtClean="0"/>
              <a:t>_, dívat se na </a:t>
            </a:r>
            <a:r>
              <a:rPr lang="cs-CZ" sz="3600" dirty="0" err="1" smtClean="0"/>
              <a:t>televiz</a:t>
            </a:r>
            <a:r>
              <a:rPr lang="cs-CZ" sz="3600" dirty="0" smtClean="0"/>
              <a:t>_, velké chyb_, pod </a:t>
            </a:r>
            <a:r>
              <a:rPr lang="cs-CZ" sz="3600" dirty="0" err="1" smtClean="0"/>
              <a:t>borovicem</a:t>
            </a:r>
            <a:r>
              <a:rPr lang="cs-CZ" sz="3600" dirty="0" smtClean="0"/>
              <a:t>_, </a:t>
            </a:r>
          </a:p>
          <a:p>
            <a:r>
              <a:rPr lang="cs-CZ" sz="3600" dirty="0"/>
              <a:t>z</a:t>
            </a:r>
            <a:r>
              <a:rPr lang="cs-CZ" sz="3600" dirty="0" smtClean="0"/>
              <a:t>a malou </a:t>
            </a:r>
            <a:r>
              <a:rPr lang="cs-CZ" sz="3600" dirty="0" err="1" smtClean="0"/>
              <a:t>chvíl</a:t>
            </a:r>
            <a:r>
              <a:rPr lang="cs-CZ" sz="3600" dirty="0" smtClean="0"/>
              <a:t>_, hodně sláv_, každou neděl_, pestré </a:t>
            </a:r>
            <a:r>
              <a:rPr lang="cs-CZ" sz="3600" dirty="0" err="1" smtClean="0"/>
              <a:t>barv</a:t>
            </a:r>
            <a:r>
              <a:rPr lang="cs-CZ" sz="3600" dirty="0" smtClean="0"/>
              <a:t>_, na mez_, map_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98868" y="1158117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831632" y="1198493"/>
            <a:ext cx="612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08327" y="1763532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15816" y="2276872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605545" y="2812579"/>
            <a:ext cx="5400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76256" y="2812578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48287" y="3356992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862760" y="4479993"/>
            <a:ext cx="5400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358165" y="1763533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517640" y="1774557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156176" y="2291494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969799" y="3412743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065723" y="2831603"/>
            <a:ext cx="360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787968" y="3947148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556830" y="4491117"/>
            <a:ext cx="5400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832556" y="3905893"/>
            <a:ext cx="360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013584" y="3430741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100392" y="4510861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3" name="Text Box 5"/>
          <p:cNvSpPr txBox="1">
            <a:spLocks noChangeArrowheads="1"/>
          </p:cNvSpPr>
          <p:nvPr/>
        </p:nvSpPr>
        <p:spPr bwMode="auto">
          <a:xfrm>
            <a:off x="2395304" y="226538"/>
            <a:ext cx="3439651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5400" b="1" i="1" dirty="0">
                <a:solidFill>
                  <a:schemeClr val="accent1"/>
                </a:solidFill>
              </a:rPr>
              <a:t>Doplň i, y</a:t>
            </a:r>
            <a:endParaRPr lang="cs-CZ" sz="5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347864" y="5038146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156176" y="5590981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760386" y="5003549"/>
            <a:ext cx="5400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322700" y="5573697"/>
            <a:ext cx="5400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797453" y="5626853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380312" y="5573696"/>
            <a:ext cx="5400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2294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/>
      <p:bldP spid="8" grpId="0"/>
      <p:bldP spid="3" grpId="0"/>
      <p:bldP spid="4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i="1">
                <a:solidFill>
                  <a:schemeClr val="accent1"/>
                </a:solidFill>
              </a:rPr>
              <a:t>Doplň správně y, i:</a:t>
            </a:r>
            <a:endParaRPr lang="cs-CZ" sz="5400" b="1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1556792"/>
            <a:ext cx="806489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Cenné věci uložíme do </a:t>
            </a:r>
            <a:r>
              <a:rPr lang="cs-CZ" sz="3600" dirty="0" err="1" smtClean="0"/>
              <a:t>truhl</a:t>
            </a:r>
            <a:r>
              <a:rPr lang="cs-CZ" sz="3600" dirty="0" smtClean="0"/>
              <a:t>_ . Nikdo není bez </a:t>
            </a:r>
            <a:r>
              <a:rPr lang="cs-CZ" sz="3600" dirty="0" err="1" smtClean="0"/>
              <a:t>chyb_.Člověk</a:t>
            </a:r>
            <a:r>
              <a:rPr lang="cs-CZ" sz="3600" dirty="0" smtClean="0"/>
              <a:t> nevydrží bez strav_ . Pochutnáme si na </a:t>
            </a:r>
            <a:r>
              <a:rPr lang="cs-CZ" sz="3600" dirty="0" err="1" smtClean="0"/>
              <a:t>broskv_ch</a:t>
            </a:r>
            <a:r>
              <a:rPr lang="cs-CZ" sz="3600" dirty="0" smtClean="0"/>
              <a:t> . Dodržujte zásady správné výživ_ . Ve step_ je nedostatek vláhy. </a:t>
            </a:r>
            <a:r>
              <a:rPr lang="cs-CZ" sz="3600" dirty="0" err="1" smtClean="0"/>
              <a:t>Chybam</a:t>
            </a:r>
            <a:r>
              <a:rPr lang="cs-CZ" sz="3600" dirty="0" smtClean="0"/>
              <a:t>_ se člověk učí. Vyhříváme se na mez_. V polévce jsou </a:t>
            </a:r>
            <a:r>
              <a:rPr lang="cs-CZ" sz="3600" dirty="0" err="1" smtClean="0"/>
              <a:t>kroup</a:t>
            </a:r>
            <a:r>
              <a:rPr lang="cs-CZ" sz="3600" dirty="0" smtClean="0"/>
              <a:t>_. Slyšíme houkání sov_. Jídlo je úplně bez sol_ . Pozorujeme okolí ze </a:t>
            </a:r>
            <a:r>
              <a:rPr lang="cs-CZ" sz="3600" dirty="0" err="1" smtClean="0"/>
              <a:t>skál</a:t>
            </a:r>
            <a:r>
              <a:rPr lang="cs-CZ" sz="3600" dirty="0" smtClean="0"/>
              <a:t>_.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796136" y="1556792"/>
            <a:ext cx="5872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96136" y="357301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37005" y="2085915"/>
            <a:ext cx="5872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23928" y="42930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236296" y="2085915"/>
            <a:ext cx="5872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554862" y="4283538"/>
            <a:ext cx="481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855596" y="4844329"/>
            <a:ext cx="4941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141973" y="5395116"/>
            <a:ext cx="4077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281156" y="2662429"/>
            <a:ext cx="306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377728" y="3244090"/>
            <a:ext cx="4186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434300" y="3757682"/>
            <a:ext cx="6170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511397" y="3191772"/>
            <a:ext cx="3699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131840" y="5427540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1763688" y="4844329"/>
            <a:ext cx="6163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</a:p>
        </p:txBody>
      </p:sp>
    </p:spTree>
    <p:extLst>
      <p:ext uri="{BB962C8B-B14F-4D97-AF65-F5344CB8AC3E}">
        <p14:creationId xmlns:p14="http://schemas.microsoft.com/office/powerpoint/2010/main" val="3192112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10" grpId="0"/>
      <p:bldP spid="12" grpId="0"/>
      <p:bldP spid="15" grpId="0"/>
      <p:bldP spid="17" grpId="0"/>
      <p:bldP spid="18" grpId="0"/>
      <p:bldP spid="19" grpId="0"/>
      <p:bldP spid="20" grpId="0"/>
      <p:bldP spid="21" grpId="0"/>
      <p:bldP spid="23" grpId="0"/>
      <p:bldP spid="24" grpId="0"/>
      <p:bldP spid="2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1"/>
          <p:cNvSpPr txBox="1"/>
          <p:nvPr/>
        </p:nvSpPr>
        <p:spPr>
          <a:xfrm>
            <a:off x="467544" y="692696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Zdroje: 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113430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1209</TotalTime>
  <Words>498</Words>
  <Application>Microsoft Office PowerPoint</Application>
  <PresentationFormat>Předvádění na obrazovce (4:3)</PresentationFormat>
  <Paragraphs>136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Podstatná jména</vt:lpstr>
      <vt:lpstr>Přiřaď ke vzorům</vt:lpstr>
      <vt:lpstr>Přiřaď podstatným jménům správnou barvu podle vzoru:  (žena, růže, píseň, kost)</vt:lpstr>
      <vt:lpstr>Zapiš daná feminina v určených pádech</vt:lpstr>
      <vt:lpstr>Užij podstatná jména v závorkách ve správných tvarech.</vt:lpstr>
      <vt:lpstr>Prezentace aplikace PowerPoint</vt:lpstr>
      <vt:lpstr>Doplň správně y, i: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podst.jm.</dc:title>
  <dc:creator>Kloudová</dc:creator>
  <cp:lastModifiedBy>Učitel</cp:lastModifiedBy>
  <cp:revision>108</cp:revision>
  <dcterms:created xsi:type="dcterms:W3CDTF">2011-05-09T09:49:57Z</dcterms:created>
  <dcterms:modified xsi:type="dcterms:W3CDTF">2012-03-27T04:51:09Z</dcterms:modified>
</cp:coreProperties>
</file>