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86" r:id="rId3"/>
    <p:sldId id="275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2" r:id="rId14"/>
    <p:sldId id="269" r:id="rId15"/>
    <p:sldId id="270" r:id="rId16"/>
    <p:sldId id="271" r:id="rId17"/>
    <p:sldId id="273" r:id="rId18"/>
    <p:sldId id="274" r:id="rId19"/>
    <p:sldId id="276" r:id="rId20"/>
    <p:sldId id="279" r:id="rId21"/>
    <p:sldId id="280" r:id="rId22"/>
    <p:sldId id="281" r:id="rId23"/>
    <p:sldId id="282" r:id="rId24"/>
    <p:sldId id="277" r:id="rId25"/>
    <p:sldId id="283" r:id="rId26"/>
    <p:sldId id="284" r:id="rId27"/>
    <p:sldId id="285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57" autoAdjust="0"/>
    <p:restoredTop sz="94660"/>
  </p:normalViewPr>
  <p:slideViewPr>
    <p:cSldViewPr>
      <p:cViewPr>
        <p:scale>
          <a:sx n="90" d="100"/>
          <a:sy n="90" d="100"/>
        </p:scale>
        <p:origin x="-630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E186B2-8D23-4F3A-9AC9-005F218F632F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767DCCD-34FD-47CC-847A-1349A4565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F861C0-BE0B-4DC9-B9FA-E7233CB8B6D2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2A508B-2C37-4ED9-B108-9CD499CAE5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DEAD1-40BF-4849-B118-FCE41FF2A5B5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C2C42FA4-C9DB-489E-AF72-5F4CB7C478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7B2A7B-2C98-4423-A508-C0467B1EDBD9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0D79A-430F-4D33-A77A-9816ABEF48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" name="Obdélník 21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Obdélník 24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Elipsa 15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Elipsa 1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AA34CE-6238-4418-B2E5-580442923572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2C2609D5-4A38-40E6-95D4-88C21AC3CE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34E290-F543-4B1F-A479-7EB9DC510781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75B3A-0E69-4739-8990-A003DEB6B3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A7324-9B3F-4807-B0F7-7001C3D16C9E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EDCFD76-27CC-4AF2-A5AC-3299325451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Elipsa 12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C127713-03DC-4E2F-9174-CDFE9334FE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B042D4-861C-4A9F-B652-D372540995F8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Elipsa 12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820655-1908-45B8-AE04-F152548033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2C8435-FE2B-4454-A847-4A092D36C007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C7ED6-3DA1-47AD-9073-6E1299EAD263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58B4E3-232C-48EE-9C86-3BF4E6B3D7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Elipsa 10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8EE1E3-5F0F-4071-8334-413273E5D1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20ADD-9245-4880-90C7-ABF27C28E949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6215079-50E3-4BFA-AC2D-FF3345D9356E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5971A91-E640-4694-9CE6-3C21C643A0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PnpFTj5jyw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://www.youtube.com/watch?v=locmmTUgwEU" TargetMode="Externa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www.youtube.com/watch?v=cSb96xfWI6s&amp;feature=list_related&amp;playnext=1&amp;list=AVGxdCwVVULXckjWPc7ORf1r80o2mpnWxW" TargetMode="Externa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://www.youtube.com/watch?v=8VqGEJa3xbE&amp;feature=related" TargetMode="Externa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rad_Veve%C5%99%C3%AD,_z_p%C5%99edhrad%C3%AD.jpg" TargetMode="External"/><Relationship Id="rId2" Type="http://schemas.openxmlformats.org/officeDocument/2006/relationships/hyperlink" Target="http://cs.wikipedia.org/wiki/Soubor:%C5%A0pilberk_%2802%29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088" y="3573463"/>
            <a:ext cx="8064500" cy="1990725"/>
          </a:xfrm>
        </p:spPr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200" dirty="0" smtClean="0"/>
              <a:t>Základní škola a mateřská škola </a:t>
            </a:r>
            <a:r>
              <a:rPr lang="cs-CZ" sz="2200" dirty="0" err="1" smtClean="0"/>
              <a:t>Nesovice</a:t>
            </a:r>
            <a:r>
              <a:rPr lang="cs-CZ" sz="2200" dirty="0" smtClean="0"/>
              <a:t>, příspěvková organizace;</a:t>
            </a:r>
            <a:r>
              <a:rPr lang="cs-CZ" sz="2400" dirty="0"/>
              <a:t> </a:t>
            </a:r>
            <a:r>
              <a:rPr lang="cs-CZ" sz="2400" dirty="0" smtClean="0"/>
              <a:t>CZ.1.07/1.4.00/21.1167</a:t>
            </a: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VY_32_INOVACE_06_Brno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Žák se dozví zajímavosti o Brně.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Mgr. Monika </a:t>
            </a:r>
            <a:r>
              <a:rPr lang="cs-CZ" sz="2200" dirty="0" err="1" smtClean="0"/>
              <a:t>Frolcová</a:t>
            </a: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13315" name="Nadpis 1"/>
          <p:cNvSpPr>
            <a:spLocks noGrp="1"/>
          </p:cNvSpPr>
          <p:nvPr>
            <p:ph type="ctrTitle"/>
          </p:nvPr>
        </p:nvSpPr>
        <p:spPr>
          <a:xfrm>
            <a:off x="2667000" y="1268413"/>
            <a:ext cx="6477000" cy="1828800"/>
          </a:xfrm>
        </p:spPr>
        <p:txBody>
          <a:bodyPr/>
          <a:lstStyle/>
          <a:p>
            <a:pPr eaLnBrk="1" hangingPunct="1"/>
            <a:r>
              <a:rPr lang="cs-CZ" smtClean="0"/>
              <a:t>BRNO</a:t>
            </a: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1484313"/>
            <a:ext cx="8504238" cy="4572000"/>
          </a:xfrm>
        </p:spPr>
        <p:txBody>
          <a:bodyPr/>
          <a:lstStyle/>
          <a:p>
            <a:r>
              <a:rPr lang="cs-CZ" b="1" smtClean="0"/>
              <a:t>Anotace:</a:t>
            </a:r>
            <a:r>
              <a:rPr lang="cs-CZ" smtClean="0"/>
              <a:t> Žák se seznámí s krajským městem JMK Brnem. Pozná jeho památky, divadla, muzea, významné osobnosti. Seznámí se s pověstí spojenou s brněnským drakem.</a:t>
            </a:r>
          </a:p>
          <a:p>
            <a:r>
              <a:rPr lang="cs-CZ" b="1" smtClean="0"/>
              <a:t>Ročník:</a:t>
            </a:r>
            <a:r>
              <a:rPr lang="cs-CZ" smtClean="0"/>
              <a:t> 5.</a:t>
            </a:r>
          </a:p>
          <a:p>
            <a:r>
              <a:rPr lang="cs-CZ" b="1" smtClean="0"/>
              <a:t>Vzdělávací oblast: </a:t>
            </a:r>
            <a:r>
              <a:rPr lang="cs-CZ" smtClean="0"/>
              <a:t>Člověk a jeho svět – vlastivěda</a:t>
            </a:r>
          </a:p>
          <a:p>
            <a:r>
              <a:rPr lang="cs-CZ" b="1" smtClean="0"/>
              <a:t>Druh učebního materiálu: </a:t>
            </a:r>
            <a:r>
              <a:rPr lang="cs-CZ" smtClean="0"/>
              <a:t>prezentace Power Point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Pohled na část historického jádra města</a:t>
            </a:r>
          </a:p>
        </p:txBody>
      </p:sp>
      <p:pic>
        <p:nvPicPr>
          <p:cNvPr id="15363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9388" y="2205038"/>
            <a:ext cx="8634412" cy="2592387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BRNO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smtClean="0"/>
              <a:t>Druhé největší město České republiky</a:t>
            </a:r>
          </a:p>
          <a:p>
            <a:pPr eaLnBrk="1" hangingPunct="1"/>
            <a:r>
              <a:rPr lang="cs-CZ" smtClean="0"/>
              <a:t>Největší město Moravy</a:t>
            </a:r>
          </a:p>
          <a:p>
            <a:pPr eaLnBrk="1" hangingPunct="1"/>
            <a:r>
              <a:rPr lang="cs-CZ" smtClean="0"/>
              <a:t>Počet obyvatel: asi 400 tisíc</a:t>
            </a:r>
          </a:p>
          <a:p>
            <a:pPr eaLnBrk="1" hangingPunct="1"/>
            <a:r>
              <a:rPr lang="cs-CZ" smtClean="0"/>
              <a:t>Leží na soutoku řek Svratky a Svitavy</a:t>
            </a:r>
          </a:p>
          <a:p>
            <a:pPr eaLnBrk="1" hangingPunct="1"/>
            <a:r>
              <a:rPr lang="cs-CZ" smtClean="0"/>
              <a:t>Je sídlem mnoho státních orgánů</a:t>
            </a:r>
          </a:p>
          <a:p>
            <a:pPr lvl="1" eaLnBrk="1" hangingPunct="1"/>
            <a:r>
              <a:rPr lang="cs-CZ" smtClean="0"/>
              <a:t>Ústavní soud České republiky</a:t>
            </a:r>
          </a:p>
          <a:p>
            <a:pPr lvl="1" eaLnBrk="1" hangingPunct="1"/>
            <a:r>
              <a:rPr lang="cs-CZ" smtClean="0"/>
              <a:t>Pobočka České národní banky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Ústavní soud v Brně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154487" y="1527175"/>
            <a:ext cx="6798513" cy="4572000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Budova pobočky České národní banky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43744" y="1927225"/>
            <a:ext cx="7620000" cy="3771900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BRNO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smtClean="0"/>
              <a:t>Je sídlem vysokých škol</a:t>
            </a:r>
          </a:p>
          <a:p>
            <a:pPr eaLnBrk="1" hangingPunct="1"/>
            <a:r>
              <a:rPr lang="cs-CZ" smtClean="0"/>
              <a:t>Je střediskem Českého rozhlasu a České televize</a:t>
            </a:r>
          </a:p>
          <a:p>
            <a:pPr eaLnBrk="1" hangingPunct="1"/>
            <a:r>
              <a:rPr lang="cs-CZ" smtClean="0"/>
              <a:t>Konají se zde veletrhy na Brněnském výstavišti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POVĚST O BRNĚNSKÉM DRAKOVI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sz="2800" smtClean="0"/>
              <a:t>Tato pověst vypráví o tzv. Brněnském drakovi, vycpaném krokodýlovi, který nyní visí u stropu ve vchodu do Staré radnice. Říkalo se, že kdysi žil v řece v okolí Brna drak, který zlobil okolí. Jeden měšťan se ho pokusil zabít. Zabil ovci a do ní nasypal nehašené vápno a dal ji k řece. Drak ji samozřejmě sežral a to vápno ho zabilo. Potom byl drak pověšen do Staré radnice.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323850" y="260350"/>
            <a:ext cx="8534400" cy="75882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„BRNĚNSKÝ DRAK“</a:t>
            </a:r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505744" y="1527175"/>
            <a:ext cx="6096000" cy="4572000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PAMÁTKY BRNA</a:t>
            </a:r>
          </a:p>
        </p:txBody>
      </p:sp>
      <p:sp>
        <p:nvSpPr>
          <p:cNvPr id="2253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smtClean="0"/>
              <a:t>Hrad a pevnost Špilberk</a:t>
            </a:r>
          </a:p>
          <a:p>
            <a:pPr eaLnBrk="1" hangingPunct="1"/>
            <a:r>
              <a:rPr lang="cs-CZ" smtClean="0"/>
              <a:t>Hrad Veveří</a:t>
            </a:r>
          </a:p>
          <a:p>
            <a:pPr eaLnBrk="1" hangingPunct="1"/>
            <a:r>
              <a:rPr lang="cs-CZ" smtClean="0"/>
              <a:t>Katedrála sv. Petra a Pavla</a:t>
            </a:r>
          </a:p>
          <a:p>
            <a:pPr eaLnBrk="1" hangingPunct="1"/>
            <a:r>
              <a:rPr lang="cs-CZ" smtClean="0"/>
              <a:t>Stará radnice</a:t>
            </a:r>
          </a:p>
          <a:p>
            <a:pPr eaLnBrk="1" hangingPunct="1"/>
            <a:r>
              <a:rPr lang="cs-CZ" smtClean="0"/>
              <a:t>kašna Parnas na Zelném trhu</a:t>
            </a:r>
          </a:p>
          <a:p>
            <a:pPr eaLnBrk="1" hangingPunct="1"/>
            <a:r>
              <a:rPr lang="cs-CZ" smtClean="0"/>
              <a:t>Další stavby:</a:t>
            </a:r>
          </a:p>
          <a:p>
            <a:pPr lvl="1" eaLnBrk="1" hangingPunct="1"/>
            <a:r>
              <a:rPr lang="cs-CZ" smtClean="0"/>
              <a:t>Vila Tugendhat</a:t>
            </a:r>
          </a:p>
          <a:p>
            <a:pPr lvl="1" eaLnBrk="1" hangingPunct="1"/>
            <a:r>
              <a:rPr lang="cs-CZ" smtClean="0"/>
              <a:t>Brněnské výstaviště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34400" cy="758825"/>
          </a:xfrm>
        </p:spPr>
        <p:txBody>
          <a:bodyPr/>
          <a:lstStyle/>
          <a:p>
            <a:pPr eaLnBrk="1" hangingPunct="1"/>
            <a:r>
              <a:rPr lang="cs-CZ" smtClean="0"/>
              <a:t>Hrad Špilberk a hrad Veveří</a:t>
            </a:r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01625" y="2354389"/>
            <a:ext cx="4038600" cy="2715959"/>
          </a:xfrm>
          <a:effectLst>
            <a:softEdge rad="112500"/>
          </a:effectLst>
        </p:spPr>
      </p:pic>
      <p:pic>
        <p:nvPicPr>
          <p:cNvPr id="2150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800600" y="2159061"/>
            <a:ext cx="4038600" cy="3106615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34400" cy="758825"/>
          </a:xfrm>
        </p:spPr>
        <p:txBody>
          <a:bodyPr/>
          <a:lstStyle/>
          <a:p>
            <a:pPr eaLnBrk="1" hangingPunct="1"/>
            <a:r>
              <a:rPr lang="cs-CZ" sz="3600" smtClean="0"/>
              <a:t>Katedrála sv.Petra a Pavla, Stará radnice</a:t>
            </a:r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65348" y="1371600"/>
            <a:ext cx="3511154" cy="4681538"/>
          </a:xfrm>
          <a:effectLst>
            <a:softEdge rad="112500"/>
          </a:effectLst>
        </p:spPr>
      </p:pic>
      <p:pic>
        <p:nvPicPr>
          <p:cNvPr id="2253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064323" y="1371600"/>
            <a:ext cx="3511154" cy="4681538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34400" cy="758825"/>
          </a:xfrm>
        </p:spPr>
        <p:txBody>
          <a:bodyPr/>
          <a:lstStyle/>
          <a:p>
            <a:pPr eaLnBrk="1" hangingPunct="1"/>
            <a:r>
              <a:rPr lang="cs-CZ" smtClean="0"/>
              <a:t>Kašna Parnas</a:t>
            </a:r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62417" y="1371600"/>
            <a:ext cx="3517015" cy="4681538"/>
          </a:xfrm>
          <a:effectLst>
            <a:softEdge rad="112500"/>
          </a:effectLst>
        </p:spPr>
      </p:pic>
      <p:sp>
        <p:nvSpPr>
          <p:cNvPr id="25604" name="Zástupný symbol pro obsah 3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538"/>
          </a:xfrm>
        </p:spPr>
        <p:txBody>
          <a:bodyPr/>
          <a:lstStyle/>
          <a:p>
            <a:pPr eaLnBrk="1" hangingPunct="1"/>
            <a:r>
              <a:rPr lang="cs-CZ" smtClean="0">
                <a:hlinkClick r:id="rId3"/>
              </a:rPr>
              <a:t>http://www.youtube.com/watch?v=IPnpFTj5jyw</a:t>
            </a:r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34400" cy="758825"/>
          </a:xfrm>
        </p:spPr>
        <p:txBody>
          <a:bodyPr/>
          <a:lstStyle/>
          <a:p>
            <a:pPr eaLnBrk="1" hangingPunct="1"/>
            <a:r>
              <a:rPr lang="cs-CZ" sz="4000" smtClean="0"/>
              <a:t>Vila Tugendhat, Brněnské výstaviště</a:t>
            </a:r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1520" y="2117742"/>
            <a:ext cx="4248472" cy="3221310"/>
          </a:xfrm>
          <a:effectLst>
            <a:softEdge rad="112500"/>
          </a:effectLst>
        </p:spPr>
      </p:pic>
      <p:pic>
        <p:nvPicPr>
          <p:cNvPr id="2355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47306" y="2492896"/>
            <a:ext cx="4596694" cy="2724280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534400" cy="75882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NÁRODNÍ A MEZINÁRODNÍ FESTIVALY</a:t>
            </a:r>
          </a:p>
        </p:txBody>
      </p:sp>
      <p:sp>
        <p:nvSpPr>
          <p:cNvPr id="2765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smtClean="0"/>
              <a:t>Festival zábavy: Brno – město uprostřed Evropy</a:t>
            </a:r>
          </a:p>
          <a:p>
            <a:pPr eaLnBrk="1" hangingPunct="1"/>
            <a:r>
              <a:rPr lang="cs-CZ" smtClean="0"/>
              <a:t>Brněnské kulturní léto</a:t>
            </a:r>
          </a:p>
          <a:p>
            <a:pPr eaLnBrk="1" hangingPunct="1"/>
            <a:r>
              <a:rPr lang="cs-CZ" smtClean="0"/>
              <a:t>Brněnské lidové slavnosti – folklor</a:t>
            </a:r>
          </a:p>
          <a:p>
            <a:pPr eaLnBrk="1" hangingPunct="1"/>
            <a:r>
              <a:rPr lang="cs-CZ" smtClean="0"/>
              <a:t>Divadelní svět</a:t>
            </a:r>
          </a:p>
          <a:p>
            <a:pPr eaLnBrk="1" hangingPunct="1"/>
            <a:r>
              <a:rPr lang="cs-CZ" smtClean="0"/>
              <a:t>Mezinárodní hudební festival Brno</a:t>
            </a:r>
          </a:p>
          <a:p>
            <a:pPr eaLnBrk="1" hangingPunct="1"/>
            <a:r>
              <a:rPr lang="cs-CZ" smtClean="0"/>
              <a:t>Janáček Brno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Divadla v Brně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err="1" smtClean="0"/>
              <a:t>Mahenovo</a:t>
            </a:r>
            <a:r>
              <a:rPr lang="cs-CZ" sz="2800" dirty="0" smtClean="0"/>
              <a:t> divadlo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Národní divadlo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Divadlo Reduta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Janáčkovo divadlo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Městské divadlo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Divadlo Husa na provázku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err="1" smtClean="0"/>
              <a:t>HaDivadlo</a:t>
            </a:r>
            <a:endParaRPr lang="cs-CZ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Divadlo Bolka Polívky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Loutkové divadlo Radost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34400" cy="758825"/>
          </a:xfrm>
        </p:spPr>
        <p:txBody>
          <a:bodyPr/>
          <a:lstStyle/>
          <a:p>
            <a:pPr eaLnBrk="1" hangingPunct="1"/>
            <a:r>
              <a:rPr lang="cs-CZ" smtClean="0"/>
              <a:t>Mahenovo a Janáčkovo divadlo</a:t>
            </a:r>
          </a:p>
        </p:txBody>
      </p:sp>
      <p:pic>
        <p:nvPicPr>
          <p:cNvPr id="2560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01625" y="2198526"/>
            <a:ext cx="4038600" cy="3027686"/>
          </a:xfrm>
          <a:effectLst>
            <a:softEdge rad="112500"/>
          </a:effectLst>
        </p:spPr>
      </p:pic>
      <p:pic>
        <p:nvPicPr>
          <p:cNvPr id="25603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800600" y="2197894"/>
            <a:ext cx="4038600" cy="3028950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34400" cy="75882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accent3">
                    <a:shade val="75000"/>
                  </a:schemeClr>
                </a:solidFill>
              </a:rPr>
              <a:t>Městské divadlo, </a:t>
            </a:r>
            <a:r>
              <a:rPr lang="cs-CZ" sz="4000" dirty="0" err="1" smtClean="0">
                <a:solidFill>
                  <a:schemeClr val="accent3">
                    <a:shade val="75000"/>
                  </a:schemeClr>
                </a:solidFill>
              </a:rPr>
              <a:t>Divadlo</a:t>
            </a:r>
            <a:r>
              <a:rPr lang="cs-CZ" sz="4000" dirty="0" smtClean="0">
                <a:solidFill>
                  <a:schemeClr val="accent3">
                    <a:shade val="75000"/>
                  </a:schemeClr>
                </a:solidFill>
              </a:rPr>
              <a:t> Bolka Polívky</a:t>
            </a:r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01625" y="2197894"/>
            <a:ext cx="4038600" cy="3028950"/>
          </a:xfrm>
          <a:effectLst>
            <a:softEdge rad="112500"/>
          </a:effectLst>
        </p:spPr>
      </p:pic>
      <p:pic>
        <p:nvPicPr>
          <p:cNvPr id="266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59387" y="1371600"/>
            <a:ext cx="3121025" cy="4681538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MUZEA V BRNĚ</a:t>
            </a:r>
          </a:p>
        </p:txBody>
      </p:sp>
      <p:sp>
        <p:nvSpPr>
          <p:cNvPr id="3174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smtClean="0"/>
              <a:t>Muzeum města Brna</a:t>
            </a:r>
          </a:p>
          <a:p>
            <a:pPr eaLnBrk="1" hangingPunct="1"/>
            <a:r>
              <a:rPr lang="cs-CZ" smtClean="0"/>
              <a:t>Technické muzeum</a:t>
            </a:r>
          </a:p>
          <a:p>
            <a:pPr eaLnBrk="1" hangingPunct="1"/>
            <a:r>
              <a:rPr lang="cs-CZ" smtClean="0"/>
              <a:t>Moravské zemské muzeum na Zelném trhu – nejvýznamnější a nejstarší muzeum v Brně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Moravské zemské muzeum</a:t>
            </a:r>
          </a:p>
        </p:txBody>
      </p:sp>
      <p:pic>
        <p:nvPicPr>
          <p:cNvPr id="35842" name="Picture 2" descr="C:\Users\Moníšek\Desktop\ZŠ NESOVICE FOTKY\BRNO\P1060213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505744" y="1527175"/>
            <a:ext cx="6096000" cy="4572000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Náměstí v Brně</a:t>
            </a:r>
          </a:p>
        </p:txBody>
      </p:sp>
      <p:sp>
        <p:nvSpPr>
          <p:cNvPr id="3379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smtClean="0"/>
              <a:t>náměstí Svobody (dříve Dolní trh)</a:t>
            </a:r>
          </a:p>
          <a:p>
            <a:pPr eaLnBrk="1" hangingPunct="1"/>
            <a:r>
              <a:rPr lang="cs-CZ" smtClean="0"/>
              <a:t>Zelný trh (dříve Horní trh)</a:t>
            </a:r>
          </a:p>
          <a:p>
            <a:pPr eaLnBrk="1" hangingPunct="1"/>
            <a:r>
              <a:rPr lang="cs-CZ" smtClean="0"/>
              <a:t>Dominikánské náměstí (dříve Rybí trh) s komplexem budov Nové radnice</a:t>
            </a:r>
          </a:p>
          <a:p>
            <a:pPr eaLnBrk="1" hangingPunct="1"/>
            <a:r>
              <a:rPr lang="cs-CZ" smtClean="0"/>
              <a:t>největší náměstí  - Moravské náměstí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Zelný trh</a:t>
            </a:r>
          </a:p>
        </p:txBody>
      </p:sp>
      <p:pic>
        <p:nvPicPr>
          <p:cNvPr id="36866" name="Picture 2" descr="C:\Users\Moníšek\Desktop\ZŠ NESOVICE FOTKY\BRNO\P1060213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505744" y="1527175"/>
            <a:ext cx="6096000" cy="4572000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Moravské náměstí</a:t>
            </a:r>
          </a:p>
        </p:txBody>
      </p:sp>
      <p:pic>
        <p:nvPicPr>
          <p:cNvPr id="37891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43744" y="2636837"/>
            <a:ext cx="7620000" cy="2352675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34400" cy="758825"/>
          </a:xfrm>
        </p:spPr>
        <p:txBody>
          <a:bodyPr/>
          <a:lstStyle/>
          <a:p>
            <a:pPr eaLnBrk="1" hangingPunct="1"/>
            <a:r>
              <a:rPr lang="cs-CZ" smtClean="0"/>
              <a:t>VÝZNAMNÉ OSOBNOSTI</a:t>
            </a:r>
          </a:p>
        </p:txBody>
      </p:sp>
      <p:sp>
        <p:nvSpPr>
          <p:cNvPr id="36867" name="Zástupný symbol pro obsah 2"/>
          <p:cNvSpPr>
            <a:spLocks noGrp="1"/>
          </p:cNvSpPr>
          <p:nvPr>
            <p:ph sz="half" idx="1"/>
          </p:nvPr>
        </p:nvSpPr>
        <p:spPr>
          <a:xfrm>
            <a:off x="301625" y="1371600"/>
            <a:ext cx="4038600" cy="4681538"/>
          </a:xfrm>
        </p:spPr>
        <p:txBody>
          <a:bodyPr/>
          <a:lstStyle/>
          <a:p>
            <a:pPr eaLnBrk="1" hangingPunct="1"/>
            <a:r>
              <a:rPr lang="cs-CZ" smtClean="0"/>
              <a:t>Tomáš Garrigue Masaryk – první československý prezident</a:t>
            </a:r>
          </a:p>
          <a:p>
            <a:pPr eaLnBrk="1" hangingPunct="1"/>
            <a:r>
              <a:rPr lang="cs-CZ" smtClean="0"/>
              <a:t>Politik, pedagog a filozof</a:t>
            </a:r>
          </a:p>
          <a:p>
            <a:pPr eaLnBrk="1" hangingPunct="1"/>
            <a:r>
              <a:rPr lang="cs-CZ" smtClean="0">
                <a:hlinkClick r:id="rId2"/>
              </a:rPr>
              <a:t>http://www.youtube.com/watch?v=locmmTUgwEU</a:t>
            </a:r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22532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166903" y="1371600"/>
            <a:ext cx="3305994" cy="4681538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Nadpis 1"/>
          <p:cNvSpPr>
            <a:spLocks noGrp="1"/>
          </p:cNvSpPr>
          <p:nvPr>
            <p:ph type="title"/>
          </p:nvPr>
        </p:nvSpPr>
        <p:spPr>
          <a:xfrm>
            <a:off x="179388" y="260350"/>
            <a:ext cx="8534400" cy="758825"/>
          </a:xfrm>
        </p:spPr>
        <p:txBody>
          <a:bodyPr/>
          <a:lstStyle/>
          <a:p>
            <a:pPr eaLnBrk="1" hangingPunct="1"/>
            <a:r>
              <a:rPr lang="cs-CZ" smtClean="0"/>
              <a:t>VÝZNAMNÉ OSOBNOSTI</a:t>
            </a:r>
          </a:p>
        </p:txBody>
      </p:sp>
      <p:sp>
        <p:nvSpPr>
          <p:cNvPr id="37891" name="Zástupný symbol pro obsah 2"/>
          <p:cNvSpPr>
            <a:spLocks noGrp="1"/>
          </p:cNvSpPr>
          <p:nvPr>
            <p:ph sz="half" idx="1"/>
          </p:nvPr>
        </p:nvSpPr>
        <p:spPr>
          <a:xfrm>
            <a:off x="301625" y="1371600"/>
            <a:ext cx="4038600" cy="4681538"/>
          </a:xfrm>
        </p:spPr>
        <p:txBody>
          <a:bodyPr/>
          <a:lstStyle/>
          <a:p>
            <a:pPr eaLnBrk="1" hangingPunct="1"/>
            <a:r>
              <a:rPr lang="cs-CZ" smtClean="0"/>
              <a:t>Leoš Janáček – hudební skladatel klasické hudby</a:t>
            </a:r>
          </a:p>
          <a:p>
            <a:pPr eaLnBrk="1" hangingPunct="1"/>
            <a:r>
              <a:rPr lang="cs-CZ" smtClean="0">
                <a:hlinkClick r:id="rId2"/>
              </a:rPr>
              <a:t>http://www.youtube.com/watch?v=cSb96xfWI6s&amp;feature=list_related&amp;playnext=1&amp;list=AVGxdCwVVULXckjWPc7ORf1r80o2mpnWxW</a:t>
            </a:r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3891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800600" y="1391334"/>
            <a:ext cx="4038600" cy="4642069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34400" cy="758825"/>
          </a:xfrm>
        </p:spPr>
        <p:txBody>
          <a:bodyPr/>
          <a:lstStyle/>
          <a:p>
            <a:pPr eaLnBrk="1" hangingPunct="1"/>
            <a:r>
              <a:rPr lang="cs-CZ" smtClean="0"/>
              <a:t>VÝZNAMNÉ OSOBNOSTI</a:t>
            </a:r>
          </a:p>
        </p:txBody>
      </p:sp>
      <p:sp>
        <p:nvSpPr>
          <p:cNvPr id="38915" name="Zástupný symbol pro obsah 2"/>
          <p:cNvSpPr>
            <a:spLocks noGrp="1"/>
          </p:cNvSpPr>
          <p:nvPr>
            <p:ph sz="half" idx="1"/>
          </p:nvPr>
        </p:nvSpPr>
        <p:spPr>
          <a:xfrm>
            <a:off x="301625" y="1371600"/>
            <a:ext cx="4038600" cy="4681538"/>
          </a:xfrm>
        </p:spPr>
        <p:txBody>
          <a:bodyPr/>
          <a:lstStyle/>
          <a:p>
            <a:pPr eaLnBrk="1" hangingPunct="1"/>
            <a:r>
              <a:rPr lang="cs-CZ" smtClean="0"/>
              <a:t>Bolek Polívka – český herec, dramatik</a:t>
            </a:r>
          </a:p>
          <a:p>
            <a:pPr eaLnBrk="1" hangingPunct="1"/>
            <a:r>
              <a:rPr lang="cs-CZ" smtClean="0"/>
              <a:t>Spoluzakladatel divadla Husa na provázku</a:t>
            </a:r>
          </a:p>
          <a:p>
            <a:pPr eaLnBrk="1" hangingPunct="1"/>
            <a:r>
              <a:rPr lang="cs-CZ" smtClean="0"/>
              <a:t>Založil své vlastní divadlo Bolka Polívky</a:t>
            </a:r>
          </a:p>
          <a:p>
            <a:pPr eaLnBrk="1" hangingPunct="1"/>
            <a:r>
              <a:rPr lang="cs-CZ" smtClean="0"/>
              <a:t>Představitel pantomimy</a:t>
            </a:r>
          </a:p>
          <a:p>
            <a:pPr eaLnBrk="1" hangingPunct="1"/>
            <a:r>
              <a:rPr lang="cs-CZ" smtClean="0">
                <a:hlinkClick r:id="rId2"/>
              </a:rPr>
              <a:t>http://www.youtube.com/watch?v=8VqGEJa3xbE&amp;feature=related</a:t>
            </a: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</a:t>
            </a:r>
          </a:p>
        </p:txBody>
      </p:sp>
      <p:pic>
        <p:nvPicPr>
          <p:cNvPr id="3993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82396" y="1371600"/>
            <a:ext cx="3675007" cy="4681538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8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8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Bibliografické citace</a:t>
            </a:r>
            <a:endParaRPr lang="cs-CZ" dirty="0"/>
          </a:p>
        </p:txBody>
      </p:sp>
      <p:sp>
        <p:nvSpPr>
          <p:cNvPr id="399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820472" cy="4572000"/>
          </a:xfrm>
        </p:spPr>
        <p:txBody>
          <a:bodyPr/>
          <a:lstStyle/>
          <a:p>
            <a:r>
              <a:rPr lang="cs-CZ" sz="900" dirty="0" smtClean="0">
                <a:latin typeface="Arial" charset="0"/>
                <a:cs typeface="Arial" charset="0"/>
              </a:rPr>
              <a:t>KIRK. </a:t>
            </a:r>
            <a:r>
              <a:rPr lang="cs-CZ" sz="900" i="1" dirty="0" smtClean="0">
                <a:latin typeface="Arial" charset="0"/>
                <a:cs typeface="Arial" charset="0"/>
              </a:rPr>
              <a:t>Moravská zemská sněmovna (dnes Ústavní soud ČR) (02).</a:t>
            </a:r>
            <a:r>
              <a:rPr lang="cs-CZ" sz="900" i="1" dirty="0" err="1" smtClean="0">
                <a:latin typeface="Arial" charset="0"/>
                <a:cs typeface="Arial" charset="0"/>
              </a:rPr>
              <a:t>jpg</a:t>
            </a:r>
            <a:r>
              <a:rPr lang="cs-CZ" sz="900" i="1" dirty="0" smtClean="0">
                <a:latin typeface="Arial" charset="0"/>
                <a:cs typeface="Arial" charset="0"/>
              </a:rPr>
              <a:t> [online]. </a:t>
            </a:r>
            <a:r>
              <a:rPr lang="cs-CZ" sz="900" dirty="0" smtClean="0">
                <a:latin typeface="Arial" charset="0"/>
                <a:cs typeface="Arial" charset="0"/>
              </a:rPr>
              <a:t>7. 11. 2010, 22:37</a:t>
            </a:r>
            <a:r>
              <a:rPr lang="cs-CZ" sz="900" i="1" dirty="0" smtClean="0">
                <a:latin typeface="Arial" charset="0"/>
                <a:cs typeface="Arial" charset="0"/>
              </a:rPr>
              <a:t> [cit. 2011-02-24].</a:t>
            </a:r>
            <a:r>
              <a:rPr lang="cs-CZ" sz="900" dirty="0" smtClean="0">
                <a:latin typeface="Arial" charset="0"/>
                <a:cs typeface="Arial" charset="0"/>
              </a:rPr>
              <a:t> Dostupný pod licencí </a:t>
            </a:r>
            <a:r>
              <a:rPr lang="cs-CZ" sz="900" dirty="0" err="1" smtClean="0">
                <a:latin typeface="Arial" charset="0"/>
                <a:cs typeface="Arial" charset="0"/>
              </a:rPr>
              <a:t>Creative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Commons</a:t>
            </a:r>
            <a:r>
              <a:rPr lang="cs-CZ" sz="900" dirty="0" smtClean="0">
                <a:latin typeface="Arial" charset="0"/>
                <a:cs typeface="Arial" charset="0"/>
              </a:rPr>
              <a:t> na WWW:</a:t>
            </a:r>
            <a:r>
              <a:rPr lang="cs-CZ" sz="900" i="1" dirty="0" smtClean="0">
                <a:latin typeface="Arial" charset="0"/>
                <a:cs typeface="Arial" charset="0"/>
              </a:rPr>
              <a:t>&lt; http://cs.wikipedia.org/wiki/Soubor:Moravsk%C3%A1_zemsk%C3%A1_sn%C4%9Bmovna_%28dnes_%C3%9Astavn%C3%AD_soud_%C4%8CR%29_%2802%29.jpg &gt;.</a:t>
            </a:r>
          </a:p>
          <a:p>
            <a:r>
              <a:rPr lang="cs-CZ" sz="900" i="1" dirty="0" smtClean="0">
                <a:latin typeface="Arial" charset="0"/>
                <a:cs typeface="Arial" charset="0"/>
              </a:rPr>
              <a:t>DABIER. Brno (panorama).</a:t>
            </a:r>
            <a:r>
              <a:rPr lang="cs-CZ" sz="900" i="1" dirty="0" err="1" smtClean="0">
                <a:latin typeface="Arial" charset="0"/>
                <a:cs typeface="Arial" charset="0"/>
              </a:rPr>
              <a:t>jpeg</a:t>
            </a:r>
            <a:r>
              <a:rPr lang="cs-CZ" sz="900" i="1" dirty="0" smtClean="0">
                <a:latin typeface="Arial" charset="0"/>
                <a:cs typeface="Arial" charset="0"/>
              </a:rPr>
              <a:t> [online]. </a:t>
            </a:r>
            <a:r>
              <a:rPr lang="cs-CZ" sz="900" dirty="0" smtClean="0">
                <a:latin typeface="Arial" charset="0"/>
                <a:cs typeface="Arial" charset="0"/>
              </a:rPr>
              <a:t>12. 8. 2009, 12:41. </a:t>
            </a:r>
            <a:r>
              <a:rPr lang="cs-CZ" sz="900" i="1" dirty="0" smtClean="0">
                <a:latin typeface="Arial" charset="0"/>
                <a:cs typeface="Arial" charset="0"/>
              </a:rPr>
              <a:t> </a:t>
            </a:r>
            <a:r>
              <a:rPr lang="cs-CZ" sz="900" dirty="0" smtClean="0">
                <a:latin typeface="Arial" charset="0"/>
                <a:cs typeface="Arial" charset="0"/>
              </a:rPr>
              <a:t>[cit. 2011-02-24]. Dostupný pod licencí </a:t>
            </a:r>
            <a:r>
              <a:rPr lang="cs-CZ" sz="900" dirty="0" err="1" smtClean="0">
                <a:latin typeface="Arial" charset="0"/>
                <a:cs typeface="Arial" charset="0"/>
              </a:rPr>
              <a:t>Creative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Commons</a:t>
            </a:r>
            <a:r>
              <a:rPr lang="cs-CZ" sz="900" dirty="0" smtClean="0">
                <a:latin typeface="Arial" charset="0"/>
                <a:cs typeface="Arial" charset="0"/>
              </a:rPr>
              <a:t> na WWW:&lt;http://cs.wikipedia.org/wiki/Soubor:Brno_-_%C4%8CNB.jpg&gt;.</a:t>
            </a:r>
          </a:p>
          <a:p>
            <a:r>
              <a:rPr lang="cs-CZ" sz="900" dirty="0" smtClean="0">
                <a:latin typeface="Arial" charset="0"/>
                <a:cs typeface="Arial" charset="0"/>
              </a:rPr>
              <a:t>Foto: </a:t>
            </a:r>
            <a:r>
              <a:rPr lang="cs-CZ" sz="900" dirty="0" err="1" smtClean="0">
                <a:latin typeface="Arial" charset="0"/>
                <a:cs typeface="Arial" charset="0"/>
              </a:rPr>
              <a:t>arc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hiv</a:t>
            </a:r>
            <a:r>
              <a:rPr lang="cs-CZ" sz="900" dirty="0" smtClean="0">
                <a:latin typeface="Arial" charset="0"/>
                <a:cs typeface="Arial" charset="0"/>
              </a:rPr>
              <a:t> autora</a:t>
            </a:r>
          </a:p>
          <a:p>
            <a:r>
              <a:rPr lang="cs-CZ" sz="900" dirty="0" smtClean="0">
                <a:latin typeface="Arial" charset="0"/>
                <a:cs typeface="Arial" charset="0"/>
              </a:rPr>
              <a:t>KIRK. </a:t>
            </a:r>
            <a:r>
              <a:rPr lang="cs-CZ" sz="900" i="1" dirty="0" err="1" smtClean="0">
                <a:latin typeface="Arial" charset="0"/>
                <a:cs typeface="Arial" charset="0"/>
              </a:rPr>
              <a:t>Špilberk</a:t>
            </a:r>
            <a:r>
              <a:rPr lang="cs-CZ" sz="900" i="1" dirty="0" smtClean="0">
                <a:latin typeface="Arial" charset="0"/>
                <a:cs typeface="Arial" charset="0"/>
              </a:rPr>
              <a:t> (02).</a:t>
            </a:r>
            <a:r>
              <a:rPr lang="cs-CZ" sz="900" i="1" dirty="0" err="1" smtClean="0">
                <a:latin typeface="Arial" charset="0"/>
                <a:cs typeface="Arial" charset="0"/>
              </a:rPr>
              <a:t>jpg</a:t>
            </a:r>
            <a:r>
              <a:rPr lang="cs-CZ" sz="900" i="1" dirty="0" smtClean="0">
                <a:latin typeface="Arial" charset="0"/>
                <a:cs typeface="Arial" charset="0"/>
              </a:rPr>
              <a:t> [online]. </a:t>
            </a:r>
            <a:r>
              <a:rPr lang="cs-CZ" sz="900" dirty="0" smtClean="0">
                <a:latin typeface="Arial" charset="0"/>
                <a:cs typeface="Arial" charset="0"/>
              </a:rPr>
              <a:t>7. 11. 2010, 16:58. </a:t>
            </a:r>
            <a:r>
              <a:rPr lang="cs-CZ" sz="900" i="1" dirty="0" smtClean="0">
                <a:latin typeface="Arial" charset="0"/>
                <a:cs typeface="Arial" charset="0"/>
              </a:rPr>
              <a:t>[cit. 2011-02-24].</a:t>
            </a:r>
            <a:r>
              <a:rPr lang="cs-CZ" sz="900" dirty="0" smtClean="0">
                <a:latin typeface="Arial" charset="0"/>
                <a:cs typeface="Arial" charset="0"/>
              </a:rPr>
              <a:t> Dostupný pod licencí </a:t>
            </a:r>
            <a:r>
              <a:rPr lang="cs-CZ" sz="900" dirty="0" err="1" smtClean="0">
                <a:latin typeface="Arial" charset="0"/>
                <a:cs typeface="Arial" charset="0"/>
              </a:rPr>
              <a:t>Creative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Commons</a:t>
            </a:r>
            <a:r>
              <a:rPr lang="cs-CZ" sz="900" dirty="0" smtClean="0">
                <a:latin typeface="Arial" charset="0"/>
                <a:cs typeface="Arial" charset="0"/>
              </a:rPr>
              <a:t> na WWW: :</a:t>
            </a:r>
            <a:r>
              <a:rPr lang="cs-CZ" sz="900" i="1" dirty="0" smtClean="0">
                <a:latin typeface="Arial" charset="0"/>
                <a:cs typeface="Arial" charset="0"/>
              </a:rPr>
              <a:t>&lt; </a:t>
            </a:r>
            <a:r>
              <a:rPr lang="cs-CZ" sz="900" i="1" dirty="0" smtClean="0">
                <a:latin typeface="Arial" charset="0"/>
                <a:cs typeface="Arial" charset="0"/>
                <a:hlinkClick r:id="rId2"/>
              </a:rPr>
              <a:t>http://cs.wikipedia.org/wiki/Soubor:%C5%A0pilberk_%2802%29.jpg</a:t>
            </a:r>
            <a:r>
              <a:rPr lang="cs-CZ" sz="900" i="1" dirty="0" smtClean="0">
                <a:latin typeface="Arial" charset="0"/>
                <a:cs typeface="Arial" charset="0"/>
              </a:rPr>
              <a:t>&gt;.</a:t>
            </a:r>
          </a:p>
          <a:p>
            <a:r>
              <a:rPr lang="cs-CZ" sz="900" dirty="0" smtClean="0">
                <a:latin typeface="Arial" charset="0"/>
                <a:cs typeface="Arial" charset="0"/>
              </a:rPr>
              <a:t>BARÁNEK, Daniel. </a:t>
            </a:r>
            <a:r>
              <a:rPr lang="cs-CZ" sz="900" i="1" dirty="0" smtClean="0">
                <a:latin typeface="Arial" charset="0"/>
                <a:cs typeface="Arial" charset="0"/>
              </a:rPr>
              <a:t>Hrad Veveří, z předhradí.</a:t>
            </a:r>
            <a:r>
              <a:rPr lang="cs-CZ" sz="900" i="1" dirty="0" err="1" smtClean="0">
                <a:latin typeface="Arial" charset="0"/>
                <a:cs typeface="Arial" charset="0"/>
              </a:rPr>
              <a:t>jpg</a:t>
            </a:r>
            <a:r>
              <a:rPr lang="cs-CZ" sz="900" i="1" dirty="0" smtClean="0">
                <a:latin typeface="Arial" charset="0"/>
                <a:cs typeface="Arial" charset="0"/>
              </a:rPr>
              <a:t> [online]. </a:t>
            </a:r>
            <a:r>
              <a:rPr lang="cs-CZ" sz="900" dirty="0" smtClean="0">
                <a:latin typeface="Arial" charset="0"/>
                <a:cs typeface="Arial" charset="0"/>
              </a:rPr>
              <a:t>3. 5. 2008, 12:00. </a:t>
            </a:r>
            <a:r>
              <a:rPr lang="cs-CZ" sz="900" i="1" dirty="0" smtClean="0">
                <a:latin typeface="Arial" charset="0"/>
                <a:cs typeface="Arial" charset="0"/>
              </a:rPr>
              <a:t>[cit. 2011-02-24].</a:t>
            </a:r>
            <a:r>
              <a:rPr lang="cs-CZ" sz="900" dirty="0" smtClean="0">
                <a:latin typeface="Arial" charset="0"/>
                <a:cs typeface="Arial" charset="0"/>
              </a:rPr>
              <a:t> Dostupný pod licencí </a:t>
            </a:r>
            <a:r>
              <a:rPr lang="cs-CZ" sz="900" dirty="0" err="1" smtClean="0">
                <a:latin typeface="Arial" charset="0"/>
                <a:cs typeface="Arial" charset="0"/>
              </a:rPr>
              <a:t>Creative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Commons</a:t>
            </a:r>
            <a:r>
              <a:rPr lang="cs-CZ" sz="900" dirty="0" smtClean="0">
                <a:latin typeface="Arial" charset="0"/>
                <a:cs typeface="Arial" charset="0"/>
              </a:rPr>
              <a:t> na WWW:</a:t>
            </a:r>
            <a:r>
              <a:rPr lang="cs-CZ" sz="900" i="1" dirty="0" smtClean="0">
                <a:latin typeface="Arial" charset="0"/>
                <a:cs typeface="Arial" charset="0"/>
              </a:rPr>
              <a:t>&lt; </a:t>
            </a:r>
            <a:r>
              <a:rPr lang="cs-CZ" sz="900" i="1" dirty="0" smtClean="0">
                <a:latin typeface="Arial" charset="0"/>
                <a:cs typeface="Arial" charset="0"/>
                <a:hlinkClick r:id="rId3"/>
              </a:rPr>
              <a:t>http://cs.wikipedia.org/wiki/Soubor:Hrad_Veve%C5%99%C3%AD,_z_p%C5%99edhrad%C3%AD.jpg</a:t>
            </a:r>
            <a:r>
              <a:rPr lang="en-US" sz="900" i="1" dirty="0" smtClean="0">
                <a:latin typeface="Arial" charset="0"/>
                <a:cs typeface="Arial" charset="0"/>
              </a:rPr>
              <a:t>&gt;.</a:t>
            </a:r>
            <a:endParaRPr lang="cs-CZ" sz="900" i="1" dirty="0" smtClean="0">
              <a:latin typeface="Arial" charset="0"/>
              <a:cs typeface="Arial" charset="0"/>
            </a:endParaRPr>
          </a:p>
          <a:p>
            <a:r>
              <a:rPr lang="cs-CZ" sz="900" dirty="0" smtClean="0">
                <a:latin typeface="Arial" charset="0"/>
                <a:cs typeface="Arial" charset="0"/>
              </a:rPr>
              <a:t>ADÁMEK, Petr. </a:t>
            </a:r>
            <a:r>
              <a:rPr lang="en-US" sz="900" i="1" dirty="0" smtClean="0">
                <a:latin typeface="Arial" charset="0"/>
                <a:cs typeface="Arial" charset="0"/>
              </a:rPr>
              <a:t>Brno-Cathedral of St. Peter and Paul 2.jpg</a:t>
            </a:r>
            <a:r>
              <a:rPr lang="cs-CZ" sz="900" i="1" dirty="0" smtClean="0">
                <a:latin typeface="Arial" charset="0"/>
                <a:cs typeface="Arial" charset="0"/>
              </a:rPr>
              <a:t> [online]. </a:t>
            </a:r>
            <a:r>
              <a:rPr lang="cs-CZ" sz="900" dirty="0" smtClean="0">
                <a:latin typeface="Arial" charset="0"/>
                <a:cs typeface="Arial" charset="0"/>
              </a:rPr>
              <a:t>17. 1. 2008, 20:26. </a:t>
            </a:r>
            <a:r>
              <a:rPr lang="cs-CZ" sz="900" i="1" dirty="0" smtClean="0">
                <a:latin typeface="Arial" charset="0"/>
                <a:cs typeface="Arial" charset="0"/>
              </a:rPr>
              <a:t>[cit. 2011-02-24].</a:t>
            </a:r>
            <a:r>
              <a:rPr lang="cs-CZ" sz="900" dirty="0" smtClean="0">
                <a:latin typeface="Arial" charset="0"/>
                <a:cs typeface="Arial" charset="0"/>
              </a:rPr>
              <a:t> Dostupný pod licencí </a:t>
            </a:r>
            <a:r>
              <a:rPr lang="cs-CZ" sz="900" dirty="0" err="1" smtClean="0">
                <a:latin typeface="Arial" charset="0"/>
                <a:cs typeface="Arial" charset="0"/>
              </a:rPr>
              <a:t>Creative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Commons</a:t>
            </a:r>
            <a:r>
              <a:rPr lang="cs-CZ" sz="900" dirty="0" smtClean="0">
                <a:latin typeface="Arial" charset="0"/>
                <a:cs typeface="Arial" charset="0"/>
              </a:rPr>
              <a:t> na WWW:</a:t>
            </a:r>
            <a:r>
              <a:rPr lang="cs-CZ" sz="900" i="1" dirty="0" smtClean="0">
                <a:latin typeface="Arial" charset="0"/>
                <a:cs typeface="Arial" charset="0"/>
              </a:rPr>
              <a:t>&lt; http://cs.wikipedia.org/wiki/Soubor:Brno-Cathedral_of_St._Peter_and_Paul_2.jpg &gt;.</a:t>
            </a:r>
            <a:endParaRPr lang="en-US" sz="900" b="1" dirty="0" smtClean="0">
              <a:latin typeface="Arial" charset="0"/>
              <a:cs typeface="Arial" charset="0"/>
            </a:endParaRPr>
          </a:p>
          <a:p>
            <a:r>
              <a:rPr lang="cs-CZ" sz="900" dirty="0" smtClean="0">
                <a:latin typeface="Arial" charset="0"/>
                <a:cs typeface="Arial" charset="0"/>
              </a:rPr>
              <a:t>Malý, Lukáš. </a:t>
            </a:r>
            <a:r>
              <a:rPr lang="cs-CZ" sz="900" i="1" dirty="0" smtClean="0">
                <a:latin typeface="Arial" charset="0"/>
                <a:cs typeface="Arial" charset="0"/>
              </a:rPr>
              <a:t>Stara radnice (Brno) 8.JPG [online]. </a:t>
            </a:r>
            <a:r>
              <a:rPr lang="cs-CZ" sz="900" dirty="0" smtClean="0">
                <a:latin typeface="Arial" charset="0"/>
                <a:cs typeface="Arial" charset="0"/>
              </a:rPr>
              <a:t>17. 4. 2008, 14:43. [cit. 2011-02-24]. Dostupný pod licencí </a:t>
            </a:r>
            <a:r>
              <a:rPr lang="cs-CZ" sz="900" dirty="0" err="1" smtClean="0">
                <a:latin typeface="Arial" charset="0"/>
                <a:cs typeface="Arial" charset="0"/>
              </a:rPr>
              <a:t>Creative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Commons</a:t>
            </a:r>
            <a:r>
              <a:rPr lang="cs-CZ" sz="900" dirty="0" smtClean="0">
                <a:latin typeface="Arial" charset="0"/>
                <a:cs typeface="Arial" charset="0"/>
              </a:rPr>
              <a:t> na WWW:&lt;http://cs.wikipedia.org/wiki/Soubor:Stara_radnice_%28Brno%29_8.JPG&gt;.</a:t>
            </a:r>
          </a:p>
          <a:p>
            <a:r>
              <a:rPr lang="cs-CZ" sz="900" dirty="0" smtClean="0">
                <a:latin typeface="Arial" charset="0"/>
                <a:cs typeface="Arial" charset="0"/>
              </a:rPr>
              <a:t>Foto: archiv autora</a:t>
            </a:r>
          </a:p>
          <a:p>
            <a:r>
              <a:rPr lang="cs-CZ" sz="900" dirty="0" smtClean="0">
                <a:latin typeface="Arial" charset="0"/>
                <a:cs typeface="Arial" charset="0"/>
              </a:rPr>
              <a:t>MR HYDE. </a:t>
            </a:r>
            <a:r>
              <a:rPr lang="cs-CZ" sz="900" i="1" dirty="0" smtClean="0">
                <a:latin typeface="Arial" charset="0"/>
                <a:cs typeface="Arial" charset="0"/>
              </a:rPr>
              <a:t>Vila </a:t>
            </a:r>
            <a:r>
              <a:rPr lang="cs-CZ" sz="900" i="1" dirty="0" err="1" smtClean="0">
                <a:latin typeface="Arial" charset="0"/>
                <a:cs typeface="Arial" charset="0"/>
              </a:rPr>
              <a:t>Tugendhat.jpg</a:t>
            </a:r>
            <a:r>
              <a:rPr lang="cs-CZ" sz="900" b="1" dirty="0" smtClean="0">
                <a:latin typeface="Arial" charset="0"/>
                <a:cs typeface="Arial" charset="0"/>
              </a:rPr>
              <a:t> </a:t>
            </a:r>
            <a:r>
              <a:rPr lang="cs-CZ" sz="900" i="1" dirty="0" smtClean="0">
                <a:latin typeface="Arial" charset="0"/>
                <a:cs typeface="Arial" charset="0"/>
              </a:rPr>
              <a:t>[online]. </a:t>
            </a:r>
            <a:r>
              <a:rPr lang="cs-CZ" sz="900" dirty="0" smtClean="0">
                <a:latin typeface="Arial" charset="0"/>
                <a:cs typeface="Arial" charset="0"/>
              </a:rPr>
              <a:t>29. 12. 2006, 16:50. [cit. 2011-02-24]. Dostupný pod licencí </a:t>
            </a:r>
            <a:r>
              <a:rPr lang="cs-CZ" sz="900" dirty="0" err="1" smtClean="0">
                <a:latin typeface="Arial" charset="0"/>
                <a:cs typeface="Arial" charset="0"/>
              </a:rPr>
              <a:t>Creative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Commons</a:t>
            </a:r>
            <a:r>
              <a:rPr lang="cs-CZ" sz="900" dirty="0" smtClean="0">
                <a:latin typeface="Arial" charset="0"/>
                <a:cs typeface="Arial" charset="0"/>
              </a:rPr>
              <a:t> na WWW:&lt;http://cs.wikipedia.org/wiki/Soubor:Vila_Tugendhat.jpg&gt;.</a:t>
            </a:r>
          </a:p>
          <a:p>
            <a:r>
              <a:rPr lang="cs-CZ" sz="900" dirty="0" smtClean="0">
                <a:latin typeface="Arial" charset="0"/>
                <a:cs typeface="Arial" charset="0"/>
              </a:rPr>
              <a:t>MIAOW, </a:t>
            </a:r>
            <a:r>
              <a:rPr lang="cs-CZ" sz="900" dirty="0" err="1" smtClean="0">
                <a:latin typeface="Arial" charset="0"/>
                <a:cs typeface="Arial" charset="0"/>
              </a:rPr>
              <a:t>Miaow</a:t>
            </a:r>
            <a:r>
              <a:rPr lang="cs-CZ" sz="900" dirty="0" smtClean="0">
                <a:latin typeface="Arial" charset="0"/>
                <a:cs typeface="Arial" charset="0"/>
              </a:rPr>
              <a:t>. </a:t>
            </a:r>
            <a:r>
              <a:rPr lang="en-US" sz="900" i="1" dirty="0" smtClean="0">
                <a:latin typeface="Arial" charset="0"/>
                <a:cs typeface="Arial" charset="0"/>
              </a:rPr>
              <a:t>Brno CZ Exhibition Grounds from S 118 - výřez.jpg</a:t>
            </a:r>
            <a:r>
              <a:rPr lang="cs-CZ" sz="900" i="1" dirty="0" smtClean="0">
                <a:latin typeface="Arial" charset="0"/>
                <a:cs typeface="Arial" charset="0"/>
              </a:rPr>
              <a:t> [online]. </a:t>
            </a:r>
            <a:r>
              <a:rPr lang="cs-CZ" sz="900" dirty="0" smtClean="0">
                <a:latin typeface="Arial" charset="0"/>
                <a:cs typeface="Arial" charset="0"/>
              </a:rPr>
              <a:t>14. 5. 2010, 12:02. [cit. 2011-02-24]. Dostupný pod licencí </a:t>
            </a:r>
            <a:r>
              <a:rPr lang="cs-CZ" sz="900" dirty="0" err="1" smtClean="0">
                <a:latin typeface="Arial" charset="0"/>
                <a:cs typeface="Arial" charset="0"/>
              </a:rPr>
              <a:t>Creative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Commons</a:t>
            </a:r>
            <a:r>
              <a:rPr lang="cs-CZ" sz="900" dirty="0" smtClean="0">
                <a:latin typeface="Arial" charset="0"/>
                <a:cs typeface="Arial" charset="0"/>
              </a:rPr>
              <a:t> na WWW:&lt;http://cs.wikipedia.org/wiki/Soubor:Brno_CZ_Exhibition_Grounds_from_S_118_-_v%C3%BD%C5%99ez.jpg&gt;.</a:t>
            </a:r>
          </a:p>
          <a:p>
            <a:r>
              <a:rPr lang="cs-CZ" sz="900" dirty="0" smtClean="0">
                <a:latin typeface="Arial" charset="0"/>
                <a:cs typeface="Arial" charset="0"/>
              </a:rPr>
              <a:t>AVFEDODENKO. </a:t>
            </a:r>
            <a:r>
              <a:rPr lang="cs-CZ" sz="900" i="1" dirty="0" err="1" smtClean="0">
                <a:latin typeface="Arial" charset="0"/>
                <a:cs typeface="Arial" charset="0"/>
              </a:rPr>
              <a:t>Mahenovo</a:t>
            </a:r>
            <a:r>
              <a:rPr lang="cs-CZ" sz="900" i="1" dirty="0" smtClean="0">
                <a:latin typeface="Arial" charset="0"/>
                <a:cs typeface="Arial" charset="0"/>
              </a:rPr>
              <a:t> divadlo 2.jpg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i="1" dirty="0" smtClean="0">
                <a:latin typeface="Arial" charset="0"/>
                <a:cs typeface="Arial" charset="0"/>
              </a:rPr>
              <a:t>[online]. </a:t>
            </a:r>
            <a:r>
              <a:rPr lang="cs-CZ" sz="900" dirty="0" smtClean="0">
                <a:latin typeface="Arial" charset="0"/>
                <a:cs typeface="Arial" charset="0"/>
              </a:rPr>
              <a:t>31. 1. 2008, 19:41. [cit. 2011-02-24]. Dostupný pod licencí </a:t>
            </a:r>
            <a:r>
              <a:rPr lang="cs-CZ" sz="900" dirty="0" err="1" smtClean="0">
                <a:latin typeface="Arial" charset="0"/>
                <a:cs typeface="Arial" charset="0"/>
              </a:rPr>
              <a:t>Creative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Commons</a:t>
            </a:r>
            <a:r>
              <a:rPr lang="cs-CZ" sz="900" dirty="0" smtClean="0">
                <a:latin typeface="Arial" charset="0"/>
                <a:cs typeface="Arial" charset="0"/>
              </a:rPr>
              <a:t> na WWW:&lt;http://cs.wikipedia.org/wiki/Soubor:Mahenovo_divadlo_2.jpg&gt;.</a:t>
            </a:r>
          </a:p>
          <a:p>
            <a:r>
              <a:rPr lang="cs-CZ" sz="900" dirty="0" smtClean="0">
                <a:latin typeface="Arial" charset="0"/>
                <a:cs typeface="Arial" charset="0"/>
              </a:rPr>
              <a:t>DARWINEK. </a:t>
            </a:r>
            <a:r>
              <a:rPr lang="cs-CZ" sz="900" i="1" dirty="0" smtClean="0">
                <a:latin typeface="Arial" charset="0"/>
                <a:cs typeface="Arial" charset="0"/>
              </a:rPr>
              <a:t>Brno 9772.jpg [online]. </a:t>
            </a:r>
            <a:r>
              <a:rPr lang="cs-CZ" sz="900" dirty="0" smtClean="0">
                <a:latin typeface="Arial" charset="0"/>
                <a:cs typeface="Arial" charset="0"/>
              </a:rPr>
              <a:t>13. 4. 2011, 09:52.</a:t>
            </a:r>
            <a:r>
              <a:rPr lang="cs-CZ" sz="900" i="1" dirty="0" smtClean="0">
                <a:latin typeface="Arial" charset="0"/>
                <a:cs typeface="Arial" charset="0"/>
              </a:rPr>
              <a:t> [cit. 2011-02-24].</a:t>
            </a:r>
            <a:r>
              <a:rPr lang="cs-CZ" sz="900" dirty="0" smtClean="0">
                <a:latin typeface="Arial" charset="0"/>
                <a:cs typeface="Arial" charset="0"/>
              </a:rPr>
              <a:t> Dostupný pod licencí </a:t>
            </a:r>
            <a:r>
              <a:rPr lang="cs-CZ" sz="900" dirty="0" err="1" smtClean="0">
                <a:latin typeface="Arial" charset="0"/>
                <a:cs typeface="Arial" charset="0"/>
              </a:rPr>
              <a:t>Creative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Commons</a:t>
            </a:r>
            <a:r>
              <a:rPr lang="cs-CZ" sz="900" dirty="0" smtClean="0">
                <a:latin typeface="Arial" charset="0"/>
                <a:cs typeface="Arial" charset="0"/>
              </a:rPr>
              <a:t> na WWW:</a:t>
            </a:r>
            <a:r>
              <a:rPr lang="cs-CZ" sz="900" i="1" dirty="0" smtClean="0">
                <a:latin typeface="Arial" charset="0"/>
                <a:cs typeface="Arial" charset="0"/>
              </a:rPr>
              <a:t>&lt; http://cs.wikipedia.org/wiki/Soubor:Brno_9772.jpg &gt;.</a:t>
            </a:r>
          </a:p>
          <a:p>
            <a:r>
              <a:rPr lang="cs-CZ" sz="900" dirty="0" smtClean="0">
                <a:latin typeface="Arial" charset="0"/>
                <a:cs typeface="Arial" charset="0"/>
              </a:rPr>
              <a:t>BEREN. </a:t>
            </a:r>
            <a:r>
              <a:rPr lang="cs-CZ" sz="900" i="1" dirty="0" smtClean="0">
                <a:latin typeface="Arial" charset="0"/>
                <a:cs typeface="Arial" charset="0"/>
              </a:rPr>
              <a:t>Městské divadlo </a:t>
            </a:r>
            <a:r>
              <a:rPr lang="cs-CZ" sz="900" i="1" dirty="0" err="1" smtClean="0">
                <a:latin typeface="Arial" charset="0"/>
                <a:cs typeface="Arial" charset="0"/>
              </a:rPr>
              <a:t>Brno.JPG</a:t>
            </a:r>
            <a:r>
              <a:rPr lang="cs-CZ" sz="900" i="1" dirty="0" smtClean="0">
                <a:latin typeface="Arial" charset="0"/>
                <a:cs typeface="Arial" charset="0"/>
              </a:rPr>
              <a:t> [online]. 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i="1" dirty="0" smtClean="0">
                <a:latin typeface="Arial" charset="0"/>
                <a:cs typeface="Arial" charset="0"/>
              </a:rPr>
              <a:t>[cit. 2011-02-24].</a:t>
            </a:r>
            <a:r>
              <a:rPr lang="cs-CZ" sz="900" dirty="0" smtClean="0">
                <a:latin typeface="Arial" charset="0"/>
                <a:cs typeface="Arial" charset="0"/>
              </a:rPr>
              <a:t> 8. 7. 2008, 18:23. Dostupný pod licencí </a:t>
            </a:r>
            <a:r>
              <a:rPr lang="cs-CZ" sz="900" dirty="0" err="1" smtClean="0">
                <a:latin typeface="Arial" charset="0"/>
                <a:cs typeface="Arial" charset="0"/>
              </a:rPr>
              <a:t>Creative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Commons</a:t>
            </a:r>
            <a:r>
              <a:rPr lang="cs-CZ" sz="900" dirty="0" smtClean="0">
                <a:latin typeface="Arial" charset="0"/>
                <a:cs typeface="Arial" charset="0"/>
              </a:rPr>
              <a:t> na WWW:</a:t>
            </a:r>
            <a:r>
              <a:rPr lang="cs-CZ" sz="900" i="1" dirty="0" smtClean="0">
                <a:latin typeface="Arial" charset="0"/>
                <a:cs typeface="Arial" charset="0"/>
              </a:rPr>
              <a:t>&lt; http://cs.wikipedia.org/wiki/Soubor:M%C4%9Bstsk%C3%A9_divadlo_Brno.JPG &gt;.</a:t>
            </a:r>
          </a:p>
          <a:p>
            <a:r>
              <a:rPr lang="cs-CZ" sz="900" dirty="0" smtClean="0">
                <a:latin typeface="Arial" charset="0"/>
                <a:cs typeface="Arial" charset="0"/>
              </a:rPr>
              <a:t>SEDLÁŘEK, Jiří. </a:t>
            </a:r>
            <a:r>
              <a:rPr lang="cs-CZ" sz="900" i="1" dirty="0" smtClean="0">
                <a:latin typeface="Arial" charset="0"/>
                <a:cs typeface="Arial" charset="0"/>
              </a:rPr>
              <a:t>Bolek Polívka </a:t>
            </a:r>
            <a:r>
              <a:rPr lang="cs-CZ" sz="900" i="1" dirty="0" err="1" smtClean="0">
                <a:latin typeface="Arial" charset="0"/>
                <a:cs typeface="Arial" charset="0"/>
              </a:rPr>
              <a:t>Theatre</a:t>
            </a:r>
            <a:r>
              <a:rPr lang="cs-CZ" sz="900" i="1" dirty="0" smtClean="0">
                <a:latin typeface="Arial" charset="0"/>
                <a:cs typeface="Arial" charset="0"/>
              </a:rPr>
              <a:t> </a:t>
            </a:r>
            <a:r>
              <a:rPr lang="cs-CZ" sz="900" i="1" dirty="0" err="1" smtClean="0">
                <a:latin typeface="Arial" charset="0"/>
                <a:cs typeface="Arial" charset="0"/>
              </a:rPr>
              <a:t>overview</a:t>
            </a:r>
            <a:r>
              <a:rPr lang="cs-CZ" sz="900" i="1" dirty="0" smtClean="0">
                <a:latin typeface="Arial" charset="0"/>
                <a:cs typeface="Arial" charset="0"/>
              </a:rPr>
              <a:t> in </a:t>
            </a:r>
            <a:r>
              <a:rPr lang="cs-CZ" sz="900" i="1" dirty="0" err="1" smtClean="0">
                <a:latin typeface="Arial" charset="0"/>
                <a:cs typeface="Arial" charset="0"/>
              </a:rPr>
              <a:t>Brno</a:t>
            </a:r>
            <a:r>
              <a:rPr lang="cs-CZ" sz="900" i="1" dirty="0" smtClean="0">
                <a:latin typeface="Arial" charset="0"/>
                <a:cs typeface="Arial" charset="0"/>
              </a:rPr>
              <a:t>-Center.</a:t>
            </a:r>
            <a:r>
              <a:rPr lang="cs-CZ" sz="900" i="1" dirty="0" err="1" smtClean="0">
                <a:latin typeface="Arial" charset="0"/>
                <a:cs typeface="Arial" charset="0"/>
              </a:rPr>
              <a:t>jpg</a:t>
            </a:r>
            <a:r>
              <a:rPr lang="cs-CZ" sz="900" i="1" dirty="0" smtClean="0">
                <a:latin typeface="Arial" charset="0"/>
                <a:cs typeface="Arial" charset="0"/>
              </a:rPr>
              <a:t> [online]. </a:t>
            </a:r>
            <a:r>
              <a:rPr lang="cs-CZ" sz="900" dirty="0" smtClean="0">
                <a:latin typeface="Arial" charset="0"/>
                <a:cs typeface="Arial" charset="0"/>
              </a:rPr>
              <a:t>2. 4. 2010, 21:59. </a:t>
            </a:r>
            <a:r>
              <a:rPr lang="cs-CZ" sz="900" i="1" dirty="0" smtClean="0">
                <a:latin typeface="Arial" charset="0"/>
                <a:cs typeface="Arial" charset="0"/>
              </a:rPr>
              <a:t>[cit. 2011-02-24].</a:t>
            </a:r>
            <a:r>
              <a:rPr lang="cs-CZ" sz="900" dirty="0" smtClean="0">
                <a:latin typeface="Arial" charset="0"/>
                <a:cs typeface="Arial" charset="0"/>
              </a:rPr>
              <a:t> Dostupný pod licencí </a:t>
            </a:r>
            <a:r>
              <a:rPr lang="cs-CZ" sz="900" dirty="0" err="1" smtClean="0">
                <a:latin typeface="Arial" charset="0"/>
                <a:cs typeface="Arial" charset="0"/>
              </a:rPr>
              <a:t>Creative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Commons</a:t>
            </a:r>
            <a:r>
              <a:rPr lang="cs-CZ" sz="900" dirty="0" smtClean="0">
                <a:latin typeface="Arial" charset="0"/>
                <a:cs typeface="Arial" charset="0"/>
              </a:rPr>
              <a:t> na WWW:</a:t>
            </a:r>
            <a:r>
              <a:rPr lang="cs-CZ" sz="900" i="1" dirty="0" smtClean="0">
                <a:latin typeface="Arial" charset="0"/>
                <a:cs typeface="Arial" charset="0"/>
              </a:rPr>
              <a:t>&lt; http://cs.wikipedia.org/wiki/Soubor:Bolek_Pol%C3%ADvka_Theatre_overview_in_Brno-Center.jpg &gt;.</a:t>
            </a:r>
          </a:p>
          <a:p>
            <a:r>
              <a:rPr lang="cs-CZ" sz="900" dirty="0" smtClean="0">
                <a:latin typeface="Arial" charset="0"/>
                <a:cs typeface="Arial" charset="0"/>
              </a:rPr>
              <a:t>Foto: </a:t>
            </a:r>
            <a:r>
              <a:rPr lang="cs-CZ" sz="900" dirty="0" err="1" smtClean="0">
                <a:latin typeface="Arial" charset="0"/>
                <a:cs typeface="Arial" charset="0"/>
              </a:rPr>
              <a:t>arc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hiv</a:t>
            </a:r>
            <a:r>
              <a:rPr lang="cs-CZ" sz="900" dirty="0" smtClean="0">
                <a:latin typeface="Arial" charset="0"/>
                <a:cs typeface="Arial" charset="0"/>
              </a:rPr>
              <a:t> autora</a:t>
            </a:r>
          </a:p>
          <a:p>
            <a:r>
              <a:rPr lang="cs-CZ" sz="900" dirty="0" smtClean="0">
                <a:latin typeface="Arial" charset="0"/>
                <a:cs typeface="Arial" charset="0"/>
              </a:rPr>
              <a:t>Foto: </a:t>
            </a:r>
            <a:r>
              <a:rPr lang="cs-CZ" sz="900" dirty="0" err="1" smtClean="0">
                <a:latin typeface="Arial" charset="0"/>
                <a:cs typeface="Arial" charset="0"/>
              </a:rPr>
              <a:t>arc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hiv</a:t>
            </a:r>
            <a:r>
              <a:rPr lang="cs-CZ" sz="900" dirty="0" smtClean="0">
                <a:latin typeface="Arial" charset="0"/>
                <a:cs typeface="Arial" charset="0"/>
              </a:rPr>
              <a:t> autora</a:t>
            </a:r>
          </a:p>
          <a:p>
            <a:r>
              <a:rPr lang="cs-CZ" sz="900" dirty="0" smtClean="0">
                <a:latin typeface="Arial" charset="0"/>
                <a:cs typeface="Arial" charset="0"/>
              </a:rPr>
              <a:t>SVETER. </a:t>
            </a:r>
            <a:r>
              <a:rPr lang="it-IT" sz="900" i="1" dirty="0" smtClean="0">
                <a:latin typeface="Arial" charset="0"/>
                <a:cs typeface="Arial" charset="0"/>
              </a:rPr>
              <a:t>Moravske namesti Brno Panorma 2010.jpg</a:t>
            </a:r>
            <a:r>
              <a:rPr lang="cs-CZ" sz="900" i="1" dirty="0" smtClean="0">
                <a:latin typeface="Arial" charset="0"/>
                <a:cs typeface="Arial" charset="0"/>
              </a:rPr>
              <a:t> [online]. </a:t>
            </a:r>
            <a:r>
              <a:rPr lang="cs-CZ" sz="900" dirty="0" smtClean="0">
                <a:latin typeface="Arial" charset="0"/>
                <a:cs typeface="Arial" charset="0"/>
              </a:rPr>
              <a:t>22. 3. 2010, 16:00. </a:t>
            </a:r>
            <a:r>
              <a:rPr lang="cs-CZ" sz="900" i="1" dirty="0" smtClean="0">
                <a:latin typeface="Arial" charset="0"/>
                <a:cs typeface="Arial" charset="0"/>
              </a:rPr>
              <a:t>[cit. 2011-02-24].</a:t>
            </a:r>
            <a:r>
              <a:rPr lang="cs-CZ" sz="900" dirty="0" smtClean="0">
                <a:latin typeface="Arial" charset="0"/>
                <a:cs typeface="Arial" charset="0"/>
              </a:rPr>
              <a:t> Dostupný pod licencí </a:t>
            </a:r>
            <a:r>
              <a:rPr lang="cs-CZ" sz="900" dirty="0" err="1" smtClean="0">
                <a:latin typeface="Arial" charset="0"/>
                <a:cs typeface="Arial" charset="0"/>
              </a:rPr>
              <a:t>Creative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Commons</a:t>
            </a:r>
            <a:r>
              <a:rPr lang="cs-CZ" sz="900" dirty="0" smtClean="0">
                <a:latin typeface="Arial" charset="0"/>
                <a:cs typeface="Arial" charset="0"/>
              </a:rPr>
              <a:t> na WWW:</a:t>
            </a:r>
            <a:r>
              <a:rPr lang="cs-CZ" sz="900" i="1" dirty="0" smtClean="0">
                <a:latin typeface="Arial" charset="0"/>
                <a:cs typeface="Arial" charset="0"/>
              </a:rPr>
              <a:t>&lt; http://cs.wikipedia.org/wiki/Soubor:Moravske_namesti_Brno_Panorma_2010.jpg &gt;.</a:t>
            </a:r>
          </a:p>
          <a:p>
            <a:r>
              <a:rPr lang="cs-CZ" sz="900" dirty="0" smtClean="0">
                <a:latin typeface="Arial" charset="0"/>
                <a:cs typeface="Arial" charset="0"/>
              </a:rPr>
              <a:t>[cit. 2011-02-24. Dostupný pod licencí </a:t>
            </a:r>
            <a:r>
              <a:rPr lang="cs-CZ" sz="900" dirty="0" err="1" smtClean="0">
                <a:latin typeface="Arial" charset="0"/>
                <a:cs typeface="Arial" charset="0"/>
              </a:rPr>
              <a:t>Creative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Commons</a:t>
            </a:r>
            <a:r>
              <a:rPr lang="cs-CZ" sz="900" dirty="0" smtClean="0">
                <a:latin typeface="Arial" charset="0"/>
                <a:cs typeface="Arial" charset="0"/>
              </a:rPr>
              <a:t> na WWW:&lt;http://cs.wikipedia.org/wiki/Soubor:Tom%C3%A1%C5%A1_Garrigue_Masaryk_1925.PNG&gt;.</a:t>
            </a:r>
          </a:p>
          <a:p>
            <a:r>
              <a:rPr lang="cs-CZ" sz="900" dirty="0" smtClean="0">
                <a:latin typeface="Arial" charset="0"/>
                <a:cs typeface="Arial" charset="0"/>
              </a:rPr>
              <a:t>PETE</a:t>
            </a:r>
            <a:r>
              <a:rPr lang="cs-CZ" sz="900" i="1" dirty="0" smtClean="0">
                <a:latin typeface="Arial" charset="0"/>
                <a:cs typeface="Arial" charset="0"/>
              </a:rPr>
              <a:t>. </a:t>
            </a:r>
            <a:r>
              <a:rPr lang="cs-CZ" sz="900" i="1" dirty="0" err="1" smtClean="0">
                <a:latin typeface="Arial" charset="0"/>
                <a:cs typeface="Arial" charset="0"/>
              </a:rPr>
              <a:t>Janacek.jpg</a:t>
            </a:r>
            <a:r>
              <a:rPr lang="cs-CZ" sz="900" i="1" dirty="0" smtClean="0">
                <a:latin typeface="Arial" charset="0"/>
                <a:cs typeface="Arial" charset="0"/>
              </a:rPr>
              <a:t> [online]. </a:t>
            </a:r>
            <a:r>
              <a:rPr lang="cs-CZ" sz="900" dirty="0" smtClean="0">
                <a:latin typeface="Arial" charset="0"/>
                <a:cs typeface="Arial" charset="0"/>
              </a:rPr>
              <a:t>11. 3. 2008, 17:43. [cit. 2011-02-24]. Dostupný pod licencí </a:t>
            </a:r>
            <a:r>
              <a:rPr lang="cs-CZ" sz="900" dirty="0" err="1" smtClean="0">
                <a:latin typeface="Arial" charset="0"/>
                <a:cs typeface="Arial" charset="0"/>
              </a:rPr>
              <a:t>Creative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Commons</a:t>
            </a:r>
            <a:r>
              <a:rPr lang="cs-CZ" sz="900" dirty="0" smtClean="0">
                <a:latin typeface="Arial" charset="0"/>
                <a:cs typeface="Arial" charset="0"/>
              </a:rPr>
              <a:t> na WWW:&lt;http://cs.wikipedia.org/wiki/Soubor:Janacek.jpg&gt;.</a:t>
            </a:r>
          </a:p>
          <a:p>
            <a:r>
              <a:rPr lang="cs-CZ" sz="900" dirty="0" smtClean="0">
                <a:latin typeface="Arial" charset="0"/>
                <a:cs typeface="Arial" charset="0"/>
              </a:rPr>
              <a:t>CHE. </a:t>
            </a:r>
            <a:r>
              <a:rPr lang="cs-CZ" sz="900" i="1" dirty="0" smtClean="0">
                <a:latin typeface="Arial" charset="0"/>
                <a:cs typeface="Arial" charset="0"/>
              </a:rPr>
              <a:t>Bolek </a:t>
            </a:r>
            <a:r>
              <a:rPr lang="cs-CZ" sz="900" i="1" dirty="0" err="1" smtClean="0">
                <a:latin typeface="Arial" charset="0"/>
                <a:cs typeface="Arial" charset="0"/>
              </a:rPr>
              <a:t>Polivka.jpg</a:t>
            </a:r>
            <a:r>
              <a:rPr lang="cs-CZ" sz="900" i="1" dirty="0" smtClean="0">
                <a:latin typeface="Arial" charset="0"/>
                <a:cs typeface="Arial" charset="0"/>
              </a:rPr>
              <a:t> [online]. </a:t>
            </a:r>
            <a:r>
              <a:rPr lang="cs-CZ" sz="900" dirty="0" smtClean="0">
                <a:latin typeface="Arial" charset="0"/>
                <a:cs typeface="Arial" charset="0"/>
              </a:rPr>
              <a:t>13. 7. 2008, 19:05. </a:t>
            </a:r>
            <a:r>
              <a:rPr lang="cs-CZ" sz="900" i="1" dirty="0" smtClean="0">
                <a:latin typeface="Arial" charset="0"/>
                <a:cs typeface="Arial" charset="0"/>
              </a:rPr>
              <a:t>[cit. 2011-02-24].</a:t>
            </a:r>
            <a:r>
              <a:rPr lang="cs-CZ" sz="900" dirty="0" smtClean="0">
                <a:latin typeface="Arial" charset="0"/>
                <a:cs typeface="Arial" charset="0"/>
              </a:rPr>
              <a:t> Dostupný pod licencí </a:t>
            </a:r>
            <a:r>
              <a:rPr lang="cs-CZ" sz="900" dirty="0" err="1" smtClean="0">
                <a:latin typeface="Arial" charset="0"/>
                <a:cs typeface="Arial" charset="0"/>
              </a:rPr>
              <a:t>Creative</a:t>
            </a:r>
            <a:r>
              <a:rPr lang="cs-CZ" sz="900" dirty="0" smtClean="0">
                <a:latin typeface="Arial" charset="0"/>
                <a:cs typeface="Arial" charset="0"/>
              </a:rPr>
              <a:t> </a:t>
            </a:r>
            <a:r>
              <a:rPr lang="cs-CZ" sz="900" dirty="0" err="1" smtClean="0">
                <a:latin typeface="Arial" charset="0"/>
                <a:cs typeface="Arial" charset="0"/>
              </a:rPr>
              <a:t>Commons</a:t>
            </a:r>
            <a:r>
              <a:rPr lang="cs-CZ" sz="900" dirty="0" smtClean="0">
                <a:latin typeface="Arial" charset="0"/>
                <a:cs typeface="Arial" charset="0"/>
              </a:rPr>
              <a:t> na WWW:</a:t>
            </a:r>
            <a:r>
              <a:rPr lang="cs-CZ" sz="900" i="1" dirty="0" smtClean="0">
                <a:latin typeface="Arial" charset="0"/>
                <a:cs typeface="Arial" charset="0"/>
              </a:rPr>
              <a:t>&lt; http://cs.wikipedia.org/wiki/Soubor:Bolek_Polivka.jpg &gt;.</a:t>
            </a:r>
            <a:endParaRPr lang="cs-CZ" sz="900" dirty="0" smtClean="0">
              <a:latin typeface="Arial" charset="0"/>
              <a:cs typeface="Arial" charset="0"/>
            </a:endParaRPr>
          </a:p>
          <a:p>
            <a:endParaRPr lang="cs-CZ" sz="1200" b="1" dirty="0" smtClean="0"/>
          </a:p>
          <a:p>
            <a:endParaRPr lang="cs-CZ" sz="1200" dirty="0" smtClean="0"/>
          </a:p>
          <a:p>
            <a:endParaRPr lang="cs-CZ" sz="1200" i="1" dirty="0" smtClean="0">
              <a:latin typeface="Calibri" pitchFamily="34" charset="0"/>
            </a:endParaRPr>
          </a:p>
          <a:p>
            <a:endParaRPr lang="it-IT" sz="1200" b="1" dirty="0" smtClean="0"/>
          </a:p>
          <a:p>
            <a:endParaRPr lang="cs-CZ" sz="1200" dirty="0" smtClean="0"/>
          </a:p>
          <a:p>
            <a:endParaRPr lang="cs-CZ" sz="1200" i="1" dirty="0" smtClean="0">
              <a:latin typeface="Calibri" pitchFamily="34" charset="0"/>
            </a:endParaRPr>
          </a:p>
          <a:p>
            <a:endParaRPr lang="cs-CZ" sz="1200" b="1" dirty="0" smtClean="0"/>
          </a:p>
          <a:p>
            <a:endParaRPr lang="cs-CZ" sz="1200" b="1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b="1" dirty="0" smtClean="0"/>
          </a:p>
          <a:p>
            <a:endParaRPr lang="cs-CZ" sz="1400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800" dirty="0" smtClean="0"/>
          </a:p>
          <a:p>
            <a:endParaRPr lang="cs-CZ" i="1" dirty="0" smtClean="0">
              <a:latin typeface="Calibri" pitchFamily="34" charset="0"/>
            </a:endParaRPr>
          </a:p>
          <a:p>
            <a:endParaRPr lang="cs-CZ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210</TotalTime>
  <Words>1063</Words>
  <Application>Microsoft Office PowerPoint</Application>
  <PresentationFormat>Předvádění na obrazovce (4:3)</PresentationFormat>
  <Paragraphs>126</Paragraphs>
  <Slides>27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33" baseType="lpstr">
      <vt:lpstr>Arial</vt:lpstr>
      <vt:lpstr>Georgia</vt:lpstr>
      <vt:lpstr>Wingdings 2</vt:lpstr>
      <vt:lpstr>Wingdings</vt:lpstr>
      <vt:lpstr>Calibri</vt:lpstr>
      <vt:lpstr>Administrativní</vt:lpstr>
      <vt:lpstr>BRNO</vt:lpstr>
      <vt:lpstr>Snímek 2</vt:lpstr>
      <vt:lpstr>Pohled na část historického jádra města</vt:lpstr>
      <vt:lpstr>BRNO</vt:lpstr>
      <vt:lpstr>Ústavní soud v Brně</vt:lpstr>
      <vt:lpstr>Budova pobočky České národní banky</vt:lpstr>
      <vt:lpstr>BRNO</vt:lpstr>
      <vt:lpstr>POVĚST O BRNĚNSKÉM DRAKOVI</vt:lpstr>
      <vt:lpstr>„BRNĚNSKÝ DRAK“</vt:lpstr>
      <vt:lpstr>PAMÁTKY BRNA</vt:lpstr>
      <vt:lpstr>Hrad Špilberk a hrad Veveří</vt:lpstr>
      <vt:lpstr>Katedrála sv.Petra a Pavla, Stará radnice</vt:lpstr>
      <vt:lpstr>Kašna Parnas</vt:lpstr>
      <vt:lpstr>Vila Tugendhat, Brněnské výstaviště</vt:lpstr>
      <vt:lpstr>NÁRODNÍ A MEZINÁRODNÍ FESTIVALY</vt:lpstr>
      <vt:lpstr>Divadla v Brně</vt:lpstr>
      <vt:lpstr>Mahenovo a Janáčkovo divadlo</vt:lpstr>
      <vt:lpstr>Městské divadlo, Divadlo Bolka Polívky</vt:lpstr>
      <vt:lpstr>MUZEA V BRNĚ</vt:lpstr>
      <vt:lpstr>Moravské zemské muzeum</vt:lpstr>
      <vt:lpstr>Náměstí v Brně</vt:lpstr>
      <vt:lpstr>Zelný trh</vt:lpstr>
      <vt:lpstr>Moravské náměstí</vt:lpstr>
      <vt:lpstr>VÝZNAMNÉ OSOBNOSTI</vt:lpstr>
      <vt:lpstr>VÝZNAMNÉ OSOBNOSTI</vt:lpstr>
      <vt:lpstr>VÝZNAMNÉ OSOBNOSTI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BRNO</dc:title>
  <dc:creator>Moníšek</dc:creator>
  <cp:lastModifiedBy>Dum</cp:lastModifiedBy>
  <cp:revision>28</cp:revision>
  <dcterms:created xsi:type="dcterms:W3CDTF">2011-04-26T09:54:01Z</dcterms:created>
  <dcterms:modified xsi:type="dcterms:W3CDTF">2014-02-06T18:39:25Z</dcterms:modified>
</cp:coreProperties>
</file>