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8" d="100"/>
          <a:sy n="118" d="100"/>
        </p:scale>
        <p:origin x="-1422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6A36BB-DD6B-4A83-A95D-152BEFB50329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BF3D75-A576-4262-A186-CF96DCB40A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3050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http://cs.wikipedia.org/wiki/Soubor:2004_Jihomoravsky_kraj.PNG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F3D75-A576-4262-A186-CF96DCB40AB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http://cs.wikipedia.org/wiki/Soubor:Map_Czech_Okres_JihomoravskyKraj.PNG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F3D75-A576-4262-A186-CF96DCB40AB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http://cs.wikipedia.org/wiki/Soubor:Punkevn%C3%AD_jeskyn%C4%9B26.jpg –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endParaRPr lang="cs-CZ" dirty="0" smtClean="0"/>
          </a:p>
          <a:p>
            <a:r>
              <a:rPr lang="cs-CZ" dirty="0" smtClean="0"/>
              <a:t>http://cs.wikipedia.org/wiki/Soubor:Dyje2.JPG</a:t>
            </a:r>
          </a:p>
          <a:p>
            <a:r>
              <a:rPr lang="cs-CZ" dirty="0" smtClean="0"/>
              <a:t>http://cs.wikipedia.org/wiki/Soubor:Sirot%C4%8D%C3%AD_Hr%C3%A1dek.jpg –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endParaRPr lang="cs-CZ" dirty="0" smtClean="0"/>
          </a:p>
          <a:p>
            <a:r>
              <a:rPr lang="cs-CZ" dirty="0" smtClean="0"/>
              <a:t>http://cs.wikipedia.org/wiki/Soubor:Lednice_castle.jpg –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F3D75-A576-4262-A186-CF96DCB40ABA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B2D7A-89BA-4159-8B42-864DE032689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EBB7E85-22FF-40B7-8B36-CD00E332E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B2D7A-89BA-4159-8B42-864DE032689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EBB7E85-22FF-40B7-8B36-CD00E332E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B2D7A-89BA-4159-8B42-864DE032689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B7E85-22FF-40B7-8B36-CD00E332E4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B2D7A-89BA-4159-8B42-864DE032689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B7E85-22FF-40B7-8B36-CD00E332E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B2D7A-89BA-4159-8B42-864DE032689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EBB7E85-22FF-40B7-8B36-CD00E332E4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B2D7A-89BA-4159-8B42-864DE032689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B7E85-22FF-40B7-8B36-CD00E332E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B2D7A-89BA-4159-8B42-864DE032689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B7E85-22FF-40B7-8B36-CD00E332E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B2D7A-89BA-4159-8B42-864DE032689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B7E85-22FF-40B7-8B36-CD00E332E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B2D7A-89BA-4159-8B42-864DE032689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B7E85-22FF-40B7-8B36-CD00E332E4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B2D7A-89BA-4159-8B42-864DE032689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B7E85-22FF-40B7-8B36-CD00E332E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B2D7A-89BA-4159-8B42-864DE032689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B7E85-22FF-40B7-8B36-CD00E332E4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66B2D7A-89BA-4159-8B42-864DE0326893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EBB7E85-22FF-40B7-8B36-CD00E332E4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randomBar dir="vert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0/0b/2004_Jihomoravsky_kraj.PN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1/1e/Map_Czech_Okres_JihomoravskyKraj.PN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hyperlink" Target="http://upload.wikimedia.org/wikipedia/commons/5/50/Punkevn%C3%AD_jeskyn%C4%9B26.jpg" TargetMode="External"/><Relationship Id="rId7" Type="http://schemas.openxmlformats.org/officeDocument/2006/relationships/hyperlink" Target="http://upload.wikimedia.org/wikipedia/commons/4/49/Sirot%C4%8D%C3%AD_Hr%C3%A1dek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hyperlink" Target="http://upload.wikimedia.org/wikipedia/commons/5/56/Dyje2.JPG" TargetMode="External"/><Relationship Id="rId10" Type="http://schemas.openxmlformats.org/officeDocument/2006/relationships/image" Target="../media/image9.jpeg"/><Relationship Id="rId4" Type="http://schemas.openxmlformats.org/officeDocument/2006/relationships/image" Target="../media/image6.jpeg"/><Relationship Id="rId9" Type="http://schemas.openxmlformats.org/officeDocument/2006/relationships/hyperlink" Target="http://upload.wikimedia.org/wikipedia/commons/3/3c/Lednice_castle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Map_Czech_Okres_JihomoravskyKraj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531144" y="-1116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2514600"/>
            <a:ext cx="7488832" cy="1828800"/>
          </a:xfrm>
        </p:spPr>
        <p:txBody>
          <a:bodyPr>
            <a:noAutofit/>
          </a:bodyPr>
          <a:lstStyle/>
          <a:p>
            <a:r>
              <a:rPr lang="cs-CZ" sz="4800" dirty="0" smtClean="0"/>
              <a:t>Jihomoravský</a:t>
            </a:r>
            <a:br>
              <a:rPr lang="cs-CZ" sz="4800" dirty="0" smtClean="0"/>
            </a:br>
            <a:r>
              <a:rPr lang="cs-CZ" sz="4800" dirty="0" smtClean="0"/>
              <a:t>kraj – reliéf a vodstvo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1000" y="4797152"/>
            <a:ext cx="8458200" cy="914400"/>
          </a:xfrm>
        </p:spPr>
        <p:txBody>
          <a:bodyPr>
            <a:normAutofit fontScale="47500" lnSpcReduction="20000"/>
          </a:bodyPr>
          <a:lstStyle/>
          <a:p>
            <a:pPr>
              <a:defRPr/>
            </a:pPr>
            <a:r>
              <a:rPr lang="cs-CZ" dirty="0">
                <a:latin typeface="Arial" pitchFamily="34" charset="0"/>
                <a:cs typeface="Arial" pitchFamily="34" charset="0"/>
              </a:rPr>
              <a:t>Základní škola a mateřská škola Nesovice, příspěvková organizace</a:t>
            </a:r>
            <a:r>
              <a:rPr lang="cs-CZ">
                <a:latin typeface="Arial" pitchFamily="34" charset="0"/>
                <a:cs typeface="Arial" pitchFamily="34" charset="0"/>
              </a:rPr>
              <a:t>; </a:t>
            </a:r>
            <a:r>
              <a:rPr lang="cs-CZ"/>
              <a:t>CZ.1.07/1.4.00/21.1167</a:t>
            </a:r>
          </a:p>
          <a:p>
            <a:pPr>
              <a:defRPr/>
            </a:pPr>
            <a:r>
              <a:rPr lang="cs-CZ" smtClean="0">
                <a:latin typeface="Arial" pitchFamily="34" charset="0"/>
                <a:cs typeface="Arial" pitchFamily="34" charset="0"/>
              </a:rPr>
              <a:t>III/2 </a:t>
            </a:r>
            <a:r>
              <a:rPr lang="cs-CZ" dirty="0">
                <a:latin typeface="Arial" pitchFamily="34" charset="0"/>
                <a:cs typeface="Arial" pitchFamily="34" charset="0"/>
              </a:rPr>
              <a:t>Inovace a zkvalitnění výuky prostřednictvím ICT</a:t>
            </a:r>
          </a:p>
          <a:p>
            <a:pPr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VY_32_INOVACE_09_Jihomoravský kraj – vodstvo a reliéf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Vodstvo a reliéf Jihomoravského kraje.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cs-CZ" dirty="0">
                <a:latin typeface="Arial" pitchFamily="34" charset="0"/>
                <a:cs typeface="Arial" pitchFamily="34" charset="0"/>
              </a:rPr>
              <a:t>Mgr. Iva Hanáková</a:t>
            </a: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Anotace:</a:t>
            </a:r>
          </a:p>
          <a:p>
            <a:r>
              <a:rPr lang="cs-CZ" dirty="0" smtClean="0"/>
              <a:t>Jihomoravský kraj jeho poloha. Rozdělení na okresy. Významné vodní nádrže, řeky </a:t>
            </a:r>
            <a:r>
              <a:rPr lang="cs-CZ" dirty="0" err="1" smtClean="0"/>
              <a:t>JmK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Ročník:	4.</a:t>
            </a:r>
          </a:p>
          <a:p>
            <a:pPr marL="0" indent="0">
              <a:buNone/>
            </a:pPr>
            <a:r>
              <a:rPr lang="cs-CZ" dirty="0" smtClean="0"/>
              <a:t>Vzdělávací oblast: Člověk a jeho svět</a:t>
            </a:r>
          </a:p>
          <a:p>
            <a:pPr marL="0" indent="0">
              <a:buNone/>
            </a:pPr>
            <a:r>
              <a:rPr lang="cs-CZ" dirty="0" smtClean="0"/>
              <a:t>Předmět:</a:t>
            </a:r>
            <a:r>
              <a:rPr lang="cs-CZ" smtClean="0"/>
              <a:t>	Vlastivěda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285908"/>
      </p:ext>
    </p:extLst>
  </p:cSld>
  <p:clrMapOvr>
    <a:masterClrMapping/>
  </p:clrMapOvr>
  <p:transition spd="slow"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Jihomoravský kraj</a:t>
            </a:r>
            <a:endParaRPr lang="cs-CZ" dirty="0"/>
          </a:p>
        </p:txBody>
      </p:sp>
      <p:pic>
        <p:nvPicPr>
          <p:cNvPr id="8194" name="Picture 2" descr="Soubor:2004 Jihomoravsky kraj.PN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41058" y="2060848"/>
            <a:ext cx="7261885" cy="417646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Jihomoravský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leží v jihovýchodní části České republiky</a:t>
            </a:r>
          </a:p>
          <a:p>
            <a:r>
              <a:rPr lang="cs-CZ" dirty="0" smtClean="0"/>
              <a:t>sousedí s krajem</a:t>
            </a:r>
          </a:p>
          <a:p>
            <a:pPr lvl="1"/>
            <a:r>
              <a:rPr lang="cs-CZ" dirty="0" smtClean="0"/>
              <a:t>Vysočina, Pardubickým, Olomouckým a Zlínským</a:t>
            </a:r>
          </a:p>
          <a:p>
            <a:r>
              <a:rPr lang="cs-CZ" dirty="0" smtClean="0"/>
              <a:t>rozkládá se při hranicích se Slovenskem a Rakouskem</a:t>
            </a:r>
          </a:p>
          <a:p>
            <a:r>
              <a:rPr lang="cs-CZ" dirty="0" smtClean="0"/>
              <a:t>krajským městem je druhé největší město v ČR - Brno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Okresy</a:t>
            </a:r>
            <a:endParaRPr lang="cs-CZ" dirty="0"/>
          </a:p>
        </p:txBody>
      </p:sp>
      <p:pic>
        <p:nvPicPr>
          <p:cNvPr id="6146" name="Picture 2" descr="Soubor:Map Czech Okres JihomoravskyKraj.PN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95636" y="1535355"/>
            <a:ext cx="6552728" cy="494891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Reliéf a vodstvo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>
              <a:buNone/>
            </a:pP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NÍŽINY, HORY, POHOŘÍ</a:t>
            </a:r>
          </a:p>
          <a:p>
            <a:pPr algn="just"/>
            <a:r>
              <a:rPr lang="cs-CZ" i="1" dirty="0" smtClean="0">
                <a:solidFill>
                  <a:schemeClr val="tx1"/>
                </a:solidFill>
              </a:rPr>
              <a:t>V Jihomoravském kraji jsou převážně nížiny. Podél toků řek Dyje a Svratky leží </a:t>
            </a:r>
            <a:r>
              <a:rPr lang="cs-CZ" b="1" i="1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Dyjskosvratecký</a:t>
            </a:r>
            <a:r>
              <a:rPr lang="cs-CZ" b="1" i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úval</a:t>
            </a:r>
            <a:r>
              <a:rPr lang="cs-CZ" i="1" dirty="0" smtClean="0">
                <a:solidFill>
                  <a:schemeClr val="tx1"/>
                </a:solidFill>
              </a:rPr>
              <a:t>,  v povodí řeky Moravy pak </a:t>
            </a:r>
            <a:r>
              <a:rPr lang="cs-CZ" b="1" i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Dolnomoravský úval</a:t>
            </a:r>
            <a:r>
              <a:rPr lang="cs-CZ" i="1" dirty="0" smtClean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cs-CZ" i="1" dirty="0" smtClean="0">
                <a:solidFill>
                  <a:schemeClr val="tx1"/>
                </a:solidFill>
              </a:rPr>
              <a:t>Na severu a severozápadě kraje se rozprostírají vrchoviny. Jsou to </a:t>
            </a:r>
            <a:r>
              <a:rPr lang="cs-CZ" b="1" i="1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Drahanská</a:t>
            </a:r>
            <a:r>
              <a:rPr lang="cs-CZ" b="1" i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vrchovina </a:t>
            </a:r>
            <a:r>
              <a:rPr lang="cs-CZ" i="1" dirty="0" smtClean="0">
                <a:solidFill>
                  <a:schemeClr val="tx1"/>
                </a:solidFill>
              </a:rPr>
              <a:t>jejíž součástí je</a:t>
            </a:r>
            <a:r>
              <a:rPr lang="cs-CZ" b="1" i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Moravský kras </a:t>
            </a:r>
            <a:r>
              <a:rPr lang="cs-CZ" i="1" dirty="0" smtClean="0">
                <a:solidFill>
                  <a:schemeClr val="tx1"/>
                </a:solidFill>
              </a:rPr>
              <a:t>a na severozápadě </a:t>
            </a:r>
            <a:r>
              <a:rPr lang="cs-CZ" b="1" i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Českomoravská vrchovina. </a:t>
            </a:r>
            <a:r>
              <a:rPr lang="cs-CZ" i="1" dirty="0" smtClean="0">
                <a:solidFill>
                  <a:schemeClr val="tx1"/>
                </a:solidFill>
              </a:rPr>
              <a:t>Na východě se pak tyčí </a:t>
            </a:r>
            <a:r>
              <a:rPr lang="cs-CZ" b="1" i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Bílé Karpaty.</a:t>
            </a:r>
            <a:endParaRPr lang="cs-CZ" i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Zaoblený obdélník 18"/>
          <p:cNvSpPr/>
          <p:nvPr/>
        </p:nvSpPr>
        <p:spPr>
          <a:xfrm>
            <a:off x="6444208" y="1484784"/>
            <a:ext cx="2304256" cy="2232248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r"/>
            <a:r>
              <a:rPr lang="cs-CZ" dirty="0" smtClean="0"/>
              <a:t>Chráněná krajinná oblast. V blízkosti jsou Novomlýnské nádrže. V okolí Pálavy se nalézala starověká slovanská sídliště.</a:t>
            </a:r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6516216" y="3789040"/>
            <a:ext cx="2304256" cy="252028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r"/>
            <a:r>
              <a:rPr lang="cs-CZ" dirty="0" smtClean="0"/>
              <a:t>Nejmenší národní park v České republice, který navazuje na chráněné území ležící v Rakousku. Chráněné je území v okolí řeky Dyje.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395536" y="3933056"/>
            <a:ext cx="2376264" cy="2304256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err="1" smtClean="0"/>
              <a:t>Biosferické</a:t>
            </a:r>
            <a:r>
              <a:rPr lang="cs-CZ" dirty="0" smtClean="0"/>
              <a:t> oblasti zařazené na seznamu UNESCO</a:t>
            </a:r>
          </a:p>
          <a:p>
            <a:r>
              <a:rPr lang="cs-CZ" dirty="0" smtClean="0"/>
              <a:t>Lednicko-valtický areál je též na seznamu kulturního dědictví UNESCO. 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323528" y="1340768"/>
            <a:ext cx="2448272" cy="2376264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1600" dirty="0" smtClean="0"/>
              <a:t>Významná krasová oblast. Součástí je propast Macocha, hluboká 138metrů. Jeskyně přístupné veřejnosti: Kateřinská, </a:t>
            </a:r>
            <a:r>
              <a:rPr lang="cs-CZ" sz="1600" dirty="0" err="1" smtClean="0"/>
              <a:t>Balcarka</a:t>
            </a:r>
            <a:r>
              <a:rPr lang="cs-CZ" sz="1600" dirty="0" smtClean="0"/>
              <a:t>, Punkevní, </a:t>
            </a:r>
            <a:r>
              <a:rPr lang="cs-CZ" sz="1600" dirty="0" err="1" smtClean="0"/>
              <a:t>Sloupsko</a:t>
            </a:r>
            <a:r>
              <a:rPr lang="cs-CZ" sz="1600" dirty="0" smtClean="0"/>
              <a:t>-</a:t>
            </a:r>
            <a:r>
              <a:rPr lang="cs-CZ" sz="1600" dirty="0" err="1" smtClean="0"/>
              <a:t>šošůvské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Reliéf a vodstvo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</p:nvPr>
        </p:nvGraphicFramePr>
        <p:xfrm>
          <a:off x="2987824" y="2708920"/>
          <a:ext cx="3096344" cy="222504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309634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ZAJÍMAVÉ PRVKY RELIÉFU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/>
                        </a:rPr>
                        <a:t>Moravský kras</a:t>
                      </a:r>
                      <a:endParaRPr lang="cs-CZ" b="1" dirty="0">
                        <a:effectLst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/>
                        </a:rPr>
                        <a:t>Pálava</a:t>
                      </a:r>
                      <a:endParaRPr lang="cs-CZ" b="1" dirty="0">
                        <a:effectLst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/>
                        </a:rPr>
                        <a:t>Podyjí</a:t>
                      </a:r>
                      <a:endParaRPr lang="cs-CZ" b="1" dirty="0">
                        <a:effectLst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effectLst/>
                        </a:rPr>
                        <a:t>Lednicko</a:t>
                      </a:r>
                      <a:r>
                        <a:rPr lang="cs-CZ" b="1" dirty="0" smtClean="0">
                          <a:effectLst/>
                        </a:rPr>
                        <a:t> – valtický areál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/>
                        </a:rPr>
                        <a:t>Bílé Karpaty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Šipka doprava 9"/>
          <p:cNvSpPr/>
          <p:nvPr/>
        </p:nvSpPr>
        <p:spPr>
          <a:xfrm flipH="1">
            <a:off x="2411760" y="4365104"/>
            <a:ext cx="792088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 flipH="1">
            <a:off x="2555776" y="3140968"/>
            <a:ext cx="576064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prava 20"/>
          <p:cNvSpPr/>
          <p:nvPr/>
        </p:nvSpPr>
        <p:spPr>
          <a:xfrm rot="8973453" flipH="1">
            <a:off x="5855960" y="3256614"/>
            <a:ext cx="840942" cy="36830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prava 21"/>
          <p:cNvSpPr/>
          <p:nvPr/>
        </p:nvSpPr>
        <p:spPr>
          <a:xfrm rot="12559727" flipH="1">
            <a:off x="5854991" y="4030473"/>
            <a:ext cx="840942" cy="36830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Punkevní jeskyně26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1196752"/>
            <a:ext cx="1584176" cy="2376264"/>
          </a:xfrm>
          <a:prstGeom prst="rect">
            <a:avLst/>
          </a:prstGeom>
          <a:noFill/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301752" y="457200"/>
            <a:ext cx="8686800" cy="841248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Reliéf a vodstvo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7" name="Zástupný symbol pro obsah 4"/>
          <p:cNvGraphicFramePr>
            <a:graphicFrameLocks/>
          </p:cNvGraphicFramePr>
          <p:nvPr/>
        </p:nvGraphicFramePr>
        <p:xfrm>
          <a:off x="2987824" y="2708920"/>
          <a:ext cx="3096344" cy="222504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309634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ZAJÍMAVÉ PRVKY RELIÉFU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/>
                        </a:rPr>
                        <a:t>Moravský kras</a:t>
                      </a:r>
                      <a:endParaRPr lang="cs-CZ" b="1" dirty="0">
                        <a:effectLst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/>
                        </a:rPr>
                        <a:t>Pálava</a:t>
                      </a:r>
                      <a:endParaRPr lang="cs-CZ" b="1" dirty="0">
                        <a:effectLst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/>
                        </a:rPr>
                        <a:t>Podyjí</a:t>
                      </a:r>
                      <a:endParaRPr lang="cs-CZ" b="1" dirty="0">
                        <a:effectLst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effectLst/>
                        </a:rPr>
                        <a:t>Lednicko</a:t>
                      </a:r>
                      <a:r>
                        <a:rPr lang="cs-CZ" b="1" dirty="0" smtClean="0">
                          <a:effectLst/>
                        </a:rPr>
                        <a:t> – valtický areál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/>
                        </a:rPr>
                        <a:t>Bílé Karpaty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Šipka doprava 7"/>
          <p:cNvSpPr/>
          <p:nvPr/>
        </p:nvSpPr>
        <p:spPr>
          <a:xfrm flipH="1">
            <a:off x="2483768" y="4221088"/>
            <a:ext cx="64807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 rot="8973453" flipH="1">
            <a:off x="5855960" y="3256614"/>
            <a:ext cx="840942" cy="36830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 rot="12559727" flipH="1">
            <a:off x="5854991" y="4030473"/>
            <a:ext cx="840942" cy="36830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 flipH="1">
            <a:off x="2555776" y="3140968"/>
            <a:ext cx="576064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6" name="Picture 4" descr="Soubor:Dyje2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89434" y="4537050"/>
            <a:ext cx="2575054" cy="1268214"/>
          </a:xfrm>
          <a:prstGeom prst="rect">
            <a:avLst/>
          </a:prstGeom>
          <a:noFill/>
        </p:spPr>
      </p:pic>
      <p:pic>
        <p:nvPicPr>
          <p:cNvPr id="3078" name="Picture 6" descr="Soubor:Sirotčí Hrádek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687549" y="2204864"/>
            <a:ext cx="1988907" cy="1491680"/>
          </a:xfrm>
          <a:prstGeom prst="rect">
            <a:avLst/>
          </a:prstGeom>
          <a:noFill/>
        </p:spPr>
      </p:pic>
      <p:pic>
        <p:nvPicPr>
          <p:cNvPr id="3080" name="Picture 8" descr="Soubor:Lednice castle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67544" y="4149080"/>
            <a:ext cx="1977153" cy="197058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Oblast patří do povodí řeky Moravy.</a:t>
            </a:r>
          </a:p>
          <a:p>
            <a:r>
              <a:rPr lang="cs-CZ" dirty="0" smtClean="0"/>
              <a:t>Nejdůležitějším přítokem je řeka Dyje.</a:t>
            </a:r>
          </a:p>
          <a:p>
            <a:r>
              <a:rPr lang="cs-CZ" dirty="0" smtClean="0"/>
              <a:t>Nacházejí se zde rybníky a vodní nádrže, zabraňující povodním.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2"/>
          </p:nvPr>
        </p:nvGraphicFramePr>
        <p:xfrm>
          <a:off x="4932040" y="1628800"/>
          <a:ext cx="3524200" cy="148336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3524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i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VODNÍ PLOCHY</a:t>
                      </a:r>
                      <a:endParaRPr lang="cs-CZ" i="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Novomlýnské</a:t>
                      </a:r>
                      <a:r>
                        <a:rPr lang="cs-CZ" b="1" i="1" baseline="0" dirty="0" smtClean="0"/>
                        <a:t> nádrže</a:t>
                      </a:r>
                      <a:endParaRPr lang="cs-CZ" b="1" i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Vranovská přehrada</a:t>
                      </a:r>
                      <a:endParaRPr lang="cs-CZ" b="1" i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Brněnská přehrada</a:t>
                      </a:r>
                      <a:endParaRPr lang="cs-CZ" b="1" i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004048" y="3501008"/>
          <a:ext cx="3456384" cy="222504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345638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ŘEKY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Morava</a:t>
                      </a:r>
                      <a:endParaRPr lang="cs-CZ" b="1" i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Dyje</a:t>
                      </a:r>
                      <a:endParaRPr lang="cs-CZ" b="1" i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Svratka</a:t>
                      </a:r>
                      <a:endParaRPr lang="cs-CZ" b="1" i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Punkva</a:t>
                      </a:r>
                      <a:endParaRPr lang="cs-CZ" b="1" i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err="1" smtClean="0"/>
                        <a:t>Litava</a:t>
                      </a:r>
                      <a:endParaRPr lang="cs-CZ" b="1" i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[cit. 2011-03-02]. </a:t>
            </a:r>
            <a:r>
              <a:rPr lang="cs-CZ" sz="1400" dirty="0"/>
              <a:t>Dostupný na WWW: </a:t>
            </a:r>
            <a:r>
              <a:rPr lang="cs-CZ" sz="1400" dirty="0" smtClean="0"/>
              <a:t>&lt;http</a:t>
            </a:r>
            <a:r>
              <a:rPr lang="cs-CZ" sz="1400" dirty="0"/>
              <a:t>://</a:t>
            </a:r>
            <a:r>
              <a:rPr lang="cs-CZ" sz="1400" dirty="0" smtClean="0"/>
              <a:t>cs.wikipedia.org/wiki/Soubor:2004_Jihomoravsky_kraj.PNG&gt;</a:t>
            </a:r>
            <a:endParaRPr lang="cs-CZ" sz="1400" dirty="0"/>
          </a:p>
          <a:p>
            <a:r>
              <a:rPr lang="cs-CZ" sz="1400" dirty="0"/>
              <a:t>[cit. 2011-03-02</a:t>
            </a:r>
            <a:r>
              <a:rPr lang="cs-CZ" sz="1400" dirty="0" smtClean="0"/>
              <a:t>]. </a:t>
            </a:r>
            <a:r>
              <a:rPr lang="cs-CZ" sz="1400" dirty="0"/>
              <a:t>Dostupný na WWW: </a:t>
            </a:r>
            <a:r>
              <a:rPr lang="cs-CZ" sz="1400" dirty="0" smtClean="0"/>
              <a:t>&lt;</a:t>
            </a:r>
            <a:r>
              <a:rPr lang="cs-CZ" sz="1400" dirty="0" smtClean="0">
                <a:hlinkClick r:id="rId2"/>
              </a:rPr>
              <a:t>http</a:t>
            </a:r>
            <a:r>
              <a:rPr lang="cs-CZ" sz="1400" dirty="0">
                <a:hlinkClick r:id="rId2"/>
              </a:rPr>
              <a:t>://</a:t>
            </a:r>
            <a:r>
              <a:rPr lang="cs-CZ" sz="1400" dirty="0" smtClean="0">
                <a:hlinkClick r:id="rId2"/>
              </a:rPr>
              <a:t>cs.wikipedia.org/wiki/</a:t>
            </a:r>
            <a:r>
              <a:rPr lang="cs-CZ" sz="1400" dirty="0" err="1" smtClean="0">
                <a:hlinkClick r:id="rId2"/>
              </a:rPr>
              <a:t>Soubor:Map_Czech_Okres_JihomoravskyKraj.PNG</a:t>
            </a:r>
            <a:r>
              <a:rPr lang="cs-CZ" sz="1400" dirty="0" smtClean="0"/>
              <a:t>&gt;</a:t>
            </a:r>
          </a:p>
          <a:p>
            <a:r>
              <a:rPr lang="cs-CZ" sz="1400" dirty="0"/>
              <a:t>[cit. 2011-03-02]. Dostupný </a:t>
            </a:r>
            <a:r>
              <a:rPr lang="cs-CZ" sz="1400" dirty="0" smtClean="0"/>
              <a:t>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na </a:t>
            </a:r>
            <a:r>
              <a:rPr lang="cs-CZ" sz="1400" dirty="0"/>
              <a:t>WWW</a:t>
            </a:r>
            <a:r>
              <a:rPr lang="cs-CZ" sz="1400" dirty="0" smtClean="0"/>
              <a:t>: &lt;http</a:t>
            </a:r>
            <a:r>
              <a:rPr lang="cs-CZ" sz="1400" dirty="0"/>
              <a:t>://cs.wikipedia.org/wiki/Soubor:Punkevn%C3%AD_jeskyn%C4%9B26.jpg &gt;</a:t>
            </a:r>
          </a:p>
          <a:p>
            <a:r>
              <a:rPr lang="cs-CZ" sz="1400" dirty="0" smtClean="0"/>
              <a:t>[</a:t>
            </a:r>
            <a:r>
              <a:rPr lang="cs-CZ" sz="1400" dirty="0"/>
              <a:t>cit. 2011-03-02]. Dostupný na WWW</a:t>
            </a:r>
            <a:r>
              <a:rPr lang="cs-CZ" sz="1400" dirty="0" smtClean="0"/>
              <a:t>: </a:t>
            </a:r>
            <a:r>
              <a:rPr lang="cs-CZ" sz="1400" dirty="0"/>
              <a:t>&lt; </a:t>
            </a:r>
            <a:r>
              <a:rPr lang="cs-CZ" sz="1400" dirty="0" smtClean="0"/>
              <a:t>http</a:t>
            </a:r>
            <a:r>
              <a:rPr lang="cs-CZ" sz="1400" dirty="0"/>
              <a:t>://</a:t>
            </a:r>
            <a:r>
              <a:rPr lang="cs-CZ" sz="1400" dirty="0" smtClean="0"/>
              <a:t>cs.wikipedia.org/wiki/Soubor:Dyje2.JPG</a:t>
            </a:r>
            <a:r>
              <a:rPr lang="cs-CZ" sz="1400" dirty="0"/>
              <a:t>&gt;</a:t>
            </a:r>
          </a:p>
          <a:p>
            <a:r>
              <a:rPr lang="cs-CZ" sz="1400" dirty="0" smtClean="0"/>
              <a:t>[</a:t>
            </a:r>
            <a:r>
              <a:rPr lang="cs-CZ" sz="1400" dirty="0"/>
              <a:t>cit. 2011-03-02]. Dostupný </a:t>
            </a:r>
            <a:r>
              <a:rPr lang="cs-CZ" sz="1400" dirty="0" smtClean="0"/>
              <a:t>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Commnos</a:t>
            </a:r>
            <a:r>
              <a:rPr lang="cs-CZ" sz="1400" dirty="0" smtClean="0"/>
              <a:t> na </a:t>
            </a:r>
            <a:r>
              <a:rPr lang="cs-CZ" sz="1400" dirty="0"/>
              <a:t>WWW</a:t>
            </a:r>
            <a:r>
              <a:rPr lang="cs-CZ" sz="1400" dirty="0" smtClean="0"/>
              <a:t>:</a:t>
            </a:r>
            <a:r>
              <a:rPr lang="cs-CZ" sz="1400" dirty="0"/>
              <a:t> </a:t>
            </a:r>
            <a:r>
              <a:rPr lang="cs-CZ" sz="1400" dirty="0" smtClean="0"/>
              <a:t>&lt;http</a:t>
            </a:r>
            <a:r>
              <a:rPr lang="cs-CZ" sz="1400" dirty="0"/>
              <a:t>://cs.wikipedia.org/wiki/Soubor:Sirot%C4%8D%C3%AD_Hr%C3%A1dek.jpg </a:t>
            </a:r>
            <a:r>
              <a:rPr lang="cs-CZ" sz="1400" dirty="0" smtClean="0"/>
              <a:t>[</a:t>
            </a:r>
            <a:r>
              <a:rPr lang="cs-CZ" sz="1400" dirty="0"/>
              <a:t>cit. 2011-03-02</a:t>
            </a:r>
            <a:r>
              <a:rPr lang="cs-CZ" sz="1400" dirty="0" smtClean="0"/>
              <a:t>].&gt;</a:t>
            </a:r>
            <a:endParaRPr lang="cs-CZ" sz="1400" dirty="0"/>
          </a:p>
          <a:p>
            <a:r>
              <a:rPr lang="cs-CZ" sz="1400" dirty="0" smtClean="0"/>
              <a:t>Dostupný </a:t>
            </a:r>
            <a:r>
              <a:rPr lang="cs-CZ" sz="1400" dirty="0"/>
              <a:t>pod licencí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Commnos</a:t>
            </a:r>
            <a:r>
              <a:rPr lang="cs-CZ" sz="1400" dirty="0"/>
              <a:t> na WWW</a:t>
            </a:r>
            <a:r>
              <a:rPr lang="cs-CZ" sz="1400" dirty="0" smtClean="0"/>
              <a:t>:</a:t>
            </a:r>
            <a:r>
              <a:rPr lang="cs-CZ" sz="1400" dirty="0"/>
              <a:t> </a:t>
            </a:r>
            <a:r>
              <a:rPr lang="cs-CZ" sz="1400" dirty="0" smtClean="0"/>
              <a:t>&lt;http</a:t>
            </a:r>
            <a:r>
              <a:rPr lang="cs-CZ" sz="1400" dirty="0"/>
              <a:t>://</a:t>
            </a:r>
            <a:r>
              <a:rPr lang="cs-CZ" sz="1400" dirty="0" smtClean="0"/>
              <a:t>cs.wikipedia.org/wiki/</a:t>
            </a:r>
            <a:r>
              <a:rPr lang="cs-CZ" sz="1400" dirty="0" err="1" smtClean="0"/>
              <a:t>Soubor:Lednice_castle.jpg</a:t>
            </a:r>
            <a:r>
              <a:rPr lang="cs-CZ" sz="1400" dirty="0" smtClean="0"/>
              <a:t>&gt;</a:t>
            </a:r>
            <a:endParaRPr lang="cs-CZ" sz="1400" dirty="0"/>
          </a:p>
          <a:p>
            <a:endParaRPr lang="cs-CZ" sz="1400" dirty="0"/>
          </a:p>
          <a:p>
            <a:endParaRPr lang="cs-CZ" sz="1400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156</TotalTime>
  <Words>440</Words>
  <Application>Microsoft Office PowerPoint</Application>
  <PresentationFormat>Předvádění na obrazovce (4:3)</PresentationFormat>
  <Paragraphs>73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Jihomoravský kraj – reliéf a vodstvo</vt:lpstr>
      <vt:lpstr>Prezentace aplikace PowerPoint</vt:lpstr>
      <vt:lpstr>Jihomoravský kraj</vt:lpstr>
      <vt:lpstr>Jihomoravský kraj</vt:lpstr>
      <vt:lpstr>Okresy</vt:lpstr>
      <vt:lpstr>Reliéf a vodstvo</vt:lpstr>
      <vt:lpstr>Reliéf a vodstvo</vt:lpstr>
      <vt:lpstr>Prezentace aplikace PowerPoint</vt:lpstr>
      <vt:lpstr>ŘEKY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Jihomoravský kraj</dc:title>
  <dc:creator>Iva</dc:creator>
  <cp:lastModifiedBy>pc</cp:lastModifiedBy>
  <cp:revision>21</cp:revision>
  <dcterms:created xsi:type="dcterms:W3CDTF">2011-03-14T13:11:03Z</dcterms:created>
  <dcterms:modified xsi:type="dcterms:W3CDTF">2012-05-31T10:14:37Z</dcterms:modified>
</cp:coreProperties>
</file>