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6" r:id="rId3"/>
    <p:sldId id="260" r:id="rId4"/>
    <p:sldId id="261" r:id="rId5"/>
    <p:sldId id="262" r:id="rId6"/>
    <p:sldId id="263" r:id="rId7"/>
    <p:sldId id="259" r:id="rId8"/>
    <p:sldId id="258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FFCC99"/>
    <a:srgbClr val="FFFF99"/>
    <a:srgbClr val="C3F474"/>
    <a:srgbClr val="F9DF6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5BC89-AF55-4562-B2F5-D28C851BADB0}" type="datetimeFigureOut">
              <a:rPr lang="cs-CZ" smtClean="0"/>
              <a:t>23.11.2011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2E4E6-8BE9-4D07-87F7-D12FAA8186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1068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5BC89-AF55-4562-B2F5-D28C851BADB0}" type="datetimeFigureOut">
              <a:rPr lang="cs-CZ" smtClean="0"/>
              <a:t>23.11.2011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2E4E6-8BE9-4D07-87F7-D12FAA8186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94689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5BC89-AF55-4562-B2F5-D28C851BADB0}" type="datetimeFigureOut">
              <a:rPr lang="cs-CZ" smtClean="0"/>
              <a:t>23.11.2011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2E4E6-8BE9-4D07-87F7-D12FAA8186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94659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5BC89-AF55-4562-B2F5-D28C851BADB0}" type="datetimeFigureOut">
              <a:rPr lang="cs-CZ" smtClean="0"/>
              <a:t>23.11.2011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2E4E6-8BE9-4D07-87F7-D12FAA8186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14062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5BC89-AF55-4562-B2F5-D28C851BADB0}" type="datetimeFigureOut">
              <a:rPr lang="cs-CZ" smtClean="0"/>
              <a:t>23.11.2011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2E4E6-8BE9-4D07-87F7-D12FAA8186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79115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5BC89-AF55-4562-B2F5-D28C851BADB0}" type="datetimeFigureOut">
              <a:rPr lang="cs-CZ" smtClean="0"/>
              <a:t>23.11.2011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2E4E6-8BE9-4D07-87F7-D12FAA8186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46782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5BC89-AF55-4562-B2F5-D28C851BADB0}" type="datetimeFigureOut">
              <a:rPr lang="cs-CZ" smtClean="0"/>
              <a:t>23.11.2011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2E4E6-8BE9-4D07-87F7-D12FAA8186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76019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5BC89-AF55-4562-B2F5-D28C851BADB0}" type="datetimeFigureOut">
              <a:rPr lang="cs-CZ" smtClean="0"/>
              <a:t>23.11.2011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2E4E6-8BE9-4D07-87F7-D12FAA8186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36456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5BC89-AF55-4562-B2F5-D28C851BADB0}" type="datetimeFigureOut">
              <a:rPr lang="cs-CZ" smtClean="0"/>
              <a:t>23.11.2011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2E4E6-8BE9-4D07-87F7-D12FAA8186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56107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5BC89-AF55-4562-B2F5-D28C851BADB0}" type="datetimeFigureOut">
              <a:rPr lang="cs-CZ" smtClean="0"/>
              <a:t>23.11.2011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2E4E6-8BE9-4D07-87F7-D12FAA8186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06261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5BC89-AF55-4562-B2F5-D28C851BADB0}" type="datetimeFigureOut">
              <a:rPr lang="cs-CZ" smtClean="0"/>
              <a:t>23.11.2011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2E4E6-8BE9-4D07-87F7-D12FAA8186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6606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C5BC89-AF55-4562-B2F5-D28C851BADB0}" type="datetimeFigureOut">
              <a:rPr lang="cs-CZ" smtClean="0"/>
              <a:t>23.11.2011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52E4E6-8BE9-4D07-87F7-D12FAA8186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23696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4194" y="138040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1535842"/>
              </p:ext>
            </p:extLst>
          </p:nvPr>
        </p:nvGraphicFramePr>
        <p:xfrm>
          <a:off x="683568" y="5127625"/>
          <a:ext cx="7848872" cy="175260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Český jazyk 4. 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VY_32_INOVACE_14_Podstatná jména–rod </a:t>
                      </a:r>
                      <a:r>
                        <a:rPr lang="cs-CZ" sz="2000" b="1" dirty="0" err="1" smtClean="0">
                          <a:latin typeface="Times New Roman"/>
                          <a:ea typeface="Calibri"/>
                          <a:cs typeface="Times New Roman"/>
                        </a:rPr>
                        <a:t>střední-procvičování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Mgr. Miroslava Kloudová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579654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3F47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sz="8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Podstatná jména</a:t>
            </a:r>
            <a:endParaRPr lang="cs-CZ" sz="8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Zástupný symbol pro obsah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153150" cy="206375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6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Rod střední</a:t>
            </a:r>
            <a:endParaRPr lang="cs-CZ" sz="6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6240307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b="1" i="1" dirty="0" smtClean="0">
                <a:solidFill>
                  <a:srgbClr val="FF0000"/>
                </a:solidFill>
              </a:rPr>
              <a:t>Přiřaď ke vzorům</a:t>
            </a:r>
            <a:endParaRPr lang="cs-CZ" sz="6000" b="1" i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6529698"/>
            <a:ext cx="7743546" cy="309047"/>
          </a:xfrm>
        </p:spPr>
        <p:txBody>
          <a:bodyPr>
            <a:normAutofit fontScale="47500" lnSpcReduction="20000"/>
          </a:bodyPr>
          <a:lstStyle/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80266" y="1270500"/>
            <a:ext cx="1728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</a:t>
            </a:r>
            <a:r>
              <a:rPr lang="cs-CZ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ěsto</a:t>
            </a:r>
            <a:endParaRPr lang="cs-CZ" sz="3600" b="1" dirty="0">
              <a:solidFill>
                <a:srgbClr val="7030A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483768" y="1270501"/>
            <a:ext cx="14231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moře</a:t>
            </a:r>
            <a:endParaRPr lang="cs-CZ" sz="3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950550" y="1270501"/>
            <a:ext cx="10801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kuře</a:t>
            </a:r>
            <a:endParaRPr lang="cs-CZ" sz="3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876256" y="1270501"/>
            <a:ext cx="16561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stavení</a:t>
            </a:r>
            <a:endParaRPr lang="cs-CZ" sz="3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11388" y="3528477"/>
            <a:ext cx="1584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kolo</a:t>
            </a:r>
            <a:endParaRPr lang="cs-CZ" sz="32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789093" y="3501008"/>
            <a:ext cx="15121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ptáče</a:t>
            </a:r>
            <a:endParaRPr lang="cs-CZ" sz="32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237965" y="3501006"/>
            <a:ext cx="17281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náměstí</a:t>
            </a:r>
            <a:endParaRPr lang="cs-CZ" sz="32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150242" y="3501008"/>
            <a:ext cx="10441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údolí</a:t>
            </a:r>
            <a:endParaRPr lang="cs-CZ" sz="32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806934" y="3501008"/>
            <a:ext cx="16561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kladivo</a:t>
            </a:r>
            <a:endParaRPr lang="cs-CZ" sz="32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75556" y="4486309"/>
            <a:ext cx="1584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pole</a:t>
            </a:r>
            <a:endParaRPr lang="cs-CZ" sz="32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574012" y="4486309"/>
            <a:ext cx="19423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umyvadlo</a:t>
            </a:r>
            <a:endParaRPr lang="cs-CZ" sz="32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564141" y="4486307"/>
            <a:ext cx="16839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medvídě</a:t>
            </a:r>
            <a:endParaRPr lang="cs-CZ" sz="32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5248091" y="4486308"/>
            <a:ext cx="15651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hříbě</a:t>
            </a:r>
            <a:endParaRPr lang="cs-CZ" sz="32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806934" y="4486309"/>
            <a:ext cx="19442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hedvábí</a:t>
            </a:r>
            <a:endParaRPr lang="cs-CZ" sz="32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575556" y="5445224"/>
            <a:ext cx="1584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pravidlo</a:t>
            </a:r>
            <a:endParaRPr lang="cs-CZ" sz="32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2483768" y="5445224"/>
            <a:ext cx="14231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slunce</a:t>
            </a:r>
            <a:endParaRPr lang="cs-CZ" sz="32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4355976" y="5445224"/>
            <a:ext cx="14401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koření</a:t>
            </a:r>
            <a:endParaRPr lang="cs-CZ" sz="32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5741114" y="5445223"/>
            <a:ext cx="15121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sele</a:t>
            </a:r>
            <a:endParaRPr lang="cs-CZ" sz="32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6986954" y="5445222"/>
            <a:ext cx="12961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ovoce</a:t>
            </a:r>
            <a:endParaRPr lang="cs-CZ" sz="3200" b="1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583396" y="6123039"/>
            <a:ext cx="14401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srdce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3109786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3.18077E-6 L -0.0441 -0.23532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05" y="-117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6.47249E-8 L 0.32292 -0.2411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146" y="-120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2.25613E-6 L 0.40573 -0.24156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278" y="-120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657 -0.03218 L 0.21823 -0.13704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83" y="-5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164 -0.0215 L -0.73281 -0.14794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222" y="-63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6.98104E-7 L 0.20087 -0.38511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35" y="-192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264 0.02381 L -0.15521 -0.18308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392" y="-103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2.88026E-6 L 0.11024 -0.2908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03" y="-145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98 -0.02107 L -0.08073 -0.1757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44" y="-77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2.88026E-6 L -0.00416 -0.16505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" y="-82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99 -0.04213 L -0.03542 -0.2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2" y="-78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3.64309E-6 L 0.00312 -0.41377 " pathEditMode="relative" rAng="0" ptsTypes="AA">
                                      <p:cBhvr>
                                        <p:cTn id="8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" y="-206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16 -0.08773 L 0.28716 -0.21064 " pathEditMode="relative" rAng="0" ptsTypes="AA">
                                      <p:cBhvr>
                                        <p:cTn id="8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778" y="-61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0.05254 L -0.12379 -0.2 " pathEditMode="relative" rAng="0" ptsTypes="AA">
                                      <p:cBhvr>
                                        <p:cTn id="9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198" y="-73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3.7037E-6 L -0.49236 -0.28357 " pathEditMode="relative" rAng="0" ptsTypes="AA">
                                      <p:cBhvr>
                                        <p:cTn id="9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618" y="-141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893 -0.05278 L 0.23455 -0.27801 " pathEditMode="relative" rAng="0" ptsTypes="AA">
                                      <p:cBhvr>
                                        <p:cTn id="10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81" y="-112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238" y="21162"/>
            <a:ext cx="9001282" cy="2615750"/>
          </a:xfrm>
        </p:spPr>
        <p:txBody>
          <a:bodyPr>
            <a:normAutofit fontScale="90000"/>
          </a:bodyPr>
          <a:lstStyle/>
          <a:p>
            <a:r>
              <a:rPr lang="cs-CZ" sz="6000" b="1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Přiřaď podstatným jménům správnou barvu podle vzoru:</a:t>
            </a:r>
            <a:br>
              <a:rPr lang="cs-CZ" sz="6000" b="1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</a:br>
            <a:r>
              <a:rPr lang="cs-CZ" dirty="0" smtClean="0"/>
              <a:t> (</a:t>
            </a:r>
            <a:r>
              <a:rPr lang="cs-CZ" b="1" dirty="0" smtClean="0">
                <a:solidFill>
                  <a:srgbClr val="3333FF"/>
                </a:solidFill>
              </a:rPr>
              <a:t>město</a:t>
            </a:r>
            <a:r>
              <a:rPr lang="cs-CZ" b="1" dirty="0" smtClean="0"/>
              <a:t>, </a:t>
            </a:r>
            <a:r>
              <a:rPr lang="cs-CZ" b="1" dirty="0" smtClean="0">
                <a:solidFill>
                  <a:srgbClr val="FF0000"/>
                </a:solidFill>
              </a:rPr>
              <a:t>moře</a:t>
            </a:r>
            <a:r>
              <a:rPr lang="cs-CZ" b="1" dirty="0" smtClean="0"/>
              <a:t>, </a:t>
            </a:r>
            <a:r>
              <a:rPr lang="cs-CZ" b="1" dirty="0" smtClean="0">
                <a:solidFill>
                  <a:srgbClr val="00CC00"/>
                </a:solidFill>
              </a:rPr>
              <a:t>kuře</a:t>
            </a:r>
            <a:r>
              <a:rPr lang="cs-CZ" b="1" dirty="0" smtClean="0"/>
              <a:t>, </a:t>
            </a:r>
            <a:r>
              <a:rPr lang="cs-CZ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stavení</a:t>
            </a:r>
            <a:r>
              <a:rPr lang="cs-CZ" dirty="0" smtClean="0"/>
              <a:t>)</a:t>
            </a:r>
            <a:endParaRPr lang="cs-CZ" dirty="0"/>
          </a:p>
        </p:txBody>
      </p:sp>
      <p:sp>
        <p:nvSpPr>
          <p:cNvPr id="4" name="Text Box 6"/>
          <p:cNvSpPr txBox="1">
            <a:spLocks noGrp="1" noChangeArrowheads="1"/>
          </p:cNvSpPr>
          <p:nvPr>
            <p:ph idx="1"/>
          </p:nvPr>
        </p:nvSpPr>
        <p:spPr bwMode="auto">
          <a:xfrm>
            <a:off x="140623" y="3441680"/>
            <a:ext cx="179898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indent="0">
              <a:spcBef>
                <a:spcPct val="50000"/>
              </a:spcBef>
              <a:buNone/>
            </a:pPr>
            <a:r>
              <a:rPr lang="cs-CZ" dirty="0" smtClean="0"/>
              <a:t>obinadlo</a:t>
            </a:r>
            <a:endParaRPr lang="cs-CZ" sz="3200" b="0" dirty="0">
              <a:solidFill>
                <a:schemeClr val="tx1"/>
              </a:solidFill>
            </a:endParaRPr>
          </a:p>
        </p:txBody>
      </p:sp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1866972" y="3429505"/>
            <a:ext cx="1368152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 b="0" dirty="0" smtClean="0">
                <a:solidFill>
                  <a:schemeClr val="tx1"/>
                </a:solidFill>
              </a:rPr>
              <a:t>holení</a:t>
            </a:r>
            <a:endParaRPr lang="cs-CZ" sz="3200" b="0" dirty="0">
              <a:solidFill>
                <a:schemeClr val="tx1"/>
              </a:solidFill>
            </a:endParaRPr>
          </a:p>
        </p:txBody>
      </p:sp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3422179" y="3390946"/>
            <a:ext cx="1105271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 b="0" dirty="0">
                <a:solidFill>
                  <a:schemeClr val="tx1"/>
                </a:solidFill>
              </a:rPr>
              <a:t>nebe</a:t>
            </a:r>
          </a:p>
        </p:txBody>
      </p:sp>
      <p:sp>
        <p:nvSpPr>
          <p:cNvPr id="7" name="Text Box 10"/>
          <p:cNvSpPr txBox="1">
            <a:spLocks noChangeArrowheads="1"/>
          </p:cNvSpPr>
          <p:nvPr/>
        </p:nvSpPr>
        <p:spPr bwMode="auto">
          <a:xfrm>
            <a:off x="4846190" y="3366671"/>
            <a:ext cx="13716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 b="0" dirty="0" smtClean="0">
                <a:solidFill>
                  <a:schemeClr val="tx1"/>
                </a:solidFill>
              </a:rPr>
              <a:t>bojiště</a:t>
            </a:r>
            <a:endParaRPr lang="cs-CZ" sz="3200" b="0" dirty="0">
              <a:solidFill>
                <a:schemeClr val="tx1"/>
              </a:solidFill>
            </a:endParaRPr>
          </a:p>
        </p:txBody>
      </p:sp>
      <p:sp>
        <p:nvSpPr>
          <p:cNvPr id="8" name="Text Box 11"/>
          <p:cNvSpPr txBox="1">
            <a:spLocks noChangeArrowheads="1"/>
          </p:cNvSpPr>
          <p:nvPr/>
        </p:nvSpPr>
        <p:spPr bwMode="auto">
          <a:xfrm>
            <a:off x="6674669" y="3357243"/>
            <a:ext cx="121915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 b="0" dirty="0">
                <a:solidFill>
                  <a:schemeClr val="tx1"/>
                </a:solidFill>
              </a:rPr>
              <a:t>rajče</a:t>
            </a:r>
          </a:p>
        </p:txBody>
      </p:sp>
      <p:sp>
        <p:nvSpPr>
          <p:cNvPr id="9" name="Text Box 9"/>
          <p:cNvSpPr txBox="1">
            <a:spLocks noChangeArrowheads="1"/>
          </p:cNvSpPr>
          <p:nvPr/>
        </p:nvSpPr>
        <p:spPr bwMode="auto">
          <a:xfrm>
            <a:off x="361292" y="4048125"/>
            <a:ext cx="1357653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 b="0" dirty="0">
                <a:solidFill>
                  <a:schemeClr val="tx1"/>
                </a:solidFill>
              </a:rPr>
              <a:t>světlo</a:t>
            </a:r>
          </a:p>
        </p:txBody>
      </p:sp>
      <p:sp>
        <p:nvSpPr>
          <p:cNvPr id="10" name="Text Box 12"/>
          <p:cNvSpPr txBox="1">
            <a:spLocks noChangeArrowheads="1"/>
          </p:cNvSpPr>
          <p:nvPr/>
        </p:nvSpPr>
        <p:spPr bwMode="auto">
          <a:xfrm>
            <a:off x="1866972" y="4048125"/>
            <a:ext cx="1469304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 b="0" dirty="0">
                <a:solidFill>
                  <a:schemeClr val="tx1"/>
                </a:solidFill>
              </a:rPr>
              <a:t>batole</a:t>
            </a:r>
          </a:p>
        </p:txBody>
      </p:sp>
      <p:sp>
        <p:nvSpPr>
          <p:cNvPr id="11" name="Text Box 13"/>
          <p:cNvSpPr txBox="1">
            <a:spLocks noChangeArrowheads="1"/>
          </p:cNvSpPr>
          <p:nvPr/>
        </p:nvSpPr>
        <p:spPr bwMode="auto">
          <a:xfrm>
            <a:off x="3302688" y="4050793"/>
            <a:ext cx="1416174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 b="0" dirty="0" smtClean="0">
                <a:solidFill>
                  <a:schemeClr val="tx1"/>
                </a:solidFill>
              </a:rPr>
              <a:t>křídlo</a:t>
            </a:r>
            <a:endParaRPr lang="cs-CZ" sz="3200" b="0" dirty="0">
              <a:solidFill>
                <a:schemeClr val="tx1"/>
              </a:solidFill>
            </a:endParaRPr>
          </a:p>
        </p:txBody>
      </p:sp>
      <p:sp>
        <p:nvSpPr>
          <p:cNvPr id="12" name="Text Box 14"/>
          <p:cNvSpPr txBox="1">
            <a:spLocks noChangeArrowheads="1"/>
          </p:cNvSpPr>
          <p:nvPr/>
        </p:nvSpPr>
        <p:spPr bwMode="auto">
          <a:xfrm>
            <a:off x="4752951" y="4014280"/>
            <a:ext cx="1209699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 b="0" dirty="0">
                <a:solidFill>
                  <a:schemeClr val="tx1"/>
                </a:solidFill>
              </a:rPr>
              <a:t>srdce</a:t>
            </a:r>
          </a:p>
        </p:txBody>
      </p:sp>
      <p:sp>
        <p:nvSpPr>
          <p:cNvPr id="13" name="Text Box 15"/>
          <p:cNvSpPr txBox="1">
            <a:spLocks noChangeArrowheads="1"/>
          </p:cNvSpPr>
          <p:nvPr/>
        </p:nvSpPr>
        <p:spPr bwMode="auto">
          <a:xfrm>
            <a:off x="5962650" y="4026455"/>
            <a:ext cx="102235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 b="0" dirty="0">
                <a:solidFill>
                  <a:schemeClr val="tx1"/>
                </a:solidFill>
              </a:rPr>
              <a:t>uhlí</a:t>
            </a:r>
          </a:p>
        </p:txBody>
      </p:sp>
      <p:sp>
        <p:nvSpPr>
          <p:cNvPr id="14" name="Text Box 16"/>
          <p:cNvSpPr txBox="1">
            <a:spLocks noChangeArrowheads="1"/>
          </p:cNvSpPr>
          <p:nvPr/>
        </p:nvSpPr>
        <p:spPr bwMode="auto">
          <a:xfrm>
            <a:off x="6985000" y="3987895"/>
            <a:ext cx="1528762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 b="0" dirty="0" smtClean="0">
                <a:solidFill>
                  <a:schemeClr val="tx1"/>
                </a:solidFill>
              </a:rPr>
              <a:t>pečivo</a:t>
            </a:r>
            <a:endParaRPr lang="cs-CZ" sz="3200" b="0" dirty="0">
              <a:solidFill>
                <a:schemeClr val="tx1"/>
              </a:solidFill>
            </a:endParaRPr>
          </a:p>
        </p:txBody>
      </p:sp>
      <p:sp>
        <p:nvSpPr>
          <p:cNvPr id="15" name="Text Box 17"/>
          <p:cNvSpPr txBox="1">
            <a:spLocks noChangeArrowheads="1"/>
          </p:cNvSpPr>
          <p:nvPr/>
        </p:nvSpPr>
        <p:spPr bwMode="auto">
          <a:xfrm>
            <a:off x="251238" y="4719051"/>
            <a:ext cx="1657204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 b="0" dirty="0" smtClean="0">
                <a:solidFill>
                  <a:schemeClr val="tx1"/>
                </a:solidFill>
              </a:rPr>
              <a:t>podzemí</a:t>
            </a:r>
            <a:endParaRPr lang="cs-CZ" sz="3200" b="0" dirty="0">
              <a:solidFill>
                <a:schemeClr val="tx1"/>
              </a:solidFill>
            </a:endParaRPr>
          </a:p>
        </p:txBody>
      </p:sp>
      <p:sp>
        <p:nvSpPr>
          <p:cNvPr id="16" name="Text Box 18"/>
          <p:cNvSpPr txBox="1">
            <a:spLocks noChangeArrowheads="1"/>
          </p:cNvSpPr>
          <p:nvPr/>
        </p:nvSpPr>
        <p:spPr bwMode="auto">
          <a:xfrm>
            <a:off x="2260533" y="4708134"/>
            <a:ext cx="215148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 b="0" dirty="0" smtClean="0">
                <a:solidFill>
                  <a:schemeClr val="tx1"/>
                </a:solidFill>
              </a:rPr>
              <a:t>pařeniště</a:t>
            </a:r>
            <a:endParaRPr lang="cs-CZ" sz="3200" b="0" dirty="0">
              <a:solidFill>
                <a:schemeClr val="tx1"/>
              </a:solidFill>
            </a:endParaRPr>
          </a:p>
        </p:txBody>
      </p:sp>
      <p:sp>
        <p:nvSpPr>
          <p:cNvPr id="17" name="Text Box 19"/>
          <p:cNvSpPr txBox="1">
            <a:spLocks noChangeArrowheads="1"/>
          </p:cNvSpPr>
          <p:nvPr/>
        </p:nvSpPr>
        <p:spPr bwMode="auto">
          <a:xfrm>
            <a:off x="4465071" y="4663222"/>
            <a:ext cx="146503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 b="0" dirty="0">
                <a:solidFill>
                  <a:schemeClr val="tx1"/>
                </a:solidFill>
              </a:rPr>
              <a:t>potrubí</a:t>
            </a:r>
          </a:p>
        </p:txBody>
      </p:sp>
      <p:sp>
        <p:nvSpPr>
          <p:cNvPr id="18" name="Text Box 20"/>
          <p:cNvSpPr txBox="1">
            <a:spLocks noChangeArrowheads="1"/>
          </p:cNvSpPr>
          <p:nvPr/>
        </p:nvSpPr>
        <p:spPr bwMode="auto">
          <a:xfrm>
            <a:off x="6217790" y="4665890"/>
            <a:ext cx="25860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 b="0" dirty="0">
                <a:solidFill>
                  <a:schemeClr val="tx1"/>
                </a:solidFill>
              </a:rPr>
              <a:t>novorozeně</a:t>
            </a:r>
          </a:p>
        </p:txBody>
      </p:sp>
      <p:sp>
        <p:nvSpPr>
          <p:cNvPr id="19" name="Text Box 21"/>
          <p:cNvSpPr txBox="1">
            <a:spLocks noChangeArrowheads="1"/>
          </p:cNvSpPr>
          <p:nvPr/>
        </p:nvSpPr>
        <p:spPr bwMode="auto">
          <a:xfrm>
            <a:off x="265707" y="5455321"/>
            <a:ext cx="1185679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 b="0" dirty="0">
                <a:solidFill>
                  <a:schemeClr val="tx1"/>
                </a:solidFill>
              </a:rPr>
              <a:t>slovo</a:t>
            </a:r>
          </a:p>
        </p:txBody>
      </p:sp>
      <p:sp>
        <p:nvSpPr>
          <p:cNvPr id="20" name="Text Box 22"/>
          <p:cNvSpPr txBox="1">
            <a:spLocks noChangeArrowheads="1"/>
          </p:cNvSpPr>
          <p:nvPr/>
        </p:nvSpPr>
        <p:spPr bwMode="auto">
          <a:xfrm>
            <a:off x="1719080" y="5478026"/>
            <a:ext cx="125336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 b="0" dirty="0" smtClean="0">
                <a:solidFill>
                  <a:schemeClr val="tx1"/>
                </a:solidFill>
              </a:rPr>
              <a:t>slůně</a:t>
            </a:r>
            <a:endParaRPr lang="cs-CZ" sz="3200" b="0" dirty="0">
              <a:solidFill>
                <a:schemeClr val="tx1"/>
              </a:solidFill>
            </a:endParaRPr>
          </a:p>
        </p:txBody>
      </p:sp>
      <p:sp>
        <p:nvSpPr>
          <p:cNvPr id="22" name="Text Box 23"/>
          <p:cNvSpPr txBox="1">
            <a:spLocks noChangeArrowheads="1"/>
          </p:cNvSpPr>
          <p:nvPr/>
        </p:nvSpPr>
        <p:spPr bwMode="auto">
          <a:xfrm>
            <a:off x="3276588" y="5460351"/>
            <a:ext cx="2081212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 b="0" dirty="0">
                <a:solidFill>
                  <a:schemeClr val="tx1"/>
                </a:solidFill>
              </a:rPr>
              <a:t>naleziště</a:t>
            </a:r>
          </a:p>
        </p:txBody>
      </p:sp>
      <p:sp>
        <p:nvSpPr>
          <p:cNvPr id="23" name="Text Box 24"/>
          <p:cNvSpPr txBox="1">
            <a:spLocks noChangeArrowheads="1"/>
          </p:cNvSpPr>
          <p:nvPr/>
        </p:nvSpPr>
        <p:spPr bwMode="auto">
          <a:xfrm>
            <a:off x="5126122" y="5455321"/>
            <a:ext cx="1119187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 b="0" dirty="0" smtClean="0">
                <a:solidFill>
                  <a:schemeClr val="tx1"/>
                </a:solidFill>
              </a:rPr>
              <a:t>osení</a:t>
            </a:r>
            <a:endParaRPr lang="cs-CZ" sz="3200" b="0" dirty="0">
              <a:solidFill>
                <a:schemeClr val="tx1"/>
              </a:solidFill>
            </a:endParaRPr>
          </a:p>
        </p:txBody>
      </p:sp>
      <p:sp>
        <p:nvSpPr>
          <p:cNvPr id="24" name="Text Box 25"/>
          <p:cNvSpPr txBox="1">
            <a:spLocks noChangeArrowheads="1"/>
          </p:cNvSpPr>
          <p:nvPr/>
        </p:nvSpPr>
        <p:spPr bwMode="auto">
          <a:xfrm>
            <a:off x="6629879" y="5423881"/>
            <a:ext cx="1419994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 b="0" dirty="0" smtClean="0">
                <a:solidFill>
                  <a:schemeClr val="tx1"/>
                </a:solidFill>
              </a:rPr>
              <a:t>morče</a:t>
            </a:r>
            <a:endParaRPr lang="cs-CZ" sz="32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3476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1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12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13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3333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7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18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19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mph" presetSubtype="1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 override="childStyle">
                                        <p:cTn id="23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24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25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29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5" presetClass="emph" presetSubtype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33" dur="indefinite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00CC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37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3333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41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00CC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45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3333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49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53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57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3333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61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65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69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73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00CC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77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3333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81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00CC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85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89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93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00CC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2" grpId="0"/>
      <p:bldP spid="23" grpId="0"/>
      <p:bldP spid="2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i="1" dirty="0">
                <a:solidFill>
                  <a:schemeClr val="accent1"/>
                </a:solidFill>
              </a:rPr>
              <a:t>Zapiš daná neutra v určených pádech</a:t>
            </a:r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90000"/>
              </a:lnSpc>
            </a:pPr>
            <a:r>
              <a:rPr lang="cs-CZ" dirty="0"/>
              <a:t>pole (7. p. č. mn.) </a:t>
            </a:r>
            <a:r>
              <a:rPr lang="cs-CZ" dirty="0" smtClean="0"/>
              <a:t>………..…………….…….</a:t>
            </a:r>
            <a:endParaRPr lang="cs-CZ" dirty="0"/>
          </a:p>
          <a:p>
            <a:pPr>
              <a:lnSpc>
                <a:spcPct val="90000"/>
              </a:lnSpc>
            </a:pPr>
            <a:r>
              <a:rPr lang="cs-CZ" dirty="0" smtClean="0"/>
              <a:t>stanoviště </a:t>
            </a:r>
            <a:r>
              <a:rPr lang="cs-CZ" dirty="0"/>
              <a:t>(6. p. č. mn.) </a:t>
            </a:r>
            <a:r>
              <a:rPr lang="cs-CZ" dirty="0" smtClean="0"/>
              <a:t>…….……..………</a:t>
            </a:r>
            <a:endParaRPr lang="cs-CZ" dirty="0"/>
          </a:p>
          <a:p>
            <a:pPr>
              <a:lnSpc>
                <a:spcPct val="90000"/>
              </a:lnSpc>
            </a:pPr>
            <a:r>
              <a:rPr lang="cs-CZ" dirty="0" smtClean="0"/>
              <a:t>doupě </a:t>
            </a:r>
            <a:r>
              <a:rPr lang="cs-CZ" dirty="0"/>
              <a:t>(7. p. č. mn.) </a:t>
            </a:r>
            <a:r>
              <a:rPr lang="cs-CZ" dirty="0" smtClean="0"/>
              <a:t>…………..…………….</a:t>
            </a:r>
            <a:endParaRPr lang="cs-CZ" dirty="0"/>
          </a:p>
          <a:p>
            <a:pPr>
              <a:lnSpc>
                <a:spcPct val="90000"/>
              </a:lnSpc>
            </a:pPr>
            <a:r>
              <a:rPr lang="cs-CZ" dirty="0" smtClean="0"/>
              <a:t>slunce </a:t>
            </a:r>
            <a:r>
              <a:rPr lang="cs-CZ" dirty="0"/>
              <a:t>(3. p. č. j.) </a:t>
            </a:r>
            <a:r>
              <a:rPr lang="cs-CZ" dirty="0" smtClean="0"/>
              <a:t>……………………………..</a:t>
            </a:r>
            <a:endParaRPr lang="cs-CZ" dirty="0"/>
          </a:p>
          <a:p>
            <a:pPr>
              <a:lnSpc>
                <a:spcPct val="90000"/>
              </a:lnSpc>
            </a:pPr>
            <a:r>
              <a:rPr lang="cs-CZ" dirty="0" smtClean="0"/>
              <a:t>medvídě </a:t>
            </a:r>
            <a:r>
              <a:rPr lang="cs-CZ" dirty="0"/>
              <a:t>(5. p. č. mn.) </a:t>
            </a:r>
            <a:r>
              <a:rPr lang="cs-CZ" dirty="0" smtClean="0"/>
              <a:t>……..………………</a:t>
            </a:r>
            <a:endParaRPr lang="cs-CZ" dirty="0"/>
          </a:p>
          <a:p>
            <a:pPr>
              <a:lnSpc>
                <a:spcPct val="90000"/>
              </a:lnSpc>
            </a:pPr>
            <a:r>
              <a:rPr lang="cs-CZ" dirty="0" smtClean="0"/>
              <a:t>tele </a:t>
            </a:r>
            <a:r>
              <a:rPr lang="cs-CZ" dirty="0"/>
              <a:t>(4. p. č. mn.) </a:t>
            </a:r>
            <a:r>
              <a:rPr lang="cs-CZ" dirty="0" smtClean="0"/>
              <a:t>……………………………..</a:t>
            </a:r>
            <a:endParaRPr lang="cs-CZ" dirty="0"/>
          </a:p>
          <a:p>
            <a:pPr>
              <a:lnSpc>
                <a:spcPct val="90000"/>
              </a:lnSpc>
            </a:pPr>
            <a:r>
              <a:rPr lang="cs-CZ" dirty="0" smtClean="0"/>
              <a:t>křídla </a:t>
            </a:r>
            <a:r>
              <a:rPr lang="cs-CZ" dirty="0"/>
              <a:t>(7. p. č. j.) </a:t>
            </a:r>
            <a:r>
              <a:rPr lang="cs-CZ" dirty="0" smtClean="0"/>
              <a:t>……………………………….</a:t>
            </a:r>
            <a:endParaRPr lang="cs-CZ" dirty="0"/>
          </a:p>
          <a:p>
            <a:pPr>
              <a:lnSpc>
                <a:spcPct val="90000"/>
              </a:lnSpc>
            </a:pPr>
            <a:r>
              <a:rPr lang="cs-CZ" dirty="0" smtClean="0"/>
              <a:t>koření (2</a:t>
            </a:r>
            <a:r>
              <a:rPr lang="cs-CZ" dirty="0"/>
              <a:t>. p. č. j.) </a:t>
            </a:r>
            <a:r>
              <a:rPr lang="cs-CZ" dirty="0" smtClean="0"/>
              <a:t>………………………………</a:t>
            </a:r>
            <a:endParaRPr lang="cs-CZ" dirty="0"/>
          </a:p>
          <a:p>
            <a:pPr>
              <a:lnSpc>
                <a:spcPct val="90000"/>
              </a:lnSpc>
            </a:pPr>
            <a:r>
              <a:rPr lang="cs-CZ" dirty="0" smtClean="0"/>
              <a:t>štěně </a:t>
            </a:r>
            <a:r>
              <a:rPr lang="cs-CZ" dirty="0"/>
              <a:t>(1. p. č. mn.) </a:t>
            </a:r>
            <a:r>
              <a:rPr lang="cs-CZ" dirty="0" smtClean="0"/>
              <a:t>…………………………..</a:t>
            </a:r>
            <a:endParaRPr lang="cs-CZ" dirty="0"/>
          </a:p>
          <a:p>
            <a:pPr>
              <a:lnSpc>
                <a:spcPct val="90000"/>
              </a:lnSpc>
            </a:pPr>
            <a:r>
              <a:rPr lang="cs-CZ" dirty="0" smtClean="0"/>
              <a:t>kachně </a:t>
            </a:r>
            <a:r>
              <a:rPr lang="cs-CZ" dirty="0"/>
              <a:t>(6. p. č. </a:t>
            </a:r>
            <a:r>
              <a:rPr lang="cs-CZ" dirty="0" smtClean="0"/>
              <a:t>mn</a:t>
            </a:r>
            <a:r>
              <a:rPr lang="cs-CZ" smtClean="0"/>
              <a:t>.) …….………………….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703860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cs-CZ" dirty="0"/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4847134" y="1382818"/>
            <a:ext cx="9271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 dirty="0" smtClean="0">
                <a:solidFill>
                  <a:srgbClr val="FF0000"/>
                </a:solidFill>
              </a:rPr>
              <a:t>poli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4778375" y="1828028"/>
            <a:ext cx="197132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 dirty="0" smtClean="0">
                <a:solidFill>
                  <a:srgbClr val="FF0000"/>
                </a:solidFill>
              </a:rPr>
              <a:t>stanovištích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4791302" y="2223547"/>
            <a:ext cx="153769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 dirty="0" smtClean="0">
                <a:solidFill>
                  <a:srgbClr val="FF0000"/>
                </a:solidFill>
              </a:rPr>
              <a:t>doupaty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4865457" y="2645305"/>
            <a:ext cx="118268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 dirty="0" smtClean="0">
                <a:solidFill>
                  <a:srgbClr val="FF0000"/>
                </a:solidFill>
              </a:rPr>
              <a:t>slunci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4814671" y="3069457"/>
            <a:ext cx="19584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 dirty="0" smtClean="0">
                <a:solidFill>
                  <a:srgbClr val="FF0000"/>
                </a:solidFill>
              </a:rPr>
              <a:t>medvíďata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0" name="Text Box 9"/>
          <p:cNvSpPr txBox="1">
            <a:spLocks noChangeArrowheads="1"/>
          </p:cNvSpPr>
          <p:nvPr/>
        </p:nvSpPr>
        <p:spPr bwMode="auto">
          <a:xfrm>
            <a:off x="4847134" y="3455660"/>
            <a:ext cx="164837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 dirty="0" smtClean="0">
                <a:solidFill>
                  <a:srgbClr val="FF0000"/>
                </a:solidFill>
              </a:rPr>
              <a:t>telat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1" name="Text Box 10"/>
          <p:cNvSpPr txBox="1">
            <a:spLocks noChangeArrowheads="1"/>
          </p:cNvSpPr>
          <p:nvPr/>
        </p:nvSpPr>
        <p:spPr bwMode="auto">
          <a:xfrm>
            <a:off x="4838545" y="3891089"/>
            <a:ext cx="153769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 dirty="0" smtClean="0">
                <a:solidFill>
                  <a:srgbClr val="FF0000"/>
                </a:solidFill>
              </a:rPr>
              <a:t>křídlem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5" name="Text Box 13"/>
          <p:cNvSpPr txBox="1">
            <a:spLocks noChangeArrowheads="1"/>
          </p:cNvSpPr>
          <p:nvPr/>
        </p:nvSpPr>
        <p:spPr bwMode="auto">
          <a:xfrm>
            <a:off x="4802230" y="4307422"/>
            <a:ext cx="142595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 dirty="0" smtClean="0">
                <a:solidFill>
                  <a:srgbClr val="FF0000"/>
                </a:solidFill>
              </a:rPr>
              <a:t>koření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6" name="Text Box 11"/>
          <p:cNvSpPr txBox="1">
            <a:spLocks noChangeArrowheads="1"/>
          </p:cNvSpPr>
          <p:nvPr/>
        </p:nvSpPr>
        <p:spPr bwMode="auto">
          <a:xfrm>
            <a:off x="4829473" y="4708558"/>
            <a:ext cx="12954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 dirty="0">
                <a:solidFill>
                  <a:srgbClr val="FF0000"/>
                </a:solidFill>
              </a:rPr>
              <a:t>š</a:t>
            </a:r>
            <a:r>
              <a:rPr lang="cs-CZ" sz="2800" b="1" dirty="0" smtClean="0">
                <a:solidFill>
                  <a:srgbClr val="FF0000"/>
                </a:solidFill>
              </a:rPr>
              <a:t>těňata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7" name="Text Box 12"/>
          <p:cNvSpPr txBox="1">
            <a:spLocks noChangeArrowheads="1"/>
          </p:cNvSpPr>
          <p:nvPr/>
        </p:nvSpPr>
        <p:spPr bwMode="auto">
          <a:xfrm>
            <a:off x="4805543" y="5120102"/>
            <a:ext cx="201108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 dirty="0" smtClean="0">
                <a:solidFill>
                  <a:srgbClr val="FF0000"/>
                </a:solidFill>
              </a:rPr>
              <a:t>kachňatech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670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500" tmFilter="0,0; .5, 1; 1, 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5" grpId="0"/>
      <p:bldP spid="6" grpId="0"/>
      <p:bldP spid="7" grpId="0"/>
      <p:bldP spid="8" grpId="0"/>
      <p:bldP spid="9" grpId="0"/>
      <p:bldP spid="10" grpId="0"/>
      <p:bldP spid="11" grpId="0"/>
      <p:bldP spid="15" grpId="0"/>
      <p:bldP spid="16" grpId="0"/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i="1" dirty="0">
                <a:solidFill>
                  <a:srgbClr val="7030A0"/>
                </a:solidFill>
              </a:rPr>
              <a:t>Užij podstatná jména v závorkách ve správných tvarech.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sz="3300" dirty="0" smtClean="0"/>
              <a:t>Martin běžel  </a:t>
            </a:r>
            <a:r>
              <a:rPr lang="cs-CZ" sz="3300" dirty="0"/>
              <a:t>po </a:t>
            </a:r>
            <a:r>
              <a:rPr lang="cs-CZ" sz="3300" dirty="0" smtClean="0"/>
              <a:t>dlouhém (nástupiště) ……………………. přes celé (nádraží) …………………. </a:t>
            </a:r>
            <a:r>
              <a:rPr lang="cs-CZ" sz="3300" dirty="0"/>
              <a:t>.</a:t>
            </a:r>
          </a:p>
          <a:p>
            <a:r>
              <a:rPr lang="cs-CZ" sz="3300" dirty="0" smtClean="0"/>
              <a:t>Polévku maminka ochucuje (koření) ……………….. .</a:t>
            </a:r>
            <a:endParaRPr lang="cs-CZ" sz="3300" dirty="0"/>
          </a:p>
          <a:p>
            <a:r>
              <a:rPr lang="cs-CZ" sz="3300" dirty="0" smtClean="0"/>
              <a:t>Pták zamával </a:t>
            </a:r>
            <a:r>
              <a:rPr lang="cs-CZ" sz="3300" dirty="0"/>
              <a:t>širokými (křídlo) </a:t>
            </a:r>
            <a:r>
              <a:rPr lang="cs-CZ" sz="3300" dirty="0" smtClean="0"/>
              <a:t>………………. </a:t>
            </a:r>
            <a:r>
              <a:rPr lang="cs-CZ" sz="3300" dirty="0"/>
              <a:t>a </a:t>
            </a:r>
            <a:r>
              <a:rPr lang="cs-CZ" sz="3300" dirty="0" smtClean="0"/>
              <a:t>odletěl.</a:t>
            </a:r>
          </a:p>
          <a:p>
            <a:r>
              <a:rPr lang="cs-CZ" sz="3300" dirty="0" smtClean="0"/>
              <a:t>Úroda </a:t>
            </a:r>
            <a:r>
              <a:rPr lang="cs-CZ" sz="3300" dirty="0"/>
              <a:t>na obilných (pole) </a:t>
            </a:r>
            <a:r>
              <a:rPr lang="cs-CZ" sz="3300" dirty="0" smtClean="0"/>
              <a:t>………………… </a:t>
            </a:r>
            <a:r>
              <a:rPr lang="cs-CZ" sz="3300" dirty="0"/>
              <a:t>se sklízí v létě .</a:t>
            </a:r>
          </a:p>
          <a:p>
            <a:r>
              <a:rPr lang="cs-CZ" sz="3300" dirty="0" smtClean="0"/>
              <a:t>Všichni jsme sledovali (štěňata) …………………. na dvoře.</a:t>
            </a:r>
            <a:endParaRPr lang="cs-CZ" sz="3300" dirty="0"/>
          </a:p>
          <a:p>
            <a:r>
              <a:rPr lang="cs-CZ" sz="3300" dirty="0" smtClean="0"/>
              <a:t>Tesař pracuje s velkými (kladivo) …………………. .</a:t>
            </a:r>
            <a:endParaRPr lang="cs-CZ" sz="3300" dirty="0"/>
          </a:p>
          <a:p>
            <a:r>
              <a:rPr lang="cs-CZ" sz="3300" dirty="0" smtClean="0"/>
              <a:t>V noře žije liška s (mládě</a:t>
            </a:r>
            <a:r>
              <a:rPr lang="cs-CZ" sz="3300" dirty="0"/>
              <a:t>) </a:t>
            </a:r>
            <a:r>
              <a:rPr lang="cs-CZ" sz="3300" dirty="0" smtClean="0"/>
              <a:t>……………………………………. .</a:t>
            </a:r>
            <a:endParaRPr lang="cs-CZ" sz="3300" dirty="0"/>
          </a:p>
          <a:p>
            <a:r>
              <a:rPr lang="cs-CZ" sz="3300" dirty="0" smtClean="0"/>
              <a:t>V budově byly schody s kovovým (zábradlí) ..…………….. .</a:t>
            </a:r>
            <a:endParaRPr lang="cs-CZ" sz="3300" dirty="0"/>
          </a:p>
          <a:p>
            <a:endParaRPr lang="cs-CZ" sz="3300" dirty="0"/>
          </a:p>
          <a:p>
            <a:endParaRPr lang="cs-CZ" dirty="0"/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6550294" y="1397080"/>
            <a:ext cx="183476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 dirty="0" smtClean="0">
                <a:solidFill>
                  <a:srgbClr val="FF0000"/>
                </a:solidFill>
              </a:rPr>
              <a:t>nástupišti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3817683" y="1770694"/>
            <a:ext cx="173278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 dirty="0" smtClean="0">
                <a:solidFill>
                  <a:srgbClr val="FF0000"/>
                </a:solidFill>
              </a:rPr>
              <a:t>nádraží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6284221" y="2199998"/>
            <a:ext cx="186055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 dirty="0" smtClean="0">
                <a:solidFill>
                  <a:srgbClr val="FF0000"/>
                </a:solidFill>
              </a:rPr>
              <a:t>kořením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5550464" y="2620695"/>
            <a:ext cx="123829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 dirty="0">
                <a:solidFill>
                  <a:srgbClr val="FF0000"/>
                </a:solidFill>
              </a:rPr>
              <a:t>křídly</a:t>
            </a:r>
          </a:p>
        </p:txBody>
      </p: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4731314" y="3071722"/>
            <a:ext cx="16383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 dirty="0">
                <a:solidFill>
                  <a:srgbClr val="FF0000"/>
                </a:solidFill>
              </a:rPr>
              <a:t>polích</a:t>
            </a:r>
          </a:p>
        </p:txBody>
      </p:sp>
      <p:sp>
        <p:nvSpPr>
          <p:cNvPr id="10" name="Text Box 9"/>
          <p:cNvSpPr txBox="1">
            <a:spLocks noChangeArrowheads="1"/>
          </p:cNvSpPr>
          <p:nvPr/>
        </p:nvSpPr>
        <p:spPr bwMode="auto">
          <a:xfrm>
            <a:off x="5628522" y="3440697"/>
            <a:ext cx="165417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 dirty="0" smtClean="0">
                <a:solidFill>
                  <a:srgbClr val="FF0000"/>
                </a:solidFill>
              </a:rPr>
              <a:t>štěňata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1" name="Text Box 11"/>
          <p:cNvSpPr txBox="1">
            <a:spLocks noChangeArrowheads="1"/>
          </p:cNvSpPr>
          <p:nvPr/>
        </p:nvSpPr>
        <p:spPr bwMode="auto">
          <a:xfrm>
            <a:off x="5849412" y="4209081"/>
            <a:ext cx="140176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 dirty="0" smtClean="0">
                <a:solidFill>
                  <a:srgbClr val="FF0000"/>
                </a:solidFill>
              </a:rPr>
              <a:t>kladivy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2" name="Text Box 12"/>
          <p:cNvSpPr txBox="1">
            <a:spLocks noChangeArrowheads="1"/>
          </p:cNvSpPr>
          <p:nvPr/>
        </p:nvSpPr>
        <p:spPr bwMode="auto">
          <a:xfrm>
            <a:off x="4855462" y="4663036"/>
            <a:ext cx="320029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 dirty="0" smtClean="0">
                <a:solidFill>
                  <a:srgbClr val="FF0000"/>
                </a:solidFill>
              </a:rPr>
              <a:t>mládětem i mláďaty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3" name="Text Box 13"/>
          <p:cNvSpPr txBox="1">
            <a:spLocks noChangeArrowheads="1"/>
          </p:cNvSpPr>
          <p:nvPr/>
        </p:nvSpPr>
        <p:spPr bwMode="auto">
          <a:xfrm>
            <a:off x="899592" y="5491960"/>
            <a:ext cx="177042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 dirty="0" smtClean="0">
                <a:solidFill>
                  <a:srgbClr val="FF0000"/>
                </a:solidFill>
              </a:rPr>
              <a:t>zábradlím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9632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706142" y="1196753"/>
            <a:ext cx="789830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loďka s </a:t>
            </a:r>
            <a:r>
              <a:rPr lang="cs-CZ" sz="3600" dirty="0" err="1" smtClean="0"/>
              <a:t>vesl</a:t>
            </a:r>
            <a:r>
              <a:rPr lang="cs-CZ" sz="3600" dirty="0" smtClean="0"/>
              <a:t>_, cvičit se </a:t>
            </a:r>
            <a:r>
              <a:rPr lang="cs-CZ" sz="3600" dirty="0" err="1" smtClean="0"/>
              <a:t>švihadl</a:t>
            </a:r>
            <a:r>
              <a:rPr lang="cs-CZ" sz="3600" dirty="0" smtClean="0"/>
              <a:t>_, pole s </a:t>
            </a:r>
            <a:r>
              <a:rPr lang="cs-CZ" sz="3600" dirty="0" err="1" smtClean="0"/>
              <a:t>obil_m</a:t>
            </a:r>
            <a:r>
              <a:rPr lang="cs-CZ" sz="3600" dirty="0" smtClean="0"/>
              <a:t>, s vydatnými </a:t>
            </a:r>
            <a:r>
              <a:rPr lang="cs-CZ" sz="3600" dirty="0"/>
              <a:t>krmiv_, okol_ Prahy, mezi </a:t>
            </a:r>
            <a:r>
              <a:rPr lang="cs-CZ" sz="3600" dirty="0" err="1" smtClean="0"/>
              <a:t>umyvadl</a:t>
            </a:r>
            <a:r>
              <a:rPr lang="cs-CZ" sz="3600" dirty="0"/>
              <a:t>_, úrodné </a:t>
            </a:r>
            <a:r>
              <a:rPr lang="cs-CZ" sz="3600" dirty="0" err="1"/>
              <a:t>Polab</a:t>
            </a:r>
            <a:r>
              <a:rPr lang="cs-CZ" sz="3600" dirty="0"/>
              <a:t>_, ostrými </a:t>
            </a:r>
            <a:r>
              <a:rPr lang="cs-CZ" sz="3600" dirty="0" err="1"/>
              <a:t>kusadl</a:t>
            </a:r>
            <a:r>
              <a:rPr lang="cs-CZ" sz="3600" dirty="0"/>
              <a:t>_, půvabným </a:t>
            </a:r>
            <a:r>
              <a:rPr lang="cs-CZ" sz="3600" dirty="0" err="1"/>
              <a:t>údol_m</a:t>
            </a:r>
            <a:r>
              <a:rPr lang="cs-CZ" sz="3600" dirty="0"/>
              <a:t>, s kol_, plynové </a:t>
            </a:r>
            <a:r>
              <a:rPr lang="cs-CZ" sz="3600" dirty="0" err="1"/>
              <a:t>potrub</a:t>
            </a:r>
            <a:r>
              <a:rPr lang="cs-CZ" sz="3600" dirty="0"/>
              <a:t>_, hemžit se </a:t>
            </a:r>
            <a:r>
              <a:rPr lang="cs-CZ" sz="3600" dirty="0" err="1"/>
              <a:t>strašidl</a:t>
            </a:r>
            <a:r>
              <a:rPr lang="cs-CZ" sz="3600" dirty="0"/>
              <a:t>_, nad </a:t>
            </a:r>
            <a:r>
              <a:rPr lang="cs-CZ" sz="3600" dirty="0" err="1" smtClean="0"/>
              <a:t>územ_m</a:t>
            </a:r>
            <a:r>
              <a:rPr lang="cs-CZ" sz="3600" dirty="0" smtClean="0"/>
              <a:t>, </a:t>
            </a:r>
            <a:r>
              <a:rPr lang="cs-CZ" sz="3600" dirty="0"/>
              <a:t>objednat </a:t>
            </a:r>
            <a:r>
              <a:rPr lang="cs-CZ" sz="3600" dirty="0" err="1"/>
              <a:t>uhl</a:t>
            </a:r>
            <a:r>
              <a:rPr lang="cs-CZ" sz="3600" dirty="0"/>
              <a:t>_, o čtyřech </a:t>
            </a:r>
            <a:r>
              <a:rPr lang="cs-CZ" sz="3600" dirty="0" err="1"/>
              <a:t>obdob_ch</a:t>
            </a:r>
            <a:r>
              <a:rPr lang="cs-CZ" sz="3600" dirty="0"/>
              <a:t>, rybníky se </a:t>
            </a:r>
            <a:r>
              <a:rPr lang="cs-CZ" sz="3600" dirty="0" err="1"/>
              <a:t>stavidl</a:t>
            </a:r>
            <a:r>
              <a:rPr lang="cs-CZ" sz="3600" dirty="0"/>
              <a:t>_, nad </a:t>
            </a:r>
            <a:r>
              <a:rPr lang="cs-CZ" sz="3600" dirty="0" err="1" smtClean="0"/>
              <a:t>údol_m</a:t>
            </a:r>
            <a:r>
              <a:rPr lang="cs-CZ" sz="3600" dirty="0" smtClean="0"/>
              <a:t>, </a:t>
            </a:r>
            <a:r>
              <a:rPr lang="cs-CZ" sz="3600" dirty="0"/>
              <a:t>v tichém rákos</a:t>
            </a:r>
            <a:r>
              <a:rPr lang="cs-CZ" sz="3600" dirty="0" smtClean="0"/>
              <a:t>_</a:t>
            </a:r>
            <a:endParaRPr lang="cs-CZ" sz="36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74847" y="53753"/>
            <a:ext cx="8229600" cy="1143000"/>
          </a:xfrm>
        </p:spPr>
        <p:txBody>
          <a:bodyPr>
            <a:normAutofit/>
          </a:bodyPr>
          <a:lstStyle/>
          <a:p>
            <a:r>
              <a:rPr lang="cs-CZ" sz="5400" b="1" i="1" dirty="0" smtClean="0">
                <a:solidFill>
                  <a:schemeClr val="accent1"/>
                </a:solidFill>
              </a:rPr>
              <a:t>Doplň i, y</a:t>
            </a:r>
            <a:endParaRPr lang="cs-CZ" sz="5400" b="1" i="1" dirty="0">
              <a:solidFill>
                <a:schemeClr val="accent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826860" y="1158117"/>
            <a:ext cx="3960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y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145843" y="1149868"/>
            <a:ext cx="6125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y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569779" y="1735784"/>
            <a:ext cx="576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y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277663" y="2291495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y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862264" y="2812579"/>
            <a:ext cx="5400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y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827948" y="2812578"/>
            <a:ext cx="576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y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193604" y="3397267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y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952516" y="4480469"/>
            <a:ext cx="5400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y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411753" y="1763533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í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6816142" y="1735783"/>
            <a:ext cx="432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í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200103" y="2291494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í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577317" y="3397267"/>
            <a:ext cx="576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í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249575" y="2831603"/>
            <a:ext cx="360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í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899735" y="3947150"/>
            <a:ext cx="576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í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1965585" y="4480469"/>
            <a:ext cx="5400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í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1785565" y="3947150"/>
            <a:ext cx="360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í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5065723" y="5074737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í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1569541" y="5044447"/>
            <a:ext cx="576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í</a:t>
            </a:r>
            <a:endParaRPr lang="cs-CZ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2294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3" grpId="0"/>
      <p:bldP spid="4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i="1" dirty="0" smtClean="0">
                <a:solidFill>
                  <a:schemeClr val="accent1"/>
                </a:solidFill>
              </a:rPr>
              <a:t>Doplň správně y, i:</a:t>
            </a:r>
            <a:endParaRPr lang="cs-CZ" sz="5400" b="1" i="1" dirty="0">
              <a:solidFill>
                <a:schemeClr val="accent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11560" y="1556792"/>
            <a:ext cx="8064896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Vítr si pohrává se  </a:t>
            </a:r>
            <a:r>
              <a:rPr lang="cs-CZ" sz="3600" dirty="0" err="1" smtClean="0"/>
              <a:t>stébl</a:t>
            </a:r>
            <a:r>
              <a:rPr lang="cs-CZ" sz="3600" dirty="0" smtClean="0"/>
              <a:t>_ . Děvčata cv</a:t>
            </a:r>
            <a:r>
              <a:rPr lang="cs-CZ" sz="3600" dirty="0"/>
              <a:t>i</a:t>
            </a:r>
            <a:r>
              <a:rPr lang="cs-CZ" sz="3600" dirty="0" smtClean="0"/>
              <a:t>čí se </a:t>
            </a:r>
            <a:r>
              <a:rPr lang="cs-CZ" sz="3600" dirty="0" err="1" smtClean="0"/>
              <a:t>švihadl</a:t>
            </a:r>
            <a:r>
              <a:rPr lang="cs-CZ" sz="3600" dirty="0" smtClean="0"/>
              <a:t>_.Stáli jsme pod sv</a:t>
            </a:r>
            <a:r>
              <a:rPr lang="cs-CZ" sz="3600" dirty="0"/>
              <a:t>í</a:t>
            </a:r>
            <a:r>
              <a:rPr lang="cs-CZ" sz="3600" dirty="0" smtClean="0"/>
              <a:t>tícími </a:t>
            </a:r>
            <a:r>
              <a:rPr lang="cs-CZ" sz="3600" dirty="0" err="1" smtClean="0"/>
              <a:t>světl</a:t>
            </a:r>
            <a:r>
              <a:rPr lang="cs-CZ" sz="3600" dirty="0" smtClean="0"/>
              <a:t>_ . Zajíc se schoval do </a:t>
            </a:r>
            <a:r>
              <a:rPr lang="cs-CZ" sz="3600" dirty="0" err="1" smtClean="0"/>
              <a:t>křov</a:t>
            </a:r>
            <a:r>
              <a:rPr lang="cs-CZ" sz="3600" dirty="0" smtClean="0"/>
              <a:t>_ . Pole hnojíme hnojiv_ . V </a:t>
            </a:r>
            <a:r>
              <a:rPr lang="cs-CZ" sz="3600" dirty="0" err="1" smtClean="0"/>
              <a:t>ponděl</a:t>
            </a:r>
            <a:r>
              <a:rPr lang="cs-CZ" sz="3600" dirty="0" smtClean="0"/>
              <a:t>_ chodíme cv</a:t>
            </a:r>
            <a:r>
              <a:rPr lang="cs-CZ" sz="3600" dirty="0"/>
              <a:t>i</a:t>
            </a:r>
            <a:r>
              <a:rPr lang="cs-CZ" sz="3600" dirty="0" smtClean="0"/>
              <a:t>čit. Na neb_. se objevilo slunce. V </a:t>
            </a:r>
            <a:r>
              <a:rPr lang="cs-CZ" sz="3600" dirty="0" err="1" smtClean="0"/>
              <a:t>podkrov</a:t>
            </a:r>
            <a:r>
              <a:rPr lang="cs-CZ" sz="3600" dirty="0" smtClean="0"/>
              <a:t>_ je pěkný pokoj. Se </a:t>
            </a:r>
            <a:r>
              <a:rPr lang="cs-CZ" sz="3600" dirty="0" err="1" smtClean="0"/>
              <a:t>strašidl</a:t>
            </a:r>
            <a:r>
              <a:rPr lang="cs-CZ" sz="3600" dirty="0" smtClean="0"/>
              <a:t>_ nejsou žerty. Vojáci dobyli velká </a:t>
            </a:r>
            <a:r>
              <a:rPr lang="cs-CZ" sz="3600" dirty="0" err="1" smtClean="0"/>
              <a:t>vítězstv</a:t>
            </a:r>
            <a:r>
              <a:rPr lang="cs-CZ" sz="3600" dirty="0" smtClean="0"/>
              <a:t>_ . Babičce přivezli </a:t>
            </a:r>
            <a:r>
              <a:rPr lang="cs-CZ" sz="3600" dirty="0" err="1" smtClean="0"/>
              <a:t>uhl</a:t>
            </a:r>
            <a:r>
              <a:rPr lang="cs-CZ" sz="3600" dirty="0" smtClean="0"/>
              <a:t>_ .</a:t>
            </a:r>
          </a:p>
          <a:p>
            <a:r>
              <a:rPr lang="cs-CZ" sz="3600" dirty="0" smtClean="0"/>
              <a:t>Závodníci veslují </a:t>
            </a:r>
            <a:r>
              <a:rPr lang="cs-CZ" sz="3600" dirty="0" err="1" smtClean="0"/>
              <a:t>vesl</a:t>
            </a:r>
            <a:r>
              <a:rPr lang="cs-CZ" sz="3600" dirty="0" smtClean="0"/>
              <a:t>_ . Svítí </a:t>
            </a:r>
            <a:r>
              <a:rPr lang="cs-CZ" sz="3600" dirty="0" err="1" smtClean="0"/>
              <a:t>světl</a:t>
            </a:r>
            <a:r>
              <a:rPr lang="cs-CZ" sz="3600" dirty="0" smtClean="0"/>
              <a:t>_ .</a:t>
            </a:r>
            <a:endParaRPr lang="cs-CZ" sz="36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949403" y="1556792"/>
            <a:ext cx="5872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y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796136" y="3573016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952984" y="2101372"/>
            <a:ext cx="5872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y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923928" y="429309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410168" y="2101372"/>
            <a:ext cx="5872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y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7211616" y="3772782"/>
            <a:ext cx="4814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í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554862" y="5911791"/>
            <a:ext cx="4941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y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2710368" y="5372259"/>
            <a:ext cx="4077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í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5048980" y="2662430"/>
            <a:ext cx="3062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í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4052943" y="3214175"/>
            <a:ext cx="4186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í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1425851" y="3757682"/>
            <a:ext cx="6170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i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5696920" y="4838856"/>
            <a:ext cx="6170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í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1857899" y="3165450"/>
            <a:ext cx="3699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y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6796334" y="5925241"/>
            <a:ext cx="7200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y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4988078" y="4275479"/>
            <a:ext cx="6163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y</a:t>
            </a:r>
          </a:p>
        </p:txBody>
      </p:sp>
    </p:spTree>
    <p:extLst>
      <p:ext uri="{BB962C8B-B14F-4D97-AF65-F5344CB8AC3E}">
        <p14:creationId xmlns:p14="http://schemas.microsoft.com/office/powerpoint/2010/main" val="3192112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2" grpId="0"/>
      <p:bldP spid="15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1"/>
          <p:cNvSpPr txBox="1"/>
          <p:nvPr/>
        </p:nvSpPr>
        <p:spPr>
          <a:xfrm>
            <a:off x="467544" y="548680"/>
            <a:ext cx="3960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Zdroje: vlastní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092211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948</TotalTime>
  <Words>491</Words>
  <Application>Microsoft Office PowerPoint</Application>
  <PresentationFormat>Předvádění na obrazovce (4:3)</PresentationFormat>
  <Paragraphs>128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Podstatná jména</vt:lpstr>
      <vt:lpstr>Přiřaď ke vzorům</vt:lpstr>
      <vt:lpstr>Přiřaď podstatným jménům správnou barvu podle vzoru:  (město, moře, kuře, stavení)</vt:lpstr>
      <vt:lpstr>Zapiš daná neutra v určených pádech</vt:lpstr>
      <vt:lpstr>Užij podstatná jména v závorkách ve správných tvarech.</vt:lpstr>
      <vt:lpstr>Doplň i, y</vt:lpstr>
      <vt:lpstr>Doplň správně y, i: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podst.jm.</dc:title>
  <dc:creator>Kloudová</dc:creator>
  <cp:lastModifiedBy>OEM</cp:lastModifiedBy>
  <cp:revision>76</cp:revision>
  <dcterms:created xsi:type="dcterms:W3CDTF">2011-05-09T09:49:57Z</dcterms:created>
  <dcterms:modified xsi:type="dcterms:W3CDTF">2011-11-23T19:21:54Z</dcterms:modified>
</cp:coreProperties>
</file>