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143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4B7E9-74CA-4E27-9A2A-9548413EB188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082F2-1BAB-4956-BEAF-8695FCFEDB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8533477"/>
      </p:ext>
    </p:extLst>
  </p:cSld>
  <p:clrMapOvr>
    <a:masterClrMapping/>
  </p:clrMapOvr>
  <p:transition>
    <p:split orient="vert"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4B7E9-74CA-4E27-9A2A-9548413EB188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082F2-1BAB-4956-BEAF-8695FCFEDB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1232"/>
      </p:ext>
    </p:extLst>
  </p:cSld>
  <p:clrMapOvr>
    <a:masterClrMapping/>
  </p:clrMapOvr>
  <p:transition>
    <p:split orient="vert"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4B7E9-74CA-4E27-9A2A-9548413EB188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082F2-1BAB-4956-BEAF-8695FCFEDB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5168421"/>
      </p:ext>
    </p:extLst>
  </p:cSld>
  <p:clrMapOvr>
    <a:masterClrMapping/>
  </p:clrMapOvr>
  <p:transition>
    <p:split orient="vert"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4B7E9-74CA-4E27-9A2A-9548413EB188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082F2-1BAB-4956-BEAF-8695FCFEDB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335625"/>
      </p:ext>
    </p:extLst>
  </p:cSld>
  <p:clrMapOvr>
    <a:masterClrMapping/>
  </p:clrMapOvr>
  <p:transition>
    <p:split orient="vert"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4B7E9-74CA-4E27-9A2A-9548413EB188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082F2-1BAB-4956-BEAF-8695FCFEDB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334221"/>
      </p:ext>
    </p:extLst>
  </p:cSld>
  <p:clrMapOvr>
    <a:masterClrMapping/>
  </p:clrMapOvr>
  <p:transition>
    <p:split orient="vert"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4B7E9-74CA-4E27-9A2A-9548413EB188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082F2-1BAB-4956-BEAF-8695FCFEDB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9708692"/>
      </p:ext>
    </p:extLst>
  </p:cSld>
  <p:clrMapOvr>
    <a:masterClrMapping/>
  </p:clrMapOvr>
  <p:transition>
    <p:split orient="vert"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4B7E9-74CA-4E27-9A2A-9548413EB188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082F2-1BAB-4956-BEAF-8695FCFEDB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870621"/>
      </p:ext>
    </p:extLst>
  </p:cSld>
  <p:clrMapOvr>
    <a:masterClrMapping/>
  </p:clrMapOvr>
  <p:transition>
    <p:split orient="vert"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4B7E9-74CA-4E27-9A2A-9548413EB188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082F2-1BAB-4956-BEAF-8695FCFEDB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953355"/>
      </p:ext>
    </p:extLst>
  </p:cSld>
  <p:clrMapOvr>
    <a:masterClrMapping/>
  </p:clrMapOvr>
  <p:transition>
    <p:split orient="vert"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4B7E9-74CA-4E27-9A2A-9548413EB188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082F2-1BAB-4956-BEAF-8695FCFEDB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225599"/>
      </p:ext>
    </p:extLst>
  </p:cSld>
  <p:clrMapOvr>
    <a:masterClrMapping/>
  </p:clrMapOvr>
  <p:transition>
    <p:split orient="vert"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4B7E9-74CA-4E27-9A2A-9548413EB188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082F2-1BAB-4956-BEAF-8695FCFEDB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970303"/>
      </p:ext>
    </p:extLst>
  </p:cSld>
  <p:clrMapOvr>
    <a:masterClrMapping/>
  </p:clrMapOvr>
  <p:transition>
    <p:split orient="vert"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4B7E9-74CA-4E27-9A2A-9548413EB188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082F2-1BAB-4956-BEAF-8695FCFEDB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6132743"/>
      </p:ext>
    </p:extLst>
  </p:cSld>
  <p:clrMapOvr>
    <a:masterClrMapping/>
  </p:clrMapOvr>
  <p:transition>
    <p:split orient="vert"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C4B7E9-74CA-4E27-9A2A-9548413EB188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C082F2-1BAB-4956-BEAF-8695FCFEDB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390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split orient="vert" dir="in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Lanius_collurio_male_am.jpg" TargetMode="Externa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4/44/Lanius_excubitor_1_(Marek_Szczepanek)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Carduelis_chloris_3_(Marek_Szczepanek)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6/67/Buteo_buteo_1_(Lukasz_Lukasik)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arduelis_chloris_3_(Marek_Szczepanek).jpg" TargetMode="External"/><Relationship Id="rId2" Type="http://schemas.openxmlformats.org/officeDocument/2006/relationships/hyperlink" Target="http://cs.wikipedia.org/wiki/Soubor:Lanius_excubitor_1_(Marek_Szczepanek)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Ochrana přírody - Ptáci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 fontScale="77500" lnSpcReduction="20000"/>
          </a:bodyPr>
          <a:lstStyle/>
          <a:p>
            <a:pPr>
              <a:defRPr/>
            </a:pPr>
            <a:r>
              <a:rPr lang="cs-CZ" sz="2200" dirty="0" smtClean="0">
                <a:solidFill>
                  <a:schemeClr val="tx1"/>
                </a:solidFill>
              </a:rPr>
              <a:t>Zákl</a:t>
            </a:r>
            <a:r>
              <a:rPr lang="cs-CZ" sz="2200" b="1" dirty="0" smtClean="0">
                <a:solidFill>
                  <a:schemeClr val="tx1"/>
                </a:solidFill>
              </a:rPr>
              <a:t>adní škola a mateřská škola </a:t>
            </a:r>
            <a:r>
              <a:rPr lang="cs-CZ" sz="2200" b="1" dirty="0" err="1" smtClean="0">
                <a:solidFill>
                  <a:schemeClr val="tx1"/>
                </a:solidFill>
              </a:rPr>
              <a:t>Nesovice</a:t>
            </a:r>
            <a:r>
              <a:rPr lang="cs-CZ" sz="2200" b="1" dirty="0" smtClean="0">
                <a:solidFill>
                  <a:schemeClr val="tx1"/>
                </a:solidFill>
              </a:rPr>
              <a:t>, příspěvková organizace</a:t>
            </a:r>
            <a:r>
              <a:rPr lang="cs-CZ" sz="2200" b="1" smtClean="0">
                <a:solidFill>
                  <a:schemeClr val="tx1"/>
                </a:solidFill>
              </a:rPr>
              <a:t>; </a:t>
            </a:r>
            <a:r>
              <a:rPr lang="cs-CZ" sz="24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CZ.1.07/1.4.00/21.1167</a:t>
            </a: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b="1" dirty="0" smtClean="0">
              <a:solidFill>
                <a:schemeClr val="tx1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>
                <a:solidFill>
                  <a:schemeClr val="tx1"/>
                </a:solidFill>
              </a:rPr>
              <a:t>III/2 Inovace a zkvalitnění výuky prostřednictvím ICT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>
                <a:solidFill>
                  <a:schemeClr val="tx1"/>
                </a:solidFill>
              </a:rPr>
              <a:t>VY_32_INOVACE_04_Ochrana přírody-Ptáci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>
                <a:solidFill>
                  <a:schemeClr val="tx1"/>
                </a:solidFill>
              </a:rPr>
              <a:t> Na chráněných územích v blízkosti Nesovic žijí zákonem chránění ptáci.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>
                <a:solidFill>
                  <a:schemeClr val="tx1"/>
                </a:solidFill>
              </a:rPr>
              <a:t>Mgr. Jana Kachlíková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10702711"/>
      </p:ext>
    </p:extLst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učí o ptácích ve volné přírodě, které nelze chovat doma, uvědomuje si, že je nutno o ně pečovat jiným způsobem, chránit jejich životní prostředí.</a:t>
            </a:r>
          </a:p>
          <a:p>
            <a:r>
              <a:rPr lang="cs-CZ" dirty="0" smtClean="0"/>
              <a:t>1. ročník z. š.</a:t>
            </a:r>
          </a:p>
          <a:p>
            <a:r>
              <a:rPr lang="cs-CZ" dirty="0" smtClean="0"/>
              <a:t>Člověk a jeho svět</a:t>
            </a:r>
          </a:p>
          <a:p>
            <a:r>
              <a:rPr lang="cs-CZ" dirty="0" smtClean="0"/>
              <a:t>Člověk a životní prostředí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9095067"/>
      </p:ext>
    </p:extLst>
  </p:cSld>
  <p:clrMapOvr>
    <a:masterClrMapping/>
  </p:clrMapOvr>
  <p:transition>
    <p:split orient="vert" dir="in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Ťuhýk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Žije v místech s trnitými křovinami</a:t>
            </a:r>
          </a:p>
          <a:p>
            <a:r>
              <a:rPr lang="cs-CZ" dirty="0" smtClean="0"/>
              <a:t>Přezimuje v Africe</a:t>
            </a:r>
          </a:p>
          <a:p>
            <a:r>
              <a:rPr lang="cs-CZ" dirty="0" smtClean="0"/>
              <a:t>Mláďata krmí hmyzem</a:t>
            </a:r>
          </a:p>
          <a:p>
            <a:r>
              <a:rPr lang="cs-CZ" dirty="0" smtClean="0"/>
              <a:t>Dovede napodobovat hlasy jiných ptáků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074190"/>
      </p:ext>
    </p:extLst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Ťuhýk obecný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2" name="Picture 4" descr="Samec ťuhýka obecného">
            <a:hlinkClick r:id="rId2" tooltip="Samec ťuhýka obecného"/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3" r="713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4664482"/>
      </p:ext>
    </p:extLst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Ťuhýk šedý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dirty="0" smtClean="0"/>
              <a:t>U nás přezimuje a místy i hnízdí</a:t>
            </a:r>
          </a:p>
          <a:p>
            <a:r>
              <a:rPr lang="cs-CZ" dirty="0" smtClean="0"/>
              <a:t>Obývá otevřenější místa s křovinami</a:t>
            </a:r>
          </a:p>
          <a:p>
            <a:r>
              <a:rPr lang="cs-CZ" dirty="0" smtClean="0"/>
              <a:t>Kořist často napichuje na trny (hmyz, myši, ptáky, kobylky, ještěrky, slepýše)</a:t>
            </a:r>
            <a:endParaRPr lang="cs-CZ" dirty="0"/>
          </a:p>
        </p:txBody>
      </p:sp>
      <p:pic>
        <p:nvPicPr>
          <p:cNvPr id="1026" name="Picture 2" descr="Soubor:Lanius excubitor 1 (Marek Szczepanek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2654" y="3645024"/>
            <a:ext cx="547260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9344479"/>
      </p:ext>
    </p:extLst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Zvonek zelený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nás stálý</a:t>
            </a:r>
          </a:p>
          <a:p>
            <a:r>
              <a:rPr lang="cs-CZ" dirty="0" smtClean="0"/>
              <a:t>Živí se semeny plevele a bobulemi</a:t>
            </a:r>
          </a:p>
          <a:p>
            <a:r>
              <a:rPr lang="cs-CZ" dirty="0" smtClean="0"/>
              <a:t>Hnízdí až dvakrát do roka</a:t>
            </a:r>
          </a:p>
          <a:p>
            <a:r>
              <a:rPr lang="cs-CZ" dirty="0" smtClean="0"/>
              <a:t>Zvonkové se spojují do skupin a potulují se</a:t>
            </a:r>
            <a:endParaRPr lang="cs-CZ" dirty="0"/>
          </a:p>
        </p:txBody>
      </p:sp>
      <p:pic>
        <p:nvPicPr>
          <p:cNvPr id="3074" name="Picture 2" descr="Samec">
            <a:hlinkClick r:id="rId2" tooltip="Samec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509120"/>
            <a:ext cx="2143125" cy="1419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3732836"/>
      </p:ext>
    </p:extLst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Káně lesní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Loví do velikosti hraboše (hraboši, myši, čerstvě narození zajíci)</a:t>
            </a:r>
            <a:endParaRPr lang="cs-CZ" dirty="0"/>
          </a:p>
        </p:txBody>
      </p:sp>
      <p:pic>
        <p:nvPicPr>
          <p:cNvPr id="4100" name="Picture 4" descr="Soubor:Buteo buteo 1 (Lukasz Lukasik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852936"/>
            <a:ext cx="6624736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6682231"/>
      </p:ext>
    </p:extLst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potravní řetězec, slova se rýmují: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Kukuřice     hlodavci      savci     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483768" y="1916832"/>
            <a:ext cx="2160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716016" y="1916832"/>
            <a:ext cx="2160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5724128" y="1916832"/>
            <a:ext cx="2160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1560834"/>
      </p:ext>
    </p:extLst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Rébusy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Hledej ukrytá jména ptáků: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Moje sestra kapra nikdy nejí.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Před naším domem byla jáma hluboká několik metrů.</a:t>
            </a:r>
          </a:p>
          <a:p>
            <a:pPr marL="0" indent="0">
              <a:buNone/>
            </a:pPr>
            <a:r>
              <a:rPr lang="cs-CZ" sz="900" dirty="0" smtClean="0"/>
              <a:t>(straka, káně)</a:t>
            </a:r>
            <a:endParaRPr lang="cs-CZ" sz="9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Uspořádej písmena ve slovech tak, abys získal jména dravců:</a:t>
            </a:r>
          </a:p>
          <a:p>
            <a:pPr marL="0" indent="0">
              <a:buNone/>
            </a:pPr>
            <a:r>
              <a:rPr lang="cs-CZ" b="1" dirty="0" err="1"/>
              <a:t>p</a:t>
            </a:r>
            <a:r>
              <a:rPr lang="cs-CZ" b="1" dirty="0" err="1" smtClean="0"/>
              <a:t>lošotka</a:t>
            </a:r>
            <a:r>
              <a:rPr lang="cs-CZ" b="1" dirty="0" smtClean="0"/>
              <a:t>, </a:t>
            </a:r>
            <a:r>
              <a:rPr lang="cs-CZ" b="1" dirty="0" err="1" smtClean="0"/>
              <a:t>něká</a:t>
            </a:r>
            <a:r>
              <a:rPr lang="cs-CZ" b="1" dirty="0" smtClean="0"/>
              <a:t>, tokám</a:t>
            </a:r>
          </a:p>
          <a:p>
            <a:pPr marL="0" indent="0">
              <a:buNone/>
            </a:pPr>
            <a:r>
              <a:rPr lang="cs-CZ" dirty="0" smtClean="0"/>
              <a:t>O prostředním vyhledej </a:t>
            </a:r>
            <a:r>
              <a:rPr lang="cs-CZ" dirty="0"/>
              <a:t>ú</a:t>
            </a:r>
            <a:r>
              <a:rPr lang="cs-CZ" dirty="0" smtClean="0"/>
              <a:t>daje v atlase.</a:t>
            </a:r>
          </a:p>
          <a:p>
            <a:pPr marL="0" indent="0">
              <a:buNone/>
            </a:pPr>
            <a:r>
              <a:rPr lang="cs-CZ" sz="900" dirty="0" smtClean="0"/>
              <a:t>(</a:t>
            </a:r>
            <a:r>
              <a:rPr lang="cs-CZ" sz="800" dirty="0" smtClean="0"/>
              <a:t>poštolka, káně, moták)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2492292746"/>
      </p:ext>
    </p:extLst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Zajímavost</a:t>
            </a:r>
            <a:endParaRPr lang="cs-CZ" b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Jakou zásluhu na šíření dubu má sojka?</a:t>
            </a:r>
          </a:p>
          <a:p>
            <a:endParaRPr lang="cs-CZ" dirty="0"/>
          </a:p>
          <a:p>
            <a:r>
              <a:rPr lang="cs-CZ" dirty="0" smtClean="0"/>
              <a:t>Zahrabává si zásoby na zimu-žaludy, a protože je nenajde, na jaře žaludy většinou vyklíčí. Tím přispívá k ekologické obnově lesa.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49134" y="2780929"/>
            <a:ext cx="4844413" cy="33123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3957769"/>
      </p:ext>
    </p:extLst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58169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r>
              <a:rPr lang="cs-CZ" sz="1600" dirty="0" smtClean="0"/>
              <a:t>MIKOLAJEWSKI, Artur. </a:t>
            </a:r>
            <a:r>
              <a:rPr lang="cs-CZ" sz="1600" i="1" dirty="0" err="1" smtClean="0"/>
              <a:t>Lanius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collurio</a:t>
            </a:r>
            <a:r>
              <a:rPr lang="cs-CZ" sz="1600" i="1" dirty="0" smtClean="0"/>
              <a:t> male </a:t>
            </a:r>
            <a:r>
              <a:rPr lang="cs-CZ" sz="1600" i="1" dirty="0" err="1" smtClean="0"/>
              <a:t>am.jpg</a:t>
            </a:r>
            <a:r>
              <a:rPr lang="cs-CZ" sz="1600" i="1" dirty="0" smtClean="0"/>
              <a:t>. </a:t>
            </a:r>
            <a:r>
              <a:rPr lang="cs-CZ" sz="1600" i="1" dirty="0" smtClean="0">
                <a:latin typeface="Calibri" pitchFamily="34" charset="0"/>
              </a:rPr>
              <a:t>[online]. </a:t>
            </a:r>
            <a:r>
              <a:rPr lang="cs-CZ" sz="1600" dirty="0" smtClean="0"/>
              <a:t>24. 11. 2007, 17:49. </a:t>
            </a:r>
            <a:r>
              <a:rPr lang="en-US" sz="1600" dirty="0" smtClean="0">
                <a:latin typeface="Calibri" pitchFamily="34" charset="0"/>
              </a:rPr>
              <a:t>[</a:t>
            </a:r>
            <a:r>
              <a:rPr lang="cs-CZ" sz="1600" dirty="0" smtClean="0">
                <a:latin typeface="Calibri" pitchFamily="34" charset="0"/>
              </a:rPr>
              <a:t>cit.2011-06-23</a:t>
            </a:r>
            <a:r>
              <a:rPr lang="en-US" sz="1600" dirty="0" smtClean="0">
                <a:latin typeface="Calibri" pitchFamily="34" charset="0"/>
              </a:rPr>
              <a:t>]</a:t>
            </a:r>
            <a:r>
              <a:rPr lang="cs-CZ" sz="1600" dirty="0" smtClean="0">
                <a:latin typeface="Calibri" pitchFamily="34" charset="0"/>
              </a:rPr>
              <a:t> Dostupný 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WWW:</a:t>
            </a:r>
            <a:r>
              <a:rPr lang="cs-CZ" sz="1600" i="1" dirty="0" smtClean="0">
                <a:latin typeface="Calibri" pitchFamily="34" charset="0"/>
              </a:rPr>
              <a:t> &lt; http://cs.wikipedia.org/wiki/Soubor:Lanius_collurio_male_am.jpg &gt;. </a:t>
            </a:r>
            <a:endParaRPr lang="cs-CZ" sz="1600" dirty="0" smtClean="0">
              <a:latin typeface="Calibri" pitchFamily="34" charset="0"/>
            </a:endParaRP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600" dirty="0" smtClean="0"/>
              <a:t>SZCZEPANEK, Marek. </a:t>
            </a:r>
            <a:r>
              <a:rPr lang="pl-PL" sz="1600" i="1" dirty="0" smtClean="0"/>
              <a:t>Lanius excubitor 1 (Marek Szczepanek).jpg </a:t>
            </a:r>
            <a:r>
              <a:rPr lang="cs-CZ" sz="1600" i="1" dirty="0" smtClean="0">
                <a:latin typeface="Calibri" pitchFamily="34" charset="0"/>
              </a:rPr>
              <a:t>[online]. </a:t>
            </a:r>
            <a:r>
              <a:rPr lang="cs-CZ" sz="1600" dirty="0" smtClean="0"/>
              <a:t>5. 4. 2005, 12:11. </a:t>
            </a:r>
            <a:r>
              <a:rPr lang="en-US" sz="1600" dirty="0">
                <a:latin typeface="Calibri" pitchFamily="34" charset="0"/>
              </a:rPr>
              <a:t>[</a:t>
            </a:r>
            <a:r>
              <a:rPr lang="cs-CZ" sz="1600" dirty="0">
                <a:latin typeface="Calibri" pitchFamily="34" charset="0"/>
              </a:rPr>
              <a:t>cit.2011-06-23</a:t>
            </a:r>
            <a:r>
              <a:rPr lang="en-US" sz="1600" dirty="0">
                <a:latin typeface="Calibri" pitchFamily="34" charset="0"/>
              </a:rPr>
              <a:t>]</a:t>
            </a:r>
            <a:r>
              <a:rPr lang="cs-CZ" sz="1600" dirty="0">
                <a:latin typeface="Calibri" pitchFamily="34" charset="0"/>
              </a:rPr>
              <a:t> Dostupný </a:t>
            </a:r>
            <a:r>
              <a:rPr lang="cs-CZ" sz="1600" dirty="0" smtClean="0">
                <a:latin typeface="Calibri" pitchFamily="34" charset="0"/>
              </a:rPr>
              <a:t>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WWW: </a:t>
            </a:r>
            <a:r>
              <a:rPr lang="en-US" sz="1600" dirty="0" smtClean="0">
                <a:latin typeface="Calibri" pitchFamily="34" charset="0"/>
              </a:rPr>
              <a:t>&lt;</a:t>
            </a:r>
            <a:r>
              <a:rPr lang="cs-CZ" sz="1600" dirty="0" smtClean="0">
                <a:latin typeface="Calibri" pitchFamily="34" charset="0"/>
                <a:hlinkClick r:id="rId2"/>
              </a:rPr>
              <a:t>http://cs.wikipedia.org/wiki/Soubor:Lanius_excubitor_1_(Marek_Szczepanek).jpg</a:t>
            </a:r>
            <a:r>
              <a:rPr lang="en-US" sz="1600" dirty="0" smtClean="0">
                <a:latin typeface="Calibri" pitchFamily="34" charset="0"/>
              </a:rPr>
              <a:t>&gt;.</a:t>
            </a:r>
            <a:endParaRPr lang="cs-CZ" sz="1600" dirty="0" smtClean="0">
              <a:latin typeface="Calibri" pitchFamily="34" charset="0"/>
            </a:endParaRP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600" dirty="0" smtClean="0">
                <a:latin typeface="Calibri" pitchFamily="34" charset="0"/>
              </a:rPr>
              <a:t>SZCZEPANEK, Marek. </a:t>
            </a:r>
            <a:r>
              <a:rPr lang="cs-CZ" sz="1600" i="1" dirty="0" err="1" smtClean="0"/>
              <a:t>Carduelis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chloris</a:t>
            </a:r>
            <a:r>
              <a:rPr lang="cs-CZ" sz="1600" i="1" dirty="0" smtClean="0"/>
              <a:t> 3 (Marek </a:t>
            </a:r>
            <a:r>
              <a:rPr lang="cs-CZ" sz="1600" i="1" dirty="0" err="1" smtClean="0"/>
              <a:t>Szczepanek</a:t>
            </a:r>
            <a:r>
              <a:rPr lang="cs-CZ" sz="1600" i="1" dirty="0" smtClean="0"/>
              <a:t>).</a:t>
            </a:r>
            <a:r>
              <a:rPr lang="cs-CZ" sz="1600" i="1" dirty="0" err="1" smtClean="0"/>
              <a:t>jpg</a:t>
            </a:r>
            <a:r>
              <a:rPr lang="cs-CZ" sz="1600" i="1" dirty="0" smtClean="0"/>
              <a:t> </a:t>
            </a:r>
            <a:r>
              <a:rPr lang="cs-CZ" sz="1600" i="1" dirty="0" smtClean="0">
                <a:latin typeface="Calibri" pitchFamily="34" charset="0"/>
              </a:rPr>
              <a:t>[online]. </a:t>
            </a:r>
            <a:r>
              <a:rPr lang="cs-CZ" sz="1600" dirty="0" smtClean="0"/>
              <a:t>30. 1. 2005, 22:16. </a:t>
            </a:r>
            <a:r>
              <a:rPr lang="en-US" sz="1600" dirty="0">
                <a:latin typeface="Calibri" pitchFamily="34" charset="0"/>
              </a:rPr>
              <a:t>[</a:t>
            </a:r>
            <a:r>
              <a:rPr lang="cs-CZ" sz="1600" dirty="0">
                <a:latin typeface="Calibri" pitchFamily="34" charset="0"/>
              </a:rPr>
              <a:t>cit.2011-06-23</a:t>
            </a:r>
            <a:r>
              <a:rPr lang="en-US" sz="1600" dirty="0">
                <a:latin typeface="Calibri" pitchFamily="34" charset="0"/>
              </a:rPr>
              <a:t>]</a:t>
            </a:r>
            <a:r>
              <a:rPr lang="cs-CZ" sz="1600" dirty="0">
                <a:latin typeface="Calibri" pitchFamily="34" charset="0"/>
              </a:rPr>
              <a:t> Dostupný </a:t>
            </a:r>
            <a:r>
              <a:rPr lang="cs-CZ" sz="1600" dirty="0" smtClean="0">
                <a:latin typeface="Calibri" pitchFamily="34" charset="0"/>
              </a:rPr>
              <a:t>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WWW: </a:t>
            </a:r>
            <a:r>
              <a:rPr lang="en-US" sz="1600" dirty="0" smtClean="0">
                <a:latin typeface="Calibri" pitchFamily="34" charset="0"/>
              </a:rPr>
              <a:t>&lt;</a:t>
            </a:r>
            <a:r>
              <a:rPr lang="cs-CZ" sz="1600" dirty="0" smtClean="0">
                <a:latin typeface="Calibri" pitchFamily="34" charset="0"/>
                <a:hlinkClick r:id="rId3"/>
              </a:rPr>
              <a:t>http://cs.wikipedia.org/wiki/Soubor:Carduelis_chloris_3_(Marek_Szczepanek).jpg</a:t>
            </a:r>
            <a:r>
              <a:rPr lang="en-US" sz="1600" dirty="0" smtClean="0">
                <a:latin typeface="Calibri" pitchFamily="34" charset="0"/>
              </a:rPr>
              <a:t>&gt;.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en-US" sz="1600" dirty="0" smtClean="0">
                <a:latin typeface="Calibri" pitchFamily="34" charset="0"/>
              </a:rPr>
              <a:t>LUKASIK, Lukas</a:t>
            </a:r>
            <a:r>
              <a:rPr lang="cs-CZ" sz="1600" dirty="0" smtClean="0">
                <a:latin typeface="Calibri" pitchFamily="34" charset="0"/>
              </a:rPr>
              <a:t>z. </a:t>
            </a:r>
            <a:r>
              <a:rPr lang="cs-CZ" sz="1600" i="1" dirty="0" err="1" smtClean="0"/>
              <a:t>Buteo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buteo</a:t>
            </a:r>
            <a:r>
              <a:rPr lang="cs-CZ" sz="1600" i="1" dirty="0" smtClean="0"/>
              <a:t> 1 (</a:t>
            </a:r>
            <a:r>
              <a:rPr lang="cs-CZ" sz="1600" i="1" dirty="0" err="1" smtClean="0"/>
              <a:t>Lukasz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Lukasik</a:t>
            </a:r>
            <a:r>
              <a:rPr lang="cs-CZ" sz="1600" i="1" dirty="0" smtClean="0"/>
              <a:t>).</a:t>
            </a:r>
            <a:r>
              <a:rPr lang="cs-CZ" sz="1600" i="1" dirty="0" err="1" smtClean="0"/>
              <a:t>jpg</a:t>
            </a:r>
            <a:r>
              <a:rPr lang="cs-CZ" sz="1600" b="1" dirty="0" smtClean="0"/>
              <a:t> </a:t>
            </a:r>
            <a:r>
              <a:rPr lang="cs-CZ" sz="1600" i="1" dirty="0" smtClean="0">
                <a:latin typeface="Calibri" pitchFamily="34" charset="0"/>
              </a:rPr>
              <a:t>[online]. </a:t>
            </a:r>
            <a:r>
              <a:rPr lang="cs-CZ" sz="1600" dirty="0" smtClean="0"/>
              <a:t>27. 5. 2006, 19:10. </a:t>
            </a:r>
            <a:r>
              <a:rPr lang="en-US" sz="1600" dirty="0">
                <a:latin typeface="Calibri" pitchFamily="34" charset="0"/>
              </a:rPr>
              <a:t>[</a:t>
            </a:r>
            <a:r>
              <a:rPr lang="cs-CZ" sz="1600" dirty="0">
                <a:latin typeface="Calibri" pitchFamily="34" charset="0"/>
              </a:rPr>
              <a:t>cit.2011-06-23</a:t>
            </a:r>
            <a:r>
              <a:rPr lang="en-US" sz="1600" dirty="0">
                <a:latin typeface="Calibri" pitchFamily="34" charset="0"/>
              </a:rPr>
              <a:t>]</a:t>
            </a:r>
            <a:r>
              <a:rPr lang="cs-CZ" sz="1600" dirty="0">
                <a:latin typeface="Calibri" pitchFamily="34" charset="0"/>
              </a:rPr>
              <a:t> Dostupný </a:t>
            </a:r>
            <a:r>
              <a:rPr lang="cs-CZ" sz="1600" dirty="0" smtClean="0">
                <a:latin typeface="Calibri" pitchFamily="34" charset="0"/>
              </a:rPr>
              <a:t>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WWW: </a:t>
            </a:r>
            <a:r>
              <a:rPr lang="en-US" sz="1600" dirty="0" smtClean="0">
                <a:latin typeface="Calibri" pitchFamily="34" charset="0"/>
              </a:rPr>
              <a:t>&lt; http://cs.wikipedia.org/wiki/Soubor:Buteo_buteo_1_%28Lukasz_Lukasik%29.jpg &gt;.</a:t>
            </a:r>
            <a:endParaRPr lang="cs-CZ" sz="1600" b="1" dirty="0" smtClean="0"/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600" dirty="0" smtClean="0">
                <a:latin typeface="Calibri" pitchFamily="34" charset="0"/>
              </a:rPr>
              <a:t>VIATOUR, </a:t>
            </a:r>
            <a:r>
              <a:rPr lang="cs-CZ" sz="1600" dirty="0" err="1" smtClean="0">
                <a:latin typeface="Calibri" pitchFamily="34" charset="0"/>
              </a:rPr>
              <a:t>Luc</a:t>
            </a:r>
            <a:r>
              <a:rPr lang="cs-CZ" sz="1600" dirty="0" smtClean="0">
                <a:latin typeface="Calibri" pitchFamily="34" charset="0"/>
              </a:rPr>
              <a:t>. </a:t>
            </a:r>
            <a:r>
              <a:rPr lang="cs-CZ" sz="1600" i="1" dirty="0" err="1" smtClean="0"/>
              <a:t>Garrulus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glandarius</a:t>
            </a:r>
            <a:r>
              <a:rPr lang="cs-CZ" sz="1600" i="1" dirty="0" smtClean="0"/>
              <a:t> 1 </a:t>
            </a:r>
            <a:r>
              <a:rPr lang="cs-CZ" sz="1600" i="1" dirty="0" err="1" smtClean="0"/>
              <a:t>Luc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Viatour.jpg</a:t>
            </a:r>
            <a:r>
              <a:rPr lang="cs-CZ" sz="1600" i="1" dirty="0" smtClean="0"/>
              <a:t> </a:t>
            </a:r>
            <a:r>
              <a:rPr lang="cs-CZ" sz="1600" i="1" dirty="0" smtClean="0">
                <a:latin typeface="Calibri" pitchFamily="34" charset="0"/>
              </a:rPr>
              <a:t>[online]. </a:t>
            </a:r>
            <a:r>
              <a:rPr lang="cs-CZ" sz="1600" dirty="0" smtClean="0"/>
              <a:t>12. 2. 2009, 19:29. </a:t>
            </a:r>
            <a:r>
              <a:rPr lang="en-US" sz="1600" dirty="0">
                <a:latin typeface="Calibri" pitchFamily="34" charset="0"/>
              </a:rPr>
              <a:t>[</a:t>
            </a:r>
            <a:r>
              <a:rPr lang="cs-CZ" sz="1600" dirty="0">
                <a:latin typeface="Calibri" pitchFamily="34" charset="0"/>
              </a:rPr>
              <a:t>cit.2011-06-23</a:t>
            </a:r>
            <a:r>
              <a:rPr lang="en-US" sz="1600" dirty="0">
                <a:latin typeface="Calibri" pitchFamily="34" charset="0"/>
              </a:rPr>
              <a:t>]</a:t>
            </a:r>
            <a:r>
              <a:rPr lang="cs-CZ" sz="1600">
                <a:latin typeface="Calibri" pitchFamily="34" charset="0"/>
              </a:rPr>
              <a:t> Dostupný </a:t>
            </a:r>
            <a:r>
              <a:rPr lang="cs-CZ" sz="1600" dirty="0" smtClean="0">
                <a:latin typeface="Calibri" pitchFamily="34" charset="0"/>
              </a:rPr>
              <a:t>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WWW: </a:t>
            </a:r>
            <a:r>
              <a:rPr lang="en-US" sz="1600" dirty="0" smtClean="0">
                <a:latin typeface="Calibri" pitchFamily="34" charset="0"/>
              </a:rPr>
              <a:t>&lt; http://cs.wikipedia.org/wiki/Soubor:Garrulus_glandarius_1_Luc_Viatour.jpg &gt;.</a:t>
            </a:r>
            <a:endParaRPr lang="cs-CZ" sz="1600" b="1" dirty="0" smtClean="0"/>
          </a:p>
          <a:p>
            <a:pPr marL="342900" indent="-342900">
              <a:buFont typeface="Calibri" pitchFamily="34" charset="0"/>
              <a:buAutoNum type="arabicPeriod"/>
            </a:pPr>
            <a:endParaRPr lang="cs-CZ" sz="1600" dirty="0" smtClean="0">
              <a:latin typeface="Calibri" pitchFamily="34" charset="0"/>
            </a:endParaRPr>
          </a:p>
          <a:p>
            <a:pPr marL="342900" indent="-342900">
              <a:buFont typeface="Calibri" pitchFamily="34" charset="0"/>
              <a:buAutoNum type="arabicPeriod"/>
            </a:pPr>
            <a:endParaRPr lang="cs-CZ" b="1" dirty="0" smtClean="0"/>
          </a:p>
          <a:p>
            <a:pPr marL="342900" indent="-342900">
              <a:buFont typeface="Calibri" pitchFamily="34" charset="0"/>
              <a:buAutoNum type="arabicPeriod"/>
            </a:pPr>
            <a:endParaRPr lang="cs-CZ" dirty="0" smtClean="0">
              <a:latin typeface="Calibri" pitchFamily="34" charset="0"/>
            </a:endParaRPr>
          </a:p>
          <a:p>
            <a:pPr marL="342900" indent="-342900">
              <a:buFont typeface="Calibri" pitchFamily="34" charset="0"/>
              <a:buAutoNum type="arabicPeriod"/>
            </a:pPr>
            <a:endParaRPr lang="pl-PL" b="1" dirty="0" smtClean="0"/>
          </a:p>
          <a:p>
            <a:pPr marL="342900" indent="-342900">
              <a:buFont typeface="Calibri" pitchFamily="34" charset="0"/>
              <a:buAutoNum type="arabicPeriod"/>
            </a:pPr>
            <a:endParaRPr lang="cs-CZ" b="1" dirty="0" smtClean="0"/>
          </a:p>
          <a:p>
            <a:pPr marL="342900" indent="-342900">
              <a:buFont typeface="Calibri" pitchFamily="34" charset="0"/>
              <a:buAutoNum type="arabicPeriod"/>
            </a:pPr>
            <a:endParaRPr lang="cs-CZ" dirty="0" smtClean="0">
              <a:latin typeface="Calibri" pitchFamily="34" charset="0"/>
            </a:endParaRPr>
          </a:p>
          <a:p>
            <a:pPr marL="342900" indent="-342900">
              <a:buFont typeface="Calibri" pitchFamily="34" charset="0"/>
              <a:buAutoNum type="arabicPeriod"/>
            </a:pP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4699499"/>
      </p:ext>
    </p:extLst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155</TotalTime>
  <Words>480</Words>
  <Application>Microsoft Office PowerPoint</Application>
  <PresentationFormat>Předvádění na obrazovce (4:3)</PresentationFormat>
  <Paragraphs>55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Ochrana přírody - Ptáci</vt:lpstr>
      <vt:lpstr>Anotace</vt:lpstr>
      <vt:lpstr>Ťuhýk obecný</vt:lpstr>
      <vt:lpstr>Ťuhýk obecný</vt:lpstr>
      <vt:lpstr>Ťuhýk šedý</vt:lpstr>
      <vt:lpstr>Zvonek zelený</vt:lpstr>
      <vt:lpstr>Káně lesní</vt:lpstr>
      <vt:lpstr>Doplň potravní řetězec, slova se rýmují:</vt:lpstr>
      <vt:lpstr>Rébusy</vt:lpstr>
      <vt:lpstr>Zajímavost</vt:lpstr>
      <vt:lpstr>Bibliografické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Ptáci chráněných území Malhotky, Hašky, Roviny</dc:title>
  <dc:creator>Ríša</dc:creator>
  <cp:lastModifiedBy>sborovna</cp:lastModifiedBy>
  <cp:revision>23</cp:revision>
  <dcterms:created xsi:type="dcterms:W3CDTF">2011-04-25T18:04:49Z</dcterms:created>
  <dcterms:modified xsi:type="dcterms:W3CDTF">2013-01-17T05:22:45Z</dcterms:modified>
</cp:coreProperties>
</file>