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  <p:sldMasterId id="2147483696" r:id="rId3"/>
  </p:sldMasterIdLst>
  <p:notesMasterIdLst>
    <p:notesMasterId r:id="rId11"/>
  </p:notesMasterIdLst>
  <p:sldIdLst>
    <p:sldId id="262" r:id="rId4"/>
    <p:sldId id="263" r:id="rId5"/>
    <p:sldId id="258" r:id="rId6"/>
    <p:sldId id="261" r:id="rId7"/>
    <p:sldId id="259" r:id="rId8"/>
    <p:sldId id="260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CB9457-7F57-4365-8D42-C9E7580ED06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2AA557-3BB9-4ABE-BB95-A733C44FB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63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</a:t>
            </a:r>
            <a:r>
              <a:rPr lang="cs-CZ" baseline="0" dirty="0" smtClean="0"/>
              <a:t> pracují také s obrázky a fotografiemi a publikacemi ze školního kabinetu a vlastních materiálů.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F7B15-8F61-4497-BD31-EE3F94BA1D8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81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55309"/>
      </p:ext>
    </p:extLst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90273"/>
      </p:ext>
    </p:extLst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586182"/>
      </p:ext>
    </p:extLst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727287"/>
      </p:ext>
    </p:extLst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278912"/>
      </p:ext>
    </p:extLst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20644"/>
      </p:ext>
    </p:extLst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46787"/>
      </p:ext>
    </p:extLst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534221"/>
      </p:ext>
    </p:extLst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662936"/>
      </p:ext>
    </p:extLst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825312"/>
      </p:ext>
    </p:extLst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453070"/>
      </p:ext>
    </p:extLst>
  </p:cSld>
  <p:clrMapOvr>
    <a:masterClrMapping/>
  </p:clrMapOvr>
  <p:transition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A2BB98AB-2CD5-4591-87A6-AEA7DF94CED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pPr>
              <a:defRPr/>
            </a:pPr>
            <a:fld id="{BC22EC16-E28C-4A2C-A911-8B195F2025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p:transition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A2180D-AC19-4872-B7F7-829981798A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36B7EC-617C-47D3-8022-C52D9E1A57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zo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19E04A67-A4E4-4730-840F-17ED6C76F67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C055F5-71EE-4685-B896-0A415DB14CE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zoom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F8C374-E2B4-4020-A9D5-B44311FD13D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F2583C-D2B6-414F-8814-72A050663F7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zoom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EE4FFA-B098-440A-BA55-D1E76139EC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277A83E-4297-455E-BF9D-CF5EF8AC4A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6DB1E39-74C4-4646-AC17-36AA9ADE0EC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65E45F-FD4A-46D4-BAED-26761677FF4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zoom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49B119-FFA6-4350-9122-6EDC019A2C9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ACE135-2FC7-48AC-968B-7153A51CB3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>
    <p:zoom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31B58E6C-BF68-49F1-9B24-5F6737420D7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EC2D05-4F98-4F8B-8214-850646E2444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CBEDB75C-8094-4465-BF15-F8935C0A5AB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E31984-95DF-4123-BA2C-37344D7E017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F8F5EF-3C50-42DE-814C-8E7147FFBE7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BF707D-5F99-4D9D-82B4-BBE365E310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>
    <p:zoom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5D4F66F-B54B-424B-AB51-29303A4161D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E53C1E-47F8-4DBF-9110-BCB9898AD0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>
    <p:zoom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8906E4E0-9984-433F-B95B-7AD5DEB9475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pPr>
              <a:defRPr/>
            </a:pPr>
            <a:fld id="{9D6D2753-FDEE-424E-B1A1-D10484F2355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p:transition>
    <p:zoom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4223D6-2BB9-4ABC-BEBC-6665F7D794A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A60726-CE5A-4F5D-BD72-473A3AF0F3D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zoom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A9518A56-0579-4B10-A963-4457EA83C0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EDF635-AD30-4318-90A4-086D8B1ECA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zoom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D4F48B1-F5D3-4AEC-BBD4-562EAFB8D08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C45278-E66A-432A-8770-C24EFD9885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zoom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A4D291D-11AF-4F39-BDCA-90ED9D215BF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150FF4-8260-4CB9-871C-0028A38E57C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D82D9235-ABA5-42A7-8004-309ED8EB04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4E7ECE-C18F-4328-B141-87204F12B1E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>
    <p:zoom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A8F030D-4319-4442-B11D-D5C1B40194C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370C6F-49F7-4BBD-AE4E-BF0B17E2540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>
    <p:zoom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4DA27B7B-FFDA-49D2-875F-422CD109E33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0339FE-A6DA-4EC2-8CB7-25BD862820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7CA4B946-13F7-4225-9376-3BBFC0450E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2C9BDB-1785-44C3-A6BD-B5CCA5BCF9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4AA6A-24A9-481A-BF61-616ACBFD876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3A00B7-AEB6-4E13-99D8-0F1D19DA812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>
    <p:zoom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C39895-594B-4F51-AC89-BF65D578D09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D5A987-BAE7-498F-909E-6A668B2B248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299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zoom/>
  </p:transition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4ACDEA95-C084-48A3-8113-A695B438DD2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6F664011-E274-4BBA-85E3-7CD291D32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zoom/>
  </p:transition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70000" lnSpcReduction="20000"/>
          </a:bodyPr>
          <a:lstStyle/>
          <a:p>
            <a:pPr>
              <a:defRPr/>
            </a:pPr>
            <a:r>
              <a:rPr lang="cs-CZ" sz="2200" dirty="0" smtClean="0"/>
              <a:t>Základní škola a mateřská škola </a:t>
            </a:r>
            <a:r>
              <a:rPr lang="cs-CZ" sz="2200" dirty="0" err="1" smtClean="0"/>
              <a:t>Nesovice</a:t>
            </a:r>
            <a:r>
              <a:rPr lang="cs-CZ" sz="2200" dirty="0" smtClean="0"/>
              <a:t>, příspěvková organizace</a:t>
            </a:r>
            <a:r>
              <a:rPr lang="cs-CZ" sz="2200" smtClean="0"/>
              <a:t>; </a:t>
            </a:r>
            <a:r>
              <a:rPr lang="cs-CZ" sz="1800">
                <a:effectLst>
                  <a:outerShdw blurRad="38100" dist="38100" dir="2700000" algn="tl">
                    <a:srgbClr val="000000"/>
                  </a:outerShdw>
                </a:effectLst>
              </a:rPr>
              <a:t>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VY_32_INOVACE_05_Ochrana přírody-Stromy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Zajímavosti, které mohou žáci pozorovat na vycházce přírodou přispívají k vnímání ochrany přírody jako úkolu pro příští generace.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Mgr. Jana Kachlíková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eaLnBrk="1" hangingPunct="1"/>
            <a:r>
              <a:rPr lang="cs-CZ" dirty="0" smtClean="0"/>
              <a:t>Ochrana přírody - Stromy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7914480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Prezentace učí žáky šetrnému chování k životnímu prostředí, seznamuje se zástupci rostlin(strom) v nejbližším okolí.</a:t>
            </a:r>
          </a:p>
          <a:p>
            <a:r>
              <a:rPr lang="cs-CZ" dirty="0" smtClean="0"/>
              <a:t>1. ročník z. š.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Člověk a životní prostředí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1291003"/>
      </p:ext>
    </p:extLst>
  </p:cSld>
  <p:clrMapOvr>
    <a:masterClrMapping/>
  </p:clrMapOvr>
  <p:transition>
    <p:zo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Duby jsou, pomalu rostoucí stromy i keře</a:t>
            </a:r>
            <a:r>
              <a:rPr lang="cs-CZ" sz="4400" dirty="0"/>
              <a:t> </a:t>
            </a:r>
            <a:r>
              <a:rPr lang="cs-CZ" sz="4400" dirty="0" smtClean="0"/>
              <a:t>s tvrdým dřevem.</a:t>
            </a:r>
          </a:p>
          <a:p>
            <a:r>
              <a:rPr lang="cs-CZ" sz="4400" dirty="0" smtClean="0"/>
              <a:t>Listy jsou obvykle jednoduché laločnaté. </a:t>
            </a:r>
          </a:p>
          <a:p>
            <a:r>
              <a:rPr lang="cs-CZ" sz="4400" dirty="0" smtClean="0"/>
              <a:t>V chráněných územích nedaleko Nesovic roste dub pýřitý(šípák).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3181163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 mezi mladým a starým dubem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1988840"/>
            <a:ext cx="3008313" cy="46910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dirty="0" smtClean="0"/>
              <a:t>Mladý dub má kůru tmavošedou a hladkou, korunu řídkou. Starý dub má větve vodorovně rozloženy, kůra je tvrdá, hnědavě šedá s hlubokými rýhami</a:t>
            </a:r>
          </a:p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ZASQAA52\MC90024167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896" y="2285206"/>
            <a:ext cx="1826057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655486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 o listech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Mnohé duby podrží suché listy i přes zimu a opadávají teprve, když raší nové pupeny.</a:t>
            </a:r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19687" y="2315369"/>
            <a:ext cx="3095625" cy="3095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30254758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Plody-žaludy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Jakou zásluhu na šíření dubu má sojka?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1300" dirty="0" smtClean="0"/>
              <a:t>Přispívá k ekologické obnově lesa tím, že si zahrabává do zásoby na zimu žaludy, a protože je nenajde, na jaře žaludy většinou vyklíčí. </a:t>
            </a:r>
            <a:endParaRPr lang="cs-CZ" sz="1300" dirty="0"/>
          </a:p>
        </p:txBody>
      </p:sp>
      <p:pic>
        <p:nvPicPr>
          <p:cNvPr id="3074" name="Picture 2" descr="C:\Users\pc\AppData\Local\Microsoft\Windows\Temporary Internet Files\Content.IE5\IR3BFVTK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20888"/>
            <a:ext cx="1727703" cy="235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3312861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i="1" dirty="0" smtClean="0">
                <a:latin typeface="Calibri" pitchFamily="34" charset="0"/>
              </a:rPr>
              <a:t>[online]. </a:t>
            </a:r>
            <a:r>
              <a:rPr lang="cs-CZ" dirty="0" smtClean="0">
                <a:latin typeface="Calibri" pitchFamily="34" charset="0"/>
              </a:rPr>
              <a:t>[</a:t>
            </a:r>
            <a:r>
              <a:rPr lang="cs-CZ" dirty="0" smtClean="0">
                <a:latin typeface="Calibri" pitchFamily="34" charset="0"/>
              </a:rPr>
              <a:t>cit. </a:t>
            </a:r>
            <a:r>
              <a:rPr lang="cs-CZ" dirty="0" smtClean="0">
                <a:latin typeface="Calibri" pitchFamily="34" charset="0"/>
              </a:rPr>
              <a:t>2011-05-27]</a:t>
            </a:r>
            <a:r>
              <a:rPr lang="cs-CZ" i="1" dirty="0" smtClean="0">
                <a:latin typeface="Calibri" pitchFamily="34" charset="0"/>
              </a:rPr>
              <a:t> </a:t>
            </a:r>
            <a:r>
              <a:rPr lang="cs-CZ" i="1" dirty="0" smtClean="0">
                <a:latin typeface="Calibri" pitchFamily="34" charset="0"/>
              </a:rPr>
              <a:t>Dostupný z WWW: </a:t>
            </a:r>
            <a:r>
              <a:rPr lang="en-US" i="1" dirty="0" smtClean="0">
                <a:latin typeface="Calibri" pitchFamily="34" charset="0"/>
              </a:rPr>
              <a:t>&lt;</a:t>
            </a: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=dub#</a:t>
            </a:r>
            <a:r>
              <a:rPr lang="cs-CZ" dirty="0" err="1" smtClean="0"/>
              <a:t>ai</a:t>
            </a:r>
            <a:r>
              <a:rPr lang="cs-CZ" dirty="0" smtClean="0"/>
              <a:t>:MC900241677|</a:t>
            </a:r>
            <a:r>
              <a:rPr lang="en-US" dirty="0" smtClean="0"/>
              <a:t>&gt;.</a:t>
            </a:r>
          </a:p>
          <a:p>
            <a:r>
              <a:rPr lang="cs-CZ" i="1" dirty="0">
                <a:latin typeface="Calibri" pitchFamily="34" charset="0"/>
              </a:rPr>
              <a:t>[online]. </a:t>
            </a:r>
            <a:r>
              <a:rPr lang="cs-CZ" dirty="0">
                <a:latin typeface="Calibri" pitchFamily="34" charset="0"/>
              </a:rPr>
              <a:t>[cit. 2011-05-27]</a:t>
            </a:r>
            <a:r>
              <a:rPr lang="cs-CZ" i="1" dirty="0">
                <a:latin typeface="Calibri" pitchFamily="34" charset="0"/>
              </a:rPr>
              <a:t> Dostupný </a:t>
            </a:r>
            <a:r>
              <a:rPr lang="cs-CZ" i="1" dirty="0" smtClean="0">
                <a:latin typeface="Calibri" pitchFamily="34" charset="0"/>
              </a:rPr>
              <a:t>z WWW: </a:t>
            </a:r>
            <a:r>
              <a:rPr lang="en-US" i="1" dirty="0" smtClean="0">
                <a:latin typeface="Calibri" pitchFamily="34" charset="0"/>
              </a:rPr>
              <a:t>&lt;http://office.microsoft.com/cs-cz/images/results.aspx?qu=dub#ai:MP900449106|</a:t>
            </a:r>
            <a:r>
              <a:rPr lang="en-US" dirty="0" smtClean="0"/>
              <a:t>&gt;.</a:t>
            </a:r>
            <a:endParaRPr lang="cs-CZ" dirty="0" smtClean="0"/>
          </a:p>
          <a:p>
            <a:r>
              <a:rPr lang="cs-CZ" i="1" dirty="0">
                <a:latin typeface="Calibri" pitchFamily="34" charset="0"/>
              </a:rPr>
              <a:t>[online]. </a:t>
            </a:r>
            <a:r>
              <a:rPr lang="cs-CZ" dirty="0">
                <a:latin typeface="Calibri" pitchFamily="34" charset="0"/>
              </a:rPr>
              <a:t>[cit. 2011-05-27]</a:t>
            </a:r>
            <a:r>
              <a:rPr lang="cs-CZ" i="1" dirty="0">
                <a:latin typeface="Calibri" pitchFamily="34" charset="0"/>
              </a:rPr>
              <a:t> Dostupný </a:t>
            </a:r>
            <a:r>
              <a:rPr lang="cs-CZ" i="1" dirty="0" smtClean="0">
                <a:latin typeface="Calibri" pitchFamily="34" charset="0"/>
              </a:rPr>
              <a:t>z WWW: </a:t>
            </a:r>
            <a:r>
              <a:rPr lang="en-US" i="1" dirty="0" smtClean="0">
                <a:latin typeface="Calibri" pitchFamily="34" charset="0"/>
              </a:rPr>
              <a:t>&lt;http://office.microsoft.com/cs-cz/images/results.aspx?qu=dub#ai:MC900280903|</a:t>
            </a:r>
            <a:r>
              <a:rPr lang="en-US" dirty="0" smtClean="0"/>
              <a:t>&gt;.</a:t>
            </a:r>
            <a:endParaRPr lang="cs-CZ" dirty="0" smtClean="0"/>
          </a:p>
          <a:p>
            <a:endParaRPr lang="cs-CZ" dirty="0" smtClean="0"/>
          </a:p>
          <a:p>
            <a:endParaRPr lang="en-US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7843515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270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Soho</vt:lpstr>
      <vt:lpstr>1_Soho</vt:lpstr>
      <vt:lpstr>Ochrana přírody - Stromy</vt:lpstr>
      <vt:lpstr>anotace</vt:lpstr>
      <vt:lpstr>Dub </vt:lpstr>
      <vt:lpstr>Rozdíl mezi mladým a starým dubem</vt:lpstr>
      <vt:lpstr>Zajímavost o listech</vt:lpstr>
      <vt:lpstr>Plody-žaludy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Stromy chráněných území Malhotky, Hašky, Roviny</dc:title>
  <dc:creator>pc;jana</dc:creator>
  <cp:lastModifiedBy>sborovna</cp:lastModifiedBy>
  <cp:revision>20</cp:revision>
  <dcterms:created xsi:type="dcterms:W3CDTF">2011-06-22T13:00:15Z</dcterms:created>
  <dcterms:modified xsi:type="dcterms:W3CDTF">2013-01-17T05:24:35Z</dcterms:modified>
</cp:coreProperties>
</file>