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2" r:id="rId2"/>
    <p:sldId id="274" r:id="rId3"/>
    <p:sldId id="256" r:id="rId4"/>
    <p:sldId id="271" r:id="rId5"/>
    <p:sldId id="268" r:id="rId6"/>
    <p:sldId id="265" r:id="rId7"/>
    <p:sldId id="257" r:id="rId8"/>
    <p:sldId id="266" r:id="rId9"/>
    <p:sldId id="267" r:id="rId10"/>
    <p:sldId id="269" r:id="rId11"/>
    <p:sldId id="263" r:id="rId12"/>
    <p:sldId id="259" r:id="rId13"/>
    <p:sldId id="260" r:id="rId14"/>
    <p:sldId id="270" r:id="rId15"/>
    <p:sldId id="27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33" autoAdjust="0"/>
    <p:restoredTop sz="94574" autoAdjust="0"/>
  </p:normalViewPr>
  <p:slideViewPr>
    <p:cSldViewPr>
      <p:cViewPr>
        <p:scale>
          <a:sx n="79" d="100"/>
          <a:sy n="79" d="100"/>
        </p:scale>
        <p:origin x="-2544" y="-7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B34031F-D4B7-4E7D-B3F9-B940D76C46AB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504ACFD-7575-4B24-9E07-9E518473B6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Znak_Nesovice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342900" y="2204864"/>
            <a:ext cx="8458200" cy="122237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cs-CZ" sz="7200" dirty="0" err="1" smtClean="0"/>
              <a:t>nesovice</a:t>
            </a:r>
            <a:endParaRPr lang="cs-CZ" sz="7200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717032"/>
            <a:ext cx="8064500" cy="1990725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s-CZ" sz="1400" dirty="0" smtClean="0"/>
              <a:t>Základní škola a mateřská škola </a:t>
            </a:r>
            <a:r>
              <a:rPr lang="cs-CZ" sz="1400" dirty="0" err="1" smtClean="0"/>
              <a:t>Nesovice</a:t>
            </a:r>
            <a:r>
              <a:rPr lang="cs-CZ" sz="1400" dirty="0" smtClean="0"/>
              <a:t>, příspěvková organizace</a:t>
            </a:r>
            <a:r>
              <a:rPr lang="cs-CZ" sz="1400" smtClean="0"/>
              <a:t>; </a:t>
            </a:r>
            <a:r>
              <a:rPr lang="cs-CZ" sz="1400"/>
              <a:t>CZ.1.07/1.4.00/21.1167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smtClean="0"/>
              <a:t>III/2 </a:t>
            </a:r>
            <a:r>
              <a:rPr lang="cs-CZ" sz="1400" dirty="0" smtClean="0"/>
              <a:t>Inovace a zkvalitnění výuky prostřednictvím ICT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VY_32_INOVACE_06_Nesovice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Základní informace o obci Nesovice.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Mgr. Andrea Kupková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800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548680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72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se seznámí se svojí obcí.</a:t>
            </a:r>
          </a:p>
          <a:p>
            <a:r>
              <a:rPr lang="cs-CZ" dirty="0" smtClean="0"/>
              <a:t>Řeknou zajímavé informace o své obci.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Předmět: Vlastivěda</a:t>
            </a:r>
          </a:p>
          <a:p>
            <a:pPr marL="0" indent="0">
              <a:buNone/>
            </a:pPr>
            <a:r>
              <a:rPr lang="cs-CZ" dirty="0" smtClean="0"/>
              <a:t>Ročník: 4</a:t>
            </a:r>
          </a:p>
          <a:p>
            <a:pPr marL="0" indent="0">
              <a:buNone/>
            </a:pPr>
            <a:r>
              <a:rPr lang="cs-CZ" dirty="0" smtClean="0"/>
              <a:t>Vzdělávací oblast: Člověk a jeho svět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9942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ndrea\Pictures\olymp\P4170208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7568" b="7568"/>
          <a:stretch>
            <a:fillRect/>
          </a:stretch>
        </p:blipFill>
        <p:spPr bwMode="auto">
          <a:xfrm>
            <a:off x="3182232" y="616634"/>
            <a:ext cx="5352168" cy="3892486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81000" y="4993760"/>
            <a:ext cx="6567264" cy="1243552"/>
          </a:xfrm>
        </p:spPr>
        <p:txBody>
          <a:bodyPr>
            <a:noAutofit/>
          </a:bodyPr>
          <a:lstStyle/>
          <a:p>
            <a:r>
              <a:rPr lang="cs-CZ" sz="7200" dirty="0" smtClean="0"/>
              <a:t>NESOVICE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type="body" sz="half" idx="2"/>
          </p:nvPr>
        </p:nvSpPr>
        <p:spPr>
          <a:xfrm>
            <a:off x="381000" y="4653136"/>
            <a:ext cx="7359352" cy="1648432"/>
          </a:xfrm>
        </p:spPr>
        <p:txBody>
          <a:bodyPr>
            <a:normAutofit/>
          </a:bodyPr>
          <a:lstStyle/>
          <a:p>
            <a:endParaRPr lang="cs-CZ" sz="3600" b="1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596064" cy="488337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Středně velká obec na </a:t>
            </a:r>
            <a:r>
              <a:rPr lang="cs-CZ" sz="4000" dirty="0" err="1" smtClean="0"/>
              <a:t>Vyškovsku</a:t>
            </a:r>
            <a:r>
              <a:rPr lang="cs-CZ" sz="4000" b="1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4000" b="1" dirty="0" smtClean="0"/>
              <a:t>240 m.</a:t>
            </a:r>
            <a:r>
              <a:rPr lang="cs-CZ" sz="4000" b="1" dirty="0" err="1" smtClean="0"/>
              <a:t>n.m</a:t>
            </a:r>
            <a:r>
              <a:rPr lang="cs-CZ" sz="4000" b="1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Leží mezi Brnem a Uherským Hradištěm.</a:t>
            </a:r>
          </a:p>
          <a:p>
            <a:pPr>
              <a:buFont typeface="Wingdings" pitchFamily="2" charset="2"/>
              <a:buChar char="Ø"/>
            </a:pPr>
            <a:r>
              <a:rPr lang="cs-CZ" sz="4000" b="1" dirty="0" smtClean="0"/>
              <a:t>1170 obyvatel.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Počet domů </a:t>
            </a:r>
            <a:r>
              <a:rPr lang="cs-CZ" sz="4000" b="1" dirty="0" smtClean="0"/>
              <a:t>450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Rozloha </a:t>
            </a:r>
            <a:r>
              <a:rPr lang="cs-CZ" sz="4000" b="1" dirty="0" smtClean="0"/>
              <a:t>1028ha</a:t>
            </a:r>
          </a:p>
          <a:p>
            <a:pPr>
              <a:buNone/>
            </a:pPr>
            <a:endParaRPr lang="cs-CZ" sz="40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4994275"/>
            <a:ext cx="5867400" cy="522288"/>
          </a:xfrm>
        </p:spPr>
        <p:txBody>
          <a:bodyPr>
            <a:noAutofit/>
          </a:bodyPr>
          <a:lstStyle/>
          <a:p>
            <a:r>
              <a:rPr lang="cs-CZ" sz="4800" dirty="0" smtClean="0"/>
              <a:t>    ZNAK OBCE</a:t>
            </a:r>
            <a:endParaRPr lang="cs-CZ" sz="4800" dirty="0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3825218" y="260648"/>
          <a:ext cx="4851238" cy="4680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Acrobat Document" r:id="rId3" imgW="1081923" imgH="1043887" progId="AcroExch.Document.7">
                  <p:embed/>
                </p:oleObj>
              </mc:Choice>
              <mc:Fallback>
                <p:oleObj name="Acrobat Document" r:id="rId3" imgW="1081923" imgH="1043887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218" y="260648"/>
                        <a:ext cx="4851238" cy="46805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51520" y="5157192"/>
            <a:ext cx="8663880" cy="1135658"/>
          </a:xfrm>
        </p:spPr>
        <p:txBody>
          <a:bodyPr>
            <a:noAutofit/>
          </a:bodyPr>
          <a:lstStyle/>
          <a:p>
            <a:r>
              <a:rPr lang="cs-CZ" sz="5400" dirty="0" smtClean="0"/>
              <a:t>Části obce</a:t>
            </a:r>
            <a:endParaRPr lang="cs-CZ" sz="54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4400" dirty="0" err="1" smtClean="0"/>
              <a:t>Letošov</a:t>
            </a:r>
            <a:endParaRPr lang="cs-CZ" sz="4400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cs-CZ" sz="4400" dirty="0" err="1" smtClean="0"/>
              <a:t>nesovice</a:t>
            </a:r>
            <a:endParaRPr lang="cs-CZ" sz="4400" dirty="0"/>
          </a:p>
        </p:txBody>
      </p:sp>
      <p:pic>
        <p:nvPicPr>
          <p:cNvPr id="1026" name="Picture 2" descr="C:\Users\Andrea\Pictures\olymp\P423026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1677789"/>
            <a:ext cx="4291012" cy="3218259"/>
          </a:xfrm>
          <a:prstGeom prst="rect">
            <a:avLst/>
          </a:prstGeom>
          <a:noFill/>
        </p:spPr>
      </p:pic>
      <p:pic>
        <p:nvPicPr>
          <p:cNvPr id="1027" name="Picture 3" descr="C:\Users\Andrea\Pictures\olymp\P423025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78384"/>
            <a:ext cx="4289425" cy="3217069"/>
          </a:xfrm>
          <a:prstGeom prst="rect">
            <a:avLst/>
          </a:prstGeo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59688" cy="595536"/>
          </a:xfrm>
        </p:spPr>
        <p:txBody>
          <a:bodyPr>
            <a:normAutofit fontScale="90000"/>
          </a:bodyPr>
          <a:lstStyle/>
          <a:p>
            <a:r>
              <a:rPr lang="cs-CZ" sz="6600" dirty="0" smtClean="0"/>
              <a:t>Z historie obce</a:t>
            </a:r>
            <a:endParaRPr lang="cs-CZ" sz="6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1484784"/>
            <a:ext cx="8668072" cy="4968552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7000" dirty="0" smtClean="0"/>
              <a:t>Obec </a:t>
            </a:r>
            <a:r>
              <a:rPr lang="cs-CZ" sz="7000" dirty="0" err="1"/>
              <a:t>Nesovice</a:t>
            </a:r>
            <a:r>
              <a:rPr lang="cs-CZ" sz="7000" dirty="0"/>
              <a:t> se </a:t>
            </a:r>
            <a:r>
              <a:rPr lang="cs-CZ" sz="7000" dirty="0" smtClean="0"/>
              <a:t>připomíná poprvé </a:t>
            </a:r>
            <a:r>
              <a:rPr lang="cs-CZ" sz="7000" b="1" dirty="0" smtClean="0"/>
              <a:t>r.1131</a:t>
            </a:r>
            <a:r>
              <a:rPr lang="cs-CZ" sz="7000" dirty="0" smtClean="0"/>
              <a:t>, prokazatelněji  r.1365.</a:t>
            </a:r>
          </a:p>
          <a:p>
            <a:pPr>
              <a:buFont typeface="Wingdings" pitchFamily="2" charset="2"/>
              <a:buChar char="Ø"/>
            </a:pPr>
            <a:r>
              <a:rPr lang="cs-CZ" sz="7000" dirty="0" smtClean="0"/>
              <a:t>Původně stávala na močálovité půdě osada </a:t>
            </a:r>
            <a:r>
              <a:rPr lang="cs-CZ" sz="7000" dirty="0" err="1" smtClean="0"/>
              <a:t>Neslinky</a:t>
            </a:r>
            <a:r>
              <a:rPr lang="cs-CZ" sz="7000" dirty="0" smtClean="0"/>
              <a:t>, která zanikla a na ní povstala ves </a:t>
            </a:r>
            <a:r>
              <a:rPr lang="cs-CZ" sz="7000" dirty="0" err="1" smtClean="0"/>
              <a:t>Přenosovice</a:t>
            </a:r>
            <a:r>
              <a:rPr lang="cs-CZ" sz="7000" dirty="0" smtClean="0"/>
              <a:t>, nynější </a:t>
            </a:r>
            <a:r>
              <a:rPr lang="cs-CZ" sz="7000" dirty="0" err="1" smtClean="0"/>
              <a:t>Nesovice</a:t>
            </a:r>
            <a:r>
              <a:rPr lang="cs-CZ" sz="7000" dirty="0" smtClean="0"/>
              <a:t>. </a:t>
            </a:r>
            <a:br>
              <a:rPr lang="cs-CZ" sz="7000" dirty="0" smtClean="0"/>
            </a:br>
            <a:endParaRPr lang="cs-CZ" sz="70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188640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4000" dirty="0" smtClean="0"/>
          </a:p>
          <a:p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4294967295"/>
          </p:nvPr>
        </p:nvSpPr>
        <p:spPr>
          <a:xfrm>
            <a:off x="395536" y="548680"/>
            <a:ext cx="8496944" cy="553144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V roce 1557 získal ves Záviš z </a:t>
            </a:r>
            <a:r>
              <a:rPr lang="cs-CZ" sz="4000" dirty="0" err="1" smtClean="0"/>
              <a:t>Víckova</a:t>
            </a:r>
            <a:r>
              <a:rPr lang="cs-CZ" sz="4000" dirty="0" smtClean="0"/>
              <a:t> a přikoupil k ní sousední ves </a:t>
            </a:r>
            <a:r>
              <a:rPr lang="cs-CZ" sz="4000" dirty="0" err="1" smtClean="0"/>
              <a:t>Dobročkovice</a:t>
            </a:r>
            <a:endParaRPr lang="cs-CZ" sz="4000" dirty="0" smtClean="0"/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V letech 1561-1571 vystavěl mezi oběma vesnicemi sídlo zvané Nový Zámek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 založení zámku vznikla i stejnojmenná osada Nové Zámky</a:t>
            </a:r>
            <a:endParaRPr lang="cs-CZ" sz="40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842248" cy="965792"/>
          </a:xfrm>
        </p:spPr>
        <p:txBody>
          <a:bodyPr>
            <a:normAutofit/>
          </a:bodyPr>
          <a:lstStyle/>
          <a:p>
            <a:r>
              <a:rPr lang="cs-CZ" sz="4400" dirty="0" err="1" smtClean="0"/>
              <a:t>Nesovický</a:t>
            </a:r>
            <a:r>
              <a:rPr lang="cs-CZ" sz="4400" dirty="0" smtClean="0"/>
              <a:t> zámek nové zámky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268760"/>
            <a:ext cx="4932040" cy="583264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900" dirty="0" smtClean="0"/>
              <a:t>Zámek z roku 1561</a:t>
            </a:r>
          </a:p>
          <a:p>
            <a:pPr>
              <a:buFont typeface="Wingdings" pitchFamily="2" charset="2"/>
              <a:buChar char="Ø"/>
            </a:pPr>
            <a:r>
              <a:rPr lang="cs-CZ" sz="3900" dirty="0" smtClean="0"/>
              <a:t>Renesanční stavba</a:t>
            </a:r>
          </a:p>
          <a:p>
            <a:pPr>
              <a:buFont typeface="Wingdings" pitchFamily="2" charset="2"/>
              <a:buChar char="Ø"/>
            </a:pPr>
            <a:r>
              <a:rPr lang="cs-CZ" sz="3900" dirty="0" smtClean="0"/>
              <a:t>Zachována jen severní a východní část</a:t>
            </a:r>
          </a:p>
          <a:p>
            <a:pPr>
              <a:buFont typeface="Wingdings" pitchFamily="2" charset="2"/>
              <a:buChar char="Ø"/>
            </a:pPr>
            <a:r>
              <a:rPr lang="cs-CZ" sz="3900" dirty="0" smtClean="0"/>
              <a:t>V současnosti je v soukromých rukou</a:t>
            </a:r>
          </a:p>
          <a:p>
            <a:endParaRPr lang="cs-CZ" sz="3200" dirty="0"/>
          </a:p>
        </p:txBody>
      </p:sp>
      <p:pic>
        <p:nvPicPr>
          <p:cNvPr id="4098" name="Picture 2" descr="C:\Users\Andrea\Pictures\olymp\P417019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4861" y="2060848"/>
            <a:ext cx="4136737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ZÁKLADNÍ ŠKOLA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340768"/>
            <a:ext cx="4608512" cy="551723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dirty="0" smtClean="0"/>
              <a:t>Po vydání zákona o povinné školní docházce vzniká škola v </a:t>
            </a:r>
            <a:r>
              <a:rPr lang="cs-CZ" sz="3200" dirty="0" err="1" smtClean="0"/>
              <a:t>Nesovicích</a:t>
            </a:r>
            <a:endParaRPr lang="cs-CZ" sz="3200" dirty="0" smtClean="0"/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Stavba netrvala ani rok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Dokončena v červenci roku 1909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Vyučovalo se ve dvou třídách se 141 žáky</a:t>
            </a:r>
            <a:endParaRPr lang="cs-CZ" sz="3200" dirty="0"/>
          </a:p>
        </p:txBody>
      </p:sp>
      <p:pic>
        <p:nvPicPr>
          <p:cNvPr id="22529" name="Picture 1" descr="C:\Users\Andrea\Desktop\škola-fot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916832"/>
            <a:ext cx="4224469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260648"/>
            <a:ext cx="8842248" cy="1037800"/>
          </a:xfrm>
        </p:spPr>
        <p:txBody>
          <a:bodyPr>
            <a:normAutofit fontScale="90000"/>
          </a:bodyPr>
          <a:lstStyle/>
          <a:p>
            <a:r>
              <a:rPr lang="cs-CZ" sz="6600" dirty="0" smtClean="0"/>
              <a:t>Pamětihodnosti</a:t>
            </a:r>
            <a:endParaRPr lang="cs-CZ" sz="6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627240" cy="4925144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3200" dirty="0" smtClean="0"/>
              <a:t>Kaple svatého Jana Nepomuckého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Socha svatého Jana Nepomuckého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Věnováno památce P. Pavla Součka, svého rodáka a spolubudovatele kaple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Andrea\Pictures\olymp\P41702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0" y="1600200"/>
            <a:ext cx="3484190" cy="4645586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842248" cy="595536"/>
          </a:xfrm>
        </p:spPr>
        <p:txBody>
          <a:bodyPr>
            <a:normAutofit fontScale="90000"/>
          </a:bodyPr>
          <a:lstStyle/>
          <a:p>
            <a:r>
              <a:rPr lang="cs-CZ" sz="6600" dirty="0" err="1" smtClean="0"/>
              <a:t>Litava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5122912" cy="4896544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dirty="0" smtClean="0"/>
              <a:t>moravská řeka protékající </a:t>
            </a:r>
            <a:r>
              <a:rPr lang="cs-CZ" sz="3200" dirty="0" err="1" smtClean="0"/>
              <a:t>Nesovicemi</a:t>
            </a:r>
            <a:endParaRPr lang="cs-CZ" sz="3200" dirty="0" smtClean="0"/>
          </a:p>
          <a:p>
            <a:pPr>
              <a:buFont typeface="Wingdings" pitchFamily="2" charset="2"/>
              <a:buChar char="Ø"/>
            </a:pPr>
            <a:r>
              <a:rPr lang="cs-CZ" sz="3200" dirty="0" err="1" smtClean="0"/>
              <a:t>levovostranný</a:t>
            </a:r>
            <a:r>
              <a:rPr lang="cs-CZ" sz="3200" dirty="0" smtClean="0"/>
              <a:t> </a:t>
            </a:r>
            <a:r>
              <a:rPr lang="cs-CZ" sz="3200" dirty="0"/>
              <a:t>přítok </a:t>
            </a:r>
            <a:r>
              <a:rPr lang="cs-CZ" sz="3200" dirty="0" smtClean="0"/>
              <a:t>Svratky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měří </a:t>
            </a:r>
            <a:r>
              <a:rPr lang="cs-CZ" sz="3200" dirty="0"/>
              <a:t>58,3 </a:t>
            </a:r>
            <a:r>
              <a:rPr lang="cs-CZ" sz="3200" dirty="0" smtClean="0"/>
              <a:t>km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pramení </a:t>
            </a:r>
            <a:r>
              <a:rPr lang="cs-CZ" sz="3200" dirty="0"/>
              <a:t>v pohoří Chřiby pod nejvyšší horou </a:t>
            </a:r>
            <a:r>
              <a:rPr lang="cs-CZ" sz="3200" dirty="0" smtClean="0"/>
              <a:t>BRDO</a:t>
            </a:r>
          </a:p>
          <a:p>
            <a:endParaRPr lang="cs-CZ" sz="3600" dirty="0"/>
          </a:p>
        </p:txBody>
      </p:sp>
      <p:pic>
        <p:nvPicPr>
          <p:cNvPr id="2050" name="Picture 2" descr="C:\Users\Andrea\Pictures\olymp\P416016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44979" y="2564904"/>
            <a:ext cx="3552395" cy="2664296"/>
          </a:xfrm>
          <a:prstGeom prst="rect">
            <a:avLst/>
          </a:prstGeo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839200" cy="667544"/>
          </a:xfrm>
        </p:spPr>
        <p:txBody>
          <a:bodyPr>
            <a:noAutofit/>
          </a:bodyPr>
          <a:lstStyle/>
          <a:p>
            <a:r>
              <a:rPr lang="cs-CZ" sz="4400" dirty="0" smtClean="0"/>
              <a:t>SOUTOK LITAVY S HVĚZDLIČKOU</a:t>
            </a:r>
            <a:endParaRPr lang="cs-CZ" sz="4400" dirty="0"/>
          </a:p>
        </p:txBody>
      </p:sp>
      <p:pic>
        <p:nvPicPr>
          <p:cNvPr id="5122" name="Picture 2" descr="C:\Users\Andrea\Pictures\olymp\P41601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idx="1"/>
          </p:nvPr>
        </p:nvSpPr>
        <p:spPr>
          <a:xfrm>
            <a:off x="251520" y="404664"/>
            <a:ext cx="4320480" cy="90184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1. Vybarvi znak obce </a:t>
            </a:r>
            <a:r>
              <a:rPr lang="cs-CZ" sz="2000" dirty="0" err="1" smtClean="0"/>
              <a:t>Nesovice</a:t>
            </a:r>
            <a:endParaRPr lang="cs-CZ" sz="2000" dirty="0"/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half" idx="3"/>
          </p:nvPr>
        </p:nvSpPr>
        <p:spPr>
          <a:xfrm>
            <a:off x="4645025" y="404664"/>
            <a:ext cx="4498975" cy="901848"/>
          </a:xfrm>
        </p:spPr>
        <p:txBody>
          <a:bodyPr>
            <a:noAutofit/>
          </a:bodyPr>
          <a:lstStyle/>
          <a:p>
            <a:r>
              <a:rPr lang="cs-CZ" sz="2000" dirty="0" smtClean="0"/>
              <a:t>2. Zkus vymyslet erb  </a:t>
            </a:r>
            <a:r>
              <a:rPr lang="cs-CZ" sz="2000" dirty="0" err="1" smtClean="0"/>
              <a:t>nesovického</a:t>
            </a:r>
            <a:r>
              <a:rPr lang="cs-CZ" sz="2000" dirty="0" smtClean="0"/>
              <a:t> zámku</a:t>
            </a:r>
            <a:endParaRPr lang="cs-CZ" sz="20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16" name="Zástupný symbol pro obsah 1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395536" y="1412776"/>
          <a:ext cx="4176464" cy="40294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Acrobat Document" r:id="rId3" imgW="1081923" imgH="1043887" progId="AcroExch.Document.7">
                  <p:embed/>
                </p:oleObj>
              </mc:Choice>
              <mc:Fallback>
                <p:oleObj name="Acrobat Document" r:id="rId3" imgW="1081923" imgH="1043887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412776"/>
                        <a:ext cx="4176464" cy="40294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i="1" smtClean="0"/>
              <a:t>[online].</a:t>
            </a:r>
            <a:r>
              <a:rPr lang="cs-CZ" sz="1400" smtClean="0"/>
              <a:t> </a:t>
            </a:r>
            <a:r>
              <a:rPr lang="cs-CZ" sz="1400" dirty="0" smtClean="0"/>
              <a:t>[</a:t>
            </a:r>
            <a:r>
              <a:rPr lang="cs-CZ" sz="1400" dirty="0" smtClean="0"/>
              <a:t>cit. 2011-04-29</a:t>
            </a:r>
            <a:r>
              <a:rPr lang="cs-CZ" sz="1400" dirty="0"/>
              <a:t>] Dostupný z WWW: </a:t>
            </a:r>
            <a:r>
              <a:rPr lang="cs-CZ" sz="1400" dirty="0" smtClean="0"/>
              <a:t>&lt;</a:t>
            </a:r>
            <a:r>
              <a:rPr lang="cs-CZ" sz="1400" dirty="0" smtClean="0">
                <a:hlinkClick r:id="rId2"/>
              </a:rPr>
              <a:t>http</a:t>
            </a:r>
            <a:r>
              <a:rPr lang="cs-CZ" sz="1400" dirty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cs.wikipedia.org/wiki/</a:t>
            </a:r>
            <a:r>
              <a:rPr lang="cs-CZ" sz="1400" dirty="0" err="1" smtClean="0">
                <a:hlinkClick r:id="rId2"/>
              </a:rPr>
              <a:t>Soubor:Znak_Nesovice.jpg</a:t>
            </a:r>
            <a:r>
              <a:rPr lang="cs-CZ" sz="1400" dirty="0" smtClean="0"/>
              <a:t>&gt;</a:t>
            </a:r>
          </a:p>
          <a:p>
            <a:r>
              <a:rPr lang="cs-CZ" sz="1400" dirty="0" smtClean="0"/>
              <a:t>Fotografie: archiv autora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617252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505</TotalTime>
  <Words>288</Words>
  <Application>Microsoft Office PowerPoint</Application>
  <PresentationFormat>Předvádění na obrazovce (4:3)</PresentationFormat>
  <Paragraphs>59</Paragraphs>
  <Slides>15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Cesta</vt:lpstr>
      <vt:lpstr>Acrobat Document</vt:lpstr>
      <vt:lpstr>nesovice</vt:lpstr>
      <vt:lpstr>Anotace</vt:lpstr>
      <vt:lpstr>NESOVICE</vt:lpstr>
      <vt:lpstr>Prezentace aplikace PowerPoint</vt:lpstr>
      <vt:lpstr>    ZNAK OBCE</vt:lpstr>
      <vt:lpstr>Části obce</vt:lpstr>
      <vt:lpstr>Z historie obce</vt:lpstr>
      <vt:lpstr>Prezentace aplikace PowerPoint</vt:lpstr>
      <vt:lpstr>Nesovický zámek nové zámky</vt:lpstr>
      <vt:lpstr>ZÁKLADNÍ ŠKOLA</vt:lpstr>
      <vt:lpstr>Pamětihodnosti</vt:lpstr>
      <vt:lpstr>Litava</vt:lpstr>
      <vt:lpstr>SOUTOK LITAVY S HVĚZDLIČKOU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Nesovice</dc:title>
  <dc:creator>Andrea</dc:creator>
  <cp:lastModifiedBy>sborovna</cp:lastModifiedBy>
  <cp:revision>59</cp:revision>
  <dcterms:created xsi:type="dcterms:W3CDTF">2011-04-15T19:26:04Z</dcterms:created>
  <dcterms:modified xsi:type="dcterms:W3CDTF">2013-01-17T05:25:30Z</dcterms:modified>
</cp:coreProperties>
</file>