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CC00"/>
    <a:srgbClr val="00FF00"/>
    <a:srgbClr val="996633"/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70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AF732-F7B3-465A-B217-144FB3EF9A3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15F1E-C3B0-45B8-89BF-D97A8D121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32291-ED89-4277-86F9-E29CB9DF82BB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63E44-ABCC-4B83-A4B6-778A33A263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CB623-EC21-4059-A8B9-3565746005A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1E344-B167-4535-8A1E-9A525E7FF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C6D18-A2C0-4135-8272-B1CE25A971D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EC1EB-62F8-4945-98B4-74F0C77FFB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AE58F-6685-4724-9705-D9E8AFFB4B34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B9AB1-19B3-4D2D-A381-60F08D2CC3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7528C-3BCF-4EFE-A80D-7E4B8530739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2BBAC-C788-45C5-8458-C97006EC1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E5074-B0AC-4626-8E13-E7BC3A81A52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3B1D4-646E-4465-A60F-419807ADE0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1B0A11-3450-4992-8C2E-DAF6883B9ED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44CCD-F9C3-4549-9134-B5A5D5BEA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27BEB-F297-4DB1-9F31-79E55A2262D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622A2-90E5-444E-A959-1C4E51C32D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4D59E-6548-4ABB-9E06-65FC240BDEBB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53A53-B302-42B7-B0F0-66A4ABF2D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5B7E1-3434-4CE7-96E3-A0718A65E0E6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757BE-C819-4365-B969-87E848CAF3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8809A-D725-46BE-91A1-449879043BE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FCB32-31AD-40A1-BDF5-F5A3AA4EA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2E85B-CA9E-41FA-9483-73EAEB73C3E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B2F50-6DB4-4763-BDF7-695A40BA3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F6418-FBD6-4026-A8D3-217FF62A0EC9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CD71D-2CE7-4336-B460-AE9396F28A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0906D0-CA55-4DCD-BBFF-402334C6D5C3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A3AD4A-724D-4D78-9C8D-2FB8EA11E7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Historie Nesovic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Nesovice, příspěvková organizace; </a:t>
            </a:r>
            <a:endParaRPr lang="cs-CZ" sz="2000" dirty="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2000" dirty="0"/>
              <a:t>CZ.1.07/1.4.00/21.1167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III/2 Inovace a zkvalitnění výuky prostřednictvím ICT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VY_32_INOVACE_12 _Historie Nesovic.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Nesovice v historii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Autor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Daniela Zezulová</a:t>
            </a:r>
          </a:p>
          <a:p>
            <a:pPr eaLnBrk="1" hangingPunct="1"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Seznámení s nejstarší historii obce Nesovice, Letošov a Nové Zámky </a:t>
            </a:r>
          </a:p>
          <a:p>
            <a:r>
              <a:rPr lang="cs-CZ" smtClean="0"/>
              <a:t>Pro žáky 4. třídy</a:t>
            </a:r>
          </a:p>
          <a:p>
            <a:r>
              <a:rPr lang="cs-CZ" smtClean="0"/>
              <a:t>Člověk a jeho svět</a:t>
            </a:r>
          </a:p>
          <a:p>
            <a:r>
              <a:rPr lang="cs-CZ" smtClean="0"/>
              <a:t>Vlastivěda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Nejstarší historie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 smtClean="0">
                <a:latin typeface="Arial" charset="0"/>
              </a:rPr>
              <a:t>První písemná zmínka o obci </a:t>
            </a:r>
            <a:r>
              <a:rPr lang="cs-CZ" sz="2400" dirty="0" err="1" smtClean="0">
                <a:latin typeface="Arial" charset="0"/>
              </a:rPr>
              <a:t>Nesovice</a:t>
            </a:r>
            <a:r>
              <a:rPr lang="cs-CZ" sz="2400" dirty="0" smtClean="0">
                <a:latin typeface="Arial" charset="0"/>
              </a:rPr>
              <a:t> je                     z </a:t>
            </a:r>
            <a:r>
              <a:rPr lang="cs-CZ" sz="2400" dirty="0" smtClean="0">
                <a:latin typeface="Arial" charset="0"/>
              </a:rPr>
              <a:t>roku </a:t>
            </a:r>
            <a:r>
              <a:rPr lang="cs-CZ" sz="2400" b="1" dirty="0" smtClean="0">
                <a:latin typeface="Arial" charset="0"/>
              </a:rPr>
              <a:t>1141</a:t>
            </a:r>
            <a:r>
              <a:rPr lang="cs-CZ" sz="2400" dirty="0" smtClean="0">
                <a:latin typeface="Arial" charset="0"/>
              </a:rPr>
              <a:t>.</a:t>
            </a:r>
          </a:p>
          <a:p>
            <a:r>
              <a:rPr lang="cs-CZ" sz="2400" dirty="0" smtClean="0">
                <a:latin typeface="Arial" charset="0"/>
              </a:rPr>
              <a:t>Více prokazatelnější z roku </a:t>
            </a:r>
            <a:r>
              <a:rPr lang="cs-CZ" sz="2400" b="1" dirty="0" smtClean="0">
                <a:latin typeface="Arial" charset="0"/>
              </a:rPr>
              <a:t>1365</a:t>
            </a:r>
          </a:p>
          <a:p>
            <a:r>
              <a:rPr lang="cs-CZ" sz="2400" dirty="0" smtClean="0">
                <a:latin typeface="Arial" charset="0"/>
              </a:rPr>
              <a:t>Obec tvořily domy kolem návsi a V Koutě.</a:t>
            </a:r>
          </a:p>
          <a:p>
            <a:r>
              <a:rPr lang="cs-CZ" sz="2400" dirty="0" smtClean="0">
                <a:latin typeface="Arial" charset="0"/>
              </a:rPr>
              <a:t>Počet obyvatel v roce 1588 byl 180 a počet stavení 32.</a:t>
            </a:r>
          </a:p>
        </p:txBody>
      </p:sp>
      <p:pic>
        <p:nvPicPr>
          <p:cNvPr id="4100" name="Picture 6" descr="P107083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628775"/>
            <a:ext cx="3197225" cy="426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Páni z Nesovic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Nesovice vlastnil Ježek Klüsche.</a:t>
            </a:r>
          </a:p>
          <a:p>
            <a:pPr>
              <a:lnSpc>
                <a:spcPct val="90000"/>
              </a:lnSpc>
            </a:pPr>
            <a:endParaRPr lang="cs-CZ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V 15. století byly prodány rytířům ze Zástřizl</a:t>
            </a:r>
          </a:p>
          <a:p>
            <a:pPr>
              <a:lnSpc>
                <a:spcPct val="90000"/>
              </a:lnSpc>
            </a:pPr>
            <a:endParaRPr lang="cs-CZ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V polovině 16. století prodány Záviši z Víckova, který začal stavět zámek</a:t>
            </a:r>
          </a:p>
          <a:p>
            <a:pPr>
              <a:lnSpc>
                <a:spcPct val="90000"/>
              </a:lnSpc>
            </a:pPr>
            <a:r>
              <a:rPr lang="cs-CZ" smtClean="0">
                <a:latin typeface="Arial" charset="0"/>
              </a:rPr>
              <a:t>V roce 1850 byl zvolen první starosta obce Nesovic pan Florián Pilát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Zámek </a:t>
            </a:r>
          </a:p>
        </p:txBody>
      </p:sp>
      <p:sp>
        <p:nvSpPr>
          <p:cNvPr id="6147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000" dirty="0" smtClean="0">
                <a:latin typeface="Arial" charset="0"/>
              </a:rPr>
              <a:t>Nad řekou </a:t>
            </a:r>
            <a:r>
              <a:rPr lang="cs-CZ" sz="2000" dirty="0" err="1" smtClean="0">
                <a:latin typeface="Arial" charset="0"/>
              </a:rPr>
              <a:t>Litavou</a:t>
            </a:r>
            <a:r>
              <a:rPr lang="cs-CZ" sz="2000" dirty="0" smtClean="0">
                <a:latin typeface="Arial" charset="0"/>
              </a:rPr>
              <a:t> a </a:t>
            </a:r>
            <a:r>
              <a:rPr lang="cs-CZ" sz="2000" dirty="0" err="1" smtClean="0">
                <a:latin typeface="Arial" charset="0"/>
              </a:rPr>
              <a:t>Kýnickým</a:t>
            </a:r>
            <a:r>
              <a:rPr lang="cs-CZ" sz="2000" dirty="0" smtClean="0">
                <a:latin typeface="Arial" charset="0"/>
              </a:rPr>
              <a:t> rybníkem začal Záviš v roce </a:t>
            </a:r>
            <a:r>
              <a:rPr lang="cs-CZ" sz="2000" dirty="0" smtClean="0">
                <a:latin typeface="Arial" charset="0"/>
              </a:rPr>
              <a:t>1561 stavět </a:t>
            </a:r>
            <a:r>
              <a:rPr lang="cs-CZ" sz="2000" dirty="0" smtClean="0">
                <a:latin typeface="Arial" charset="0"/>
              </a:rPr>
              <a:t>zámek.</a:t>
            </a:r>
          </a:p>
          <a:p>
            <a:pPr>
              <a:lnSpc>
                <a:spcPct val="90000"/>
              </a:lnSpc>
            </a:pPr>
            <a:r>
              <a:rPr lang="cs-CZ" sz="2000" dirty="0" smtClean="0">
                <a:latin typeface="Arial" charset="0"/>
              </a:rPr>
              <a:t>Je stavěn podle neznámého italského stavitele. Nikdy nebyl dokončen.</a:t>
            </a:r>
          </a:p>
          <a:p>
            <a:pPr>
              <a:lnSpc>
                <a:spcPct val="90000"/>
              </a:lnSpc>
            </a:pPr>
            <a:r>
              <a:rPr lang="cs-CZ" sz="2000" dirty="0" smtClean="0">
                <a:latin typeface="Arial" charset="0"/>
              </a:rPr>
              <a:t>Záviš   umírá 1569 a nikdo z dědiců nemá peníze na dokončení stavby.</a:t>
            </a:r>
          </a:p>
          <a:p>
            <a:pPr>
              <a:lnSpc>
                <a:spcPct val="90000"/>
              </a:lnSpc>
            </a:pPr>
            <a:r>
              <a:rPr lang="cs-CZ" sz="2000" dirty="0" smtClean="0">
                <a:latin typeface="Arial" charset="0"/>
              </a:rPr>
              <a:t>Jsou jen dvě křídla (severní a východní) ze </a:t>
            </a:r>
            <a:r>
              <a:rPr lang="cs-CZ" sz="2000" dirty="0" smtClean="0">
                <a:latin typeface="Arial" charset="0"/>
              </a:rPr>
              <a:t>zamýšleného </a:t>
            </a:r>
            <a:r>
              <a:rPr lang="cs-CZ" sz="2000" dirty="0" smtClean="0">
                <a:latin typeface="Arial" charset="0"/>
              </a:rPr>
              <a:t>čtyřkřídlého objektu.</a:t>
            </a:r>
          </a:p>
        </p:txBody>
      </p:sp>
      <p:pic>
        <p:nvPicPr>
          <p:cNvPr id="6148" name="Picture 6" descr="P107089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2349500"/>
            <a:ext cx="3354387" cy="251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Nové Zámky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>
                <a:latin typeface="Arial" charset="0"/>
              </a:rPr>
              <a:t>Pod zámkem byl vystavěn dvůr s hospodářskými budovami, chmelnicemi a pivovarem.</a:t>
            </a:r>
          </a:p>
          <a:p>
            <a:pPr>
              <a:lnSpc>
                <a:spcPct val="90000"/>
              </a:lnSpc>
            </a:pPr>
            <a:r>
              <a:rPr lang="cs-CZ" sz="2800" smtClean="0">
                <a:latin typeface="Arial" charset="0"/>
              </a:rPr>
              <a:t>V roce 1715 byla postavena socha Jana Nepomuckého na hrázi rybníka. Kde stojí dosud.</a:t>
            </a:r>
          </a:p>
        </p:txBody>
      </p:sp>
      <p:pic>
        <p:nvPicPr>
          <p:cNvPr id="7172" name="Picture 6" descr="P10709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175" y="1628775"/>
            <a:ext cx="3932238" cy="294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Letošov</a:t>
            </a:r>
          </a:p>
        </p:txBody>
      </p:sp>
      <p:sp>
        <p:nvSpPr>
          <p:cNvPr id="8195" name="Rectangle 3"/>
          <p:cNvSpPr>
            <a:spLocks noGrp="1"/>
          </p:cNvSpPr>
          <p:nvPr>
            <p:ph type="body" sz="half" idx="1"/>
          </p:nvPr>
        </p:nvSpPr>
        <p:spPr>
          <a:xfrm>
            <a:off x="179388" y="1628775"/>
            <a:ext cx="4038600" cy="4525963"/>
          </a:xfrm>
        </p:spPr>
        <p:txBody>
          <a:bodyPr/>
          <a:lstStyle/>
          <a:p>
            <a:r>
              <a:rPr lang="cs-CZ" sz="2800" smtClean="0">
                <a:latin typeface="Arial" charset="0"/>
              </a:rPr>
              <a:t>První zmínka v roce 1374.</a:t>
            </a:r>
          </a:p>
          <a:p>
            <a:r>
              <a:rPr lang="cs-CZ" sz="2800" smtClean="0">
                <a:latin typeface="Arial" charset="0"/>
              </a:rPr>
              <a:t>První pán byl pán Jindřich z Nevojic.</a:t>
            </a:r>
          </a:p>
          <a:p>
            <a:r>
              <a:rPr lang="cs-CZ" sz="2800" smtClean="0">
                <a:latin typeface="Arial" charset="0"/>
              </a:rPr>
              <a:t>V 16. století byl Letošov přiřazen k farnosti Bučovice.</a:t>
            </a:r>
          </a:p>
          <a:p>
            <a:r>
              <a:rPr lang="cs-CZ" sz="2800" smtClean="0">
                <a:latin typeface="Arial" charset="0"/>
              </a:rPr>
              <a:t>Později k farnosti Nevojice.</a:t>
            </a:r>
          </a:p>
        </p:txBody>
      </p:sp>
      <p:sp>
        <p:nvSpPr>
          <p:cNvPr id="8196" name="Rectangle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sz="2400" smtClean="0"/>
          </a:p>
        </p:txBody>
      </p:sp>
      <p:sp>
        <p:nvSpPr>
          <p:cNvPr id="8197" name="Rectangle 5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 sz="2400" smtClean="0"/>
          </a:p>
        </p:txBody>
      </p:sp>
      <p:sp>
        <p:nvSpPr>
          <p:cNvPr id="8198" name="Rectangle 6"/>
          <p:cNvSpPr>
            <a:spLocks/>
          </p:cNvSpPr>
          <p:nvPr/>
        </p:nvSpPr>
        <p:spPr bwMode="auto">
          <a:xfrm>
            <a:off x="4643438" y="1628775"/>
            <a:ext cx="4038600" cy="218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8199" name="Picture 8" descr="P107087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2133600"/>
            <a:ext cx="3500438" cy="262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                                                                                             </a:t>
            </a:r>
          </a:p>
        </p:txBody>
      </p:sp>
      <p:sp>
        <p:nvSpPr>
          <p:cNvPr id="9219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Obce Nesovice, Nové Zámky a Letošov byly spojeny v roce1942</a:t>
            </a:r>
          </a:p>
        </p:txBody>
      </p:sp>
      <p:pic>
        <p:nvPicPr>
          <p:cNvPr id="9220" name="Picture 6" descr="P107088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125538"/>
            <a:ext cx="3211513" cy="240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7" descr="P107087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3824288"/>
            <a:ext cx="3571875" cy="267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8" descr="P107089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3933825"/>
            <a:ext cx="2952750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10243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/>
              <a:t>Fotografie: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268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Historie Nesovic</vt:lpstr>
      <vt:lpstr>Anotace</vt:lpstr>
      <vt:lpstr>Nejstarší historie</vt:lpstr>
      <vt:lpstr>Páni z Nesovic</vt:lpstr>
      <vt:lpstr>Zámek </vt:lpstr>
      <vt:lpstr>Nové Zámky</vt:lpstr>
      <vt:lpstr>Letošov</vt:lpstr>
      <vt:lpstr>                                                                                             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22</cp:revision>
  <dcterms:created xsi:type="dcterms:W3CDTF">2011-04-12T15:51:18Z</dcterms:created>
  <dcterms:modified xsi:type="dcterms:W3CDTF">2014-02-06T19:10:21Z</dcterms:modified>
</cp:coreProperties>
</file>