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FF66"/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CF13C-D5DB-4A98-8A4C-75C6BC4B895B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8CA36-B0B8-480C-A404-1E0C5132C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B2635-44CB-432B-A0C0-7B05D970AA2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60F08-86C7-4167-8AA9-DC4B29F4C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29507-3781-45DC-93E3-39AC2926C371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8056B-5DF1-451D-B8CE-EC34093CF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AE4A5-BE9E-48D9-87D2-438FB120A7F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93D50-A021-4188-A917-47F64EB38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A73F9-5B92-4A61-90C4-AAF77EC12734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ED780-20BB-4631-A75C-9714C06C6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82BC7-17A7-49BD-B634-F813506F473F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A2865-7F4C-49B5-B1B6-DEE4B7EC2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20169-582D-450D-AA40-AEE901F4AAE0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B5CC3-8A6F-405C-80CA-84DBA2C9D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C1913-D04C-47DA-99C7-7A4F37CEB3B5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4E235-A805-4B9A-B6E7-6A0BAA8CB4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298222-0B1A-4427-BE6C-DE94D4E7D58C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C0B55-887D-450A-B361-4116FA9F29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BA805-6F40-4865-9B54-13344A0B7753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07736-E26C-4F62-A567-2B50DB82C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F5845-86CC-4686-AE2B-717CEDDF7FF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EE481-B0A5-48AF-A7C6-FD11EBA80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E9A83-A507-4290-8B70-A36779620C32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992C2-0A68-4B30-BA68-52F9ACE05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F665B-18A9-49D4-8077-3431BCA06BBE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2CC89-1665-4A68-BF9A-9F20C66D7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8FDA3-B3AC-4AC1-AAF8-55D7828216A7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0F9B7-1192-47E8-A465-C41ADBE6B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66"/>
            </a:gs>
            <a:gs pos="50000">
              <a:srgbClr val="76762F"/>
            </a:gs>
            <a:gs pos="100000">
              <a:srgbClr val="FFFF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3D31436-FBDC-4E64-97E5-48023934177C}" type="datetimeFigureOut">
              <a:rPr lang="cs-CZ"/>
              <a:pPr>
                <a:defRPr/>
              </a:pPr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9B8BF8D-509A-4D2F-B058-4F106A864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>
    <p:checker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Město Vyškov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</a:t>
            </a:r>
          </a:p>
          <a:p>
            <a:pPr eaLnBrk="1" hangingPunct="1">
              <a:defRPr/>
            </a:pPr>
            <a:r>
              <a:rPr lang="cs-CZ" sz="2000" dirty="0"/>
              <a:t>CZ.1.07/1.4.00/21.1167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VY_32_INOVACE_13_ Město Vyškov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Žáci se seznámí s historii města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Pro žáky 4. třídy</a:t>
            </a:r>
          </a:p>
          <a:p>
            <a:r>
              <a:rPr lang="cs-CZ" smtClean="0"/>
              <a:t>Žáci se seznámí s základní historii města</a:t>
            </a:r>
          </a:p>
          <a:p>
            <a:r>
              <a:rPr lang="cs-CZ" smtClean="0"/>
              <a:t>Poznají jeho památky a zajimavosti</a:t>
            </a:r>
          </a:p>
          <a:p>
            <a:r>
              <a:rPr lang="cs-CZ" smtClean="0"/>
              <a:t>Do hodin vlastivědy</a:t>
            </a:r>
          </a:p>
        </p:txBody>
      </p:sp>
    </p:spTree>
  </p:cSld>
  <p:clrMapOvr>
    <a:masterClrMapping/>
  </p:clrMapOvr>
  <p:transition>
    <p:check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Historie</a:t>
            </a:r>
          </a:p>
        </p:txBody>
      </p:sp>
      <p:sp>
        <p:nvSpPr>
          <p:cNvPr id="4099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5986463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 smtClean="0">
                <a:latin typeface="Arial" charset="0"/>
              </a:rPr>
              <a:t>První zmínky jsou z 12. století.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charset="0"/>
              </a:rPr>
              <a:t>Město bylo obehnáno hradbami se třemi vstupními bránami.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charset="0"/>
              </a:rPr>
              <a:t>Siluetu města určovaly věže  radnice</a:t>
            </a:r>
            <a:r>
              <a:rPr lang="cs-CZ" sz="2400" dirty="0" smtClean="0">
                <a:latin typeface="Arial" charset="0"/>
              </a:rPr>
              <a:t>, zámku </a:t>
            </a:r>
            <a:r>
              <a:rPr lang="cs-CZ" sz="2400" dirty="0" smtClean="0">
                <a:latin typeface="Arial" charset="0"/>
              </a:rPr>
              <a:t>a kostela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charset="0"/>
              </a:rPr>
              <a:t>Za husitských válek bylo město dobyto a zpustošeno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Arial" charset="0"/>
              </a:rPr>
              <a:t>Bylo obnoveno zásluhou olomouckého biskupa </a:t>
            </a:r>
            <a:r>
              <a:rPr lang="cs-CZ" sz="2400" dirty="0" smtClean="0">
                <a:latin typeface="Arial" charset="0"/>
              </a:rPr>
              <a:t>Tase </a:t>
            </a:r>
            <a:r>
              <a:rPr lang="cs-CZ" sz="2400" dirty="0" smtClean="0">
                <a:latin typeface="Arial" charset="0"/>
              </a:rPr>
              <a:t>z Černé Hory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Vyškov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Největšího rozsahu dosáhl v 17. století</a:t>
            </a:r>
          </a:p>
          <a:p>
            <a:r>
              <a:rPr lang="cs-CZ" sz="2800" smtClean="0">
                <a:latin typeface="Arial" charset="0"/>
              </a:rPr>
              <a:t>Byl městem řemeslníků a obchodníků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Historické památky- zámek</a:t>
            </a:r>
          </a:p>
        </p:txBody>
      </p:sp>
      <p:sp>
        <p:nvSpPr>
          <p:cNvPr id="6147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Gotický zámek z 15. století.</a:t>
            </a:r>
          </a:p>
          <a:p>
            <a:r>
              <a:rPr lang="cs-CZ" sz="2800" smtClean="0">
                <a:latin typeface="Arial" charset="0"/>
              </a:rPr>
              <a:t>V budově se nachází muzeum.</a:t>
            </a:r>
          </a:p>
        </p:txBody>
      </p:sp>
      <p:pic>
        <p:nvPicPr>
          <p:cNvPr id="6148" name="Picture 6" descr="P107084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3357563"/>
            <a:ext cx="3995737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7" descr="P107084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1500" y="2781300"/>
            <a:ext cx="2625725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Zámecká zahrada</a:t>
            </a:r>
          </a:p>
        </p:txBody>
      </p:sp>
      <p:sp>
        <p:nvSpPr>
          <p:cNvPr id="7171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>
                <a:latin typeface="Arial" charset="0"/>
              </a:rPr>
              <a:t>Existovala již v 15. století, po švédském vpádu ji obnovil biskup Karel z Lichtenštejna.</a:t>
            </a:r>
          </a:p>
          <a:p>
            <a:pPr>
              <a:lnSpc>
                <a:spcPct val="90000"/>
              </a:lnSpc>
            </a:pPr>
            <a:r>
              <a:rPr lang="cs-CZ" sz="2800" smtClean="0">
                <a:latin typeface="Arial" charset="0"/>
              </a:rPr>
              <a:t> Architektonickou dominantou zahrady je lodžie z roku 1673. V průčelí má 7 arkád s toskánskými sloupy.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800" smtClean="0">
                <a:latin typeface="Arial" charset="0"/>
              </a:rPr>
              <a:t> </a:t>
            </a:r>
          </a:p>
        </p:txBody>
      </p:sp>
      <p:pic>
        <p:nvPicPr>
          <p:cNvPr id="7172" name="Picture 6" descr="P107084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105150"/>
            <a:ext cx="6021387" cy="451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latin typeface="Arial" charset="0"/>
              </a:rPr>
              <a:t>Kostel Nanebevzetí Panny Marie</a:t>
            </a:r>
          </a:p>
        </p:txBody>
      </p:sp>
      <p:sp>
        <p:nvSpPr>
          <p:cNvPr id="8195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Byl postaven v 15. století v novogotickém slohu</a:t>
            </a:r>
          </a:p>
        </p:txBody>
      </p:sp>
      <p:pic>
        <p:nvPicPr>
          <p:cNvPr id="8196" name="Picture 6" descr="P107085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5675" y="1341438"/>
            <a:ext cx="4119563" cy="546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Radnice</a:t>
            </a:r>
          </a:p>
        </p:txBody>
      </p:sp>
      <p:sp>
        <p:nvSpPr>
          <p:cNvPr id="9219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000" smtClean="0">
                <a:latin typeface="Arial" charset="0"/>
              </a:rPr>
              <a:t>Dominantou náměstí je renesanční radnice s radniční věží, postavená v roce 1569. V přízemí jsou dodnes zachovány zbytky renesančního podloubí..</a:t>
            </a:r>
          </a:p>
          <a:p>
            <a:pPr>
              <a:lnSpc>
                <a:spcPct val="90000"/>
              </a:lnSpc>
            </a:pPr>
            <a:r>
              <a:rPr lang="cs-CZ" sz="2000" smtClean="0">
                <a:latin typeface="Arial" charset="0"/>
              </a:rPr>
              <a:t>Současná podoba věže vznikla až po druhé světové válce. K budově přiléhá úzká ulička, překlenutá rozpěrnými oblouky.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 </a:t>
            </a:r>
          </a:p>
        </p:txBody>
      </p:sp>
      <p:pic>
        <p:nvPicPr>
          <p:cNvPr id="9220" name="Picture 6" descr="P107084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1484313"/>
            <a:ext cx="2840038" cy="378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Morový sloup</a:t>
            </a:r>
          </a:p>
        </p:txBody>
      </p:sp>
      <p:sp>
        <p:nvSpPr>
          <p:cNvPr id="10243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. Radní ho nechali postavit při morové epidemii, která ve Vyškově trvala padesát let. </a:t>
            </a:r>
          </a:p>
          <a:p>
            <a:r>
              <a:rPr lang="cs-CZ" sz="2800" smtClean="0">
                <a:latin typeface="Arial" charset="0"/>
              </a:rPr>
              <a:t>Po stranách stojí sochy sv. Floriána a sv. Jana Nepomuckého.</a:t>
            </a:r>
            <a:r>
              <a:rPr lang="cs-CZ" sz="2800" smtClean="0"/>
              <a:t> </a:t>
            </a:r>
          </a:p>
        </p:txBody>
      </p:sp>
      <p:pic>
        <p:nvPicPr>
          <p:cNvPr id="10244" name="Picture 6" descr="P10708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1700213"/>
            <a:ext cx="4075112" cy="375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Kašna</a:t>
            </a:r>
          </a:p>
        </p:txBody>
      </p:sp>
      <p:sp>
        <p:nvSpPr>
          <p:cNvPr id="11267" name="Rectangle 6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Barokní kašna s motivem orla na náměstí</a:t>
            </a:r>
          </a:p>
        </p:txBody>
      </p:sp>
      <p:pic>
        <p:nvPicPr>
          <p:cNvPr id="11268" name="Picture 6" descr="P107085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133600"/>
            <a:ext cx="3571875" cy="267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Hradby</a:t>
            </a:r>
          </a:p>
        </p:txBody>
      </p:sp>
      <p:sp>
        <p:nvSpPr>
          <p:cNvPr id="12291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Město bylo opevněno snad již od poloviny 14. století, kamenné městské opevnění vzniklo v 15. století.</a:t>
            </a:r>
          </a:p>
          <a:p>
            <a:pPr>
              <a:buFont typeface="Arial" charset="0"/>
              <a:buNone/>
            </a:pPr>
            <a:endParaRPr lang="cs-CZ" sz="2800" smtClean="0">
              <a:latin typeface="Arial" charset="0"/>
            </a:endParaRPr>
          </a:p>
        </p:txBody>
      </p:sp>
      <p:pic>
        <p:nvPicPr>
          <p:cNvPr id="12292" name="Picture 6" descr="P107084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1989138"/>
            <a:ext cx="3282950" cy="294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Pivovar</a:t>
            </a:r>
          </a:p>
        </p:txBody>
      </p:sp>
      <p:sp>
        <p:nvSpPr>
          <p:cNvPr id="13315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Vaření piva ve Vyškově má tradici .</a:t>
            </a:r>
          </a:p>
          <a:p>
            <a:endParaRPr lang="cs-CZ" sz="2400" smtClean="0">
              <a:latin typeface="Arial" charset="0"/>
            </a:endParaRPr>
          </a:p>
          <a:p>
            <a:r>
              <a:rPr lang="cs-CZ" sz="2400" smtClean="0">
                <a:latin typeface="Arial" charset="0"/>
              </a:rPr>
              <a:t> Již v roce 1908 byl instalován první plnicí aparát na stáčení piva do lahví.</a:t>
            </a:r>
          </a:p>
          <a:p>
            <a:pPr>
              <a:buFont typeface="Arial" charset="0"/>
              <a:buNone/>
            </a:pPr>
            <a:r>
              <a:rPr lang="cs-CZ" sz="2400" smtClean="0">
                <a:latin typeface="Arial" charset="0"/>
              </a:rPr>
              <a:t> </a:t>
            </a:r>
          </a:p>
        </p:txBody>
      </p:sp>
      <p:pic>
        <p:nvPicPr>
          <p:cNvPr id="13316" name="Picture 6" descr="P107084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1989138"/>
            <a:ext cx="3282950" cy="246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Vyškov dnes </a:t>
            </a:r>
          </a:p>
        </p:txBody>
      </p:sp>
      <p:sp>
        <p:nvSpPr>
          <p:cNvPr id="14339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ZOO Vyškov</a:t>
            </a:r>
          </a:p>
          <a:p>
            <a:r>
              <a:rPr lang="cs-CZ" sz="2400" smtClean="0">
                <a:latin typeface="Arial" charset="0"/>
              </a:rPr>
              <a:t>Dinopark</a:t>
            </a:r>
          </a:p>
          <a:p>
            <a:endParaRPr lang="cs-CZ" sz="2400" smtClean="0">
              <a:latin typeface="Arial" charset="0"/>
            </a:endParaRPr>
          </a:p>
          <a:p>
            <a:endParaRPr lang="cs-CZ" sz="2400" smtClean="0">
              <a:latin typeface="Arial" charset="0"/>
            </a:endParaRPr>
          </a:p>
          <a:p>
            <a:endParaRPr lang="cs-CZ" sz="2400" smtClean="0">
              <a:latin typeface="Arial" charset="0"/>
            </a:endParaRPr>
          </a:p>
          <a:p>
            <a:endParaRPr lang="cs-CZ" sz="2400" smtClean="0">
              <a:latin typeface="Arial" charset="0"/>
            </a:endParaRPr>
          </a:p>
          <a:p>
            <a:endParaRPr lang="cs-CZ" sz="2400" smtClean="0">
              <a:latin typeface="Arial" charset="0"/>
            </a:endParaRPr>
          </a:p>
          <a:p>
            <a:r>
              <a:rPr lang="cs-CZ" sz="2400" smtClean="0">
                <a:latin typeface="Arial" charset="0"/>
              </a:rPr>
              <a:t>Aquapark</a:t>
            </a:r>
          </a:p>
          <a:p>
            <a:r>
              <a:rPr lang="cs-CZ" sz="2400" smtClean="0">
                <a:latin typeface="Arial" charset="0"/>
              </a:rPr>
              <a:t>Armáda</a:t>
            </a:r>
          </a:p>
          <a:p>
            <a:r>
              <a:rPr lang="cs-CZ" sz="2400" smtClean="0">
                <a:latin typeface="Arial" charset="0"/>
              </a:rPr>
              <a:t>Nemocnice</a:t>
            </a:r>
          </a:p>
          <a:p>
            <a:endParaRPr lang="cs-CZ" sz="2400" smtClean="0">
              <a:latin typeface="Arial" charset="0"/>
            </a:endParaRPr>
          </a:p>
        </p:txBody>
      </p:sp>
      <p:pic>
        <p:nvPicPr>
          <p:cNvPr id="14340" name="Picture 7" descr="MC90023271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8075" y="1333500"/>
            <a:ext cx="2868613" cy="194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5363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15364" name="Rectangle 5"/>
          <p:cNvSpPr>
            <a:spLocks noChangeArrowheads="1"/>
          </p:cNvSpPr>
          <p:nvPr/>
        </p:nvSpPr>
        <p:spPr bwMode="auto">
          <a:xfrm>
            <a:off x="2549525" y="3246438"/>
            <a:ext cx="3590925" cy="153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Fotografie :archiv autora</a:t>
            </a:r>
          </a:p>
          <a:p>
            <a:endParaRPr lang="cs-CZ"/>
          </a:p>
          <a:p>
            <a:pPr>
              <a:spcBef>
                <a:spcPct val="20000"/>
              </a:spcBef>
              <a:buClr>
                <a:schemeClr val="hlink"/>
              </a:buClr>
            </a:pPr>
            <a:r>
              <a:rPr lang="cs-CZ"/>
              <a:t>Klipart: http://office.microsoft.com</a:t>
            </a:r>
            <a:br>
              <a:rPr lang="cs-CZ"/>
            </a:br>
            <a:endParaRPr lang="cs-CZ"/>
          </a:p>
          <a:p>
            <a:endParaRPr lang="cs-CZ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325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Calibri</vt:lpstr>
      <vt:lpstr>Motiv sady Office</vt:lpstr>
      <vt:lpstr>Město Vyškov</vt:lpstr>
      <vt:lpstr>Anotace</vt:lpstr>
      <vt:lpstr>Historie</vt:lpstr>
      <vt:lpstr>Vyškov</vt:lpstr>
      <vt:lpstr>Historické památky- zámek</vt:lpstr>
      <vt:lpstr>Zámecká zahrada</vt:lpstr>
      <vt:lpstr>Kostel Nanebevzetí Panny Marie</vt:lpstr>
      <vt:lpstr>Radnice</vt:lpstr>
      <vt:lpstr>Morový sloup</vt:lpstr>
      <vt:lpstr>Kašna</vt:lpstr>
      <vt:lpstr>Hradby</vt:lpstr>
      <vt:lpstr>Pivovar</vt:lpstr>
      <vt:lpstr>Vyškov dnes 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30</cp:revision>
  <dcterms:created xsi:type="dcterms:W3CDTF">2011-04-12T15:51:18Z</dcterms:created>
  <dcterms:modified xsi:type="dcterms:W3CDTF">2014-02-06T19:06:36Z</dcterms:modified>
</cp:coreProperties>
</file>